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71" r:id="rId3"/>
    <p:sldId id="272" r:id="rId4"/>
    <p:sldId id="326" r:id="rId5"/>
    <p:sldId id="285" r:id="rId6"/>
    <p:sldId id="283" r:id="rId7"/>
    <p:sldId id="308" r:id="rId8"/>
    <p:sldId id="324" r:id="rId9"/>
    <p:sldId id="286" r:id="rId10"/>
    <p:sldId id="294" r:id="rId11"/>
    <p:sldId id="258" r:id="rId12"/>
    <p:sldId id="273" r:id="rId13"/>
    <p:sldId id="260" r:id="rId14"/>
    <p:sldId id="262" r:id="rId15"/>
    <p:sldId id="264" r:id="rId16"/>
    <p:sldId id="291" r:id="rId17"/>
    <p:sldId id="327" r:id="rId18"/>
    <p:sldId id="290" r:id="rId19"/>
    <p:sldId id="328" r:id="rId20"/>
    <p:sldId id="265" r:id="rId21"/>
    <p:sldId id="266" r:id="rId22"/>
    <p:sldId id="267" r:id="rId23"/>
    <p:sldId id="269" r:id="rId24"/>
    <p:sldId id="284" r:id="rId25"/>
    <p:sldId id="276" r:id="rId26"/>
    <p:sldId id="277" r:id="rId27"/>
    <p:sldId id="278" r:id="rId28"/>
    <p:sldId id="293" r:id="rId29"/>
  </p:sldIdLst>
  <p:sldSz cx="12192000" cy="6858000"/>
  <p:notesSz cx="6858000" cy="9144000"/>
  <p:custDataLst>
    <p:tags r:id="rId3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3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93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2520-0359-4CD6-9F99-E00D879967C4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1E8D2-BAB7-48AE-93B7-3947BC46FD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02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slides</a:t>
            </a:r>
            <a:r>
              <a:rPr lang="cs-CZ" dirty="0"/>
              <a:t> …</a:t>
            </a:r>
            <a:r>
              <a:rPr lang="cs-CZ" dirty="0" err="1"/>
              <a:t>there</a:t>
            </a:r>
            <a:r>
              <a:rPr lang="cs-CZ" dirty="0"/>
              <a:t> are </a:t>
            </a:r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document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biorhythms</a:t>
            </a:r>
            <a:r>
              <a:rPr lang="cs-CZ" dirty="0"/>
              <a:t>……..</a:t>
            </a:r>
            <a:r>
              <a:rPr lang="en-US" dirty="0"/>
              <a:t> </a:t>
            </a:r>
            <a:r>
              <a:rPr lang="cs-CZ" dirty="0"/>
              <a:t>Not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en-US" dirty="0"/>
              <a:t>women have their days, but men also have their days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E8D2-BAB7-48AE-93B7-3947BC46FDB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748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received this information at a lecture last semester</a:t>
            </a:r>
            <a:r>
              <a:rPr lang="cs-CZ" dirty="0"/>
              <a:t>. 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spoken</a:t>
            </a:r>
            <a:r>
              <a:rPr lang="cs-CZ" dirty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E8D2-BAB7-48AE-93B7-3947BC46FDB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649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talk </a:t>
            </a:r>
            <a:r>
              <a:rPr lang="cs-CZ" dirty="0" err="1"/>
              <a:t>about</a:t>
            </a:r>
            <a:r>
              <a:rPr lang="cs-CZ" dirty="0"/>
              <a:t> 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E8D2-BAB7-48AE-93B7-3947BC46FDB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881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1E8D2-BAB7-48AE-93B7-3947BC46FDB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47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5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19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78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08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98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2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69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09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23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16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91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24330-9B51-4CBD-9B40-A8E44C200618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90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4887" y="127758"/>
            <a:ext cx="11022226" cy="1147589"/>
          </a:xfrm>
        </p:spPr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Biorhythms</a:t>
            </a:r>
            <a:r>
              <a:rPr lang="cs-CZ" b="1" dirty="0">
                <a:solidFill>
                  <a:srgbClr val="FF0000"/>
                </a:solidFill>
              </a:rPr>
              <a:t> - </a:t>
            </a:r>
            <a:r>
              <a:rPr lang="cs-CZ" sz="2200" b="1" dirty="0" err="1">
                <a:solidFill>
                  <a:srgbClr val="FF0000"/>
                </a:solidFill>
              </a:rPr>
              <a:t>studied</a:t>
            </a:r>
            <a:r>
              <a:rPr lang="cs-CZ" sz="2200" b="1" dirty="0">
                <a:solidFill>
                  <a:srgbClr val="FF0000"/>
                </a:solidFill>
              </a:rPr>
              <a:t> by  </a:t>
            </a:r>
            <a:r>
              <a:rPr lang="cs-CZ" b="1" dirty="0" err="1">
                <a:solidFill>
                  <a:srgbClr val="FF0000"/>
                </a:solidFill>
              </a:rPr>
              <a:t>chronobiology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2200" b="1" dirty="0">
                <a:solidFill>
                  <a:srgbClr val="FF0000"/>
                </a:solidFill>
              </a:rPr>
              <a:t> as a </a:t>
            </a:r>
            <a:r>
              <a:rPr lang="cs-CZ" sz="2200" b="1" dirty="0" err="1">
                <a:solidFill>
                  <a:srgbClr val="FF0000"/>
                </a:solidFill>
              </a:rPr>
              <a:t>special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b="1" dirty="0" err="1">
                <a:solidFill>
                  <a:srgbClr val="FF0000"/>
                </a:solidFill>
              </a:rPr>
              <a:t>branch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b="1" dirty="0" err="1">
                <a:solidFill>
                  <a:srgbClr val="FF0000"/>
                </a:solidFill>
              </a:rPr>
              <a:t>of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b="1" dirty="0" err="1">
                <a:solidFill>
                  <a:srgbClr val="FF0000"/>
                </a:solidFill>
              </a:rPr>
              <a:t>physiology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b="1" dirty="0" err="1">
                <a:solidFill>
                  <a:srgbClr val="FF0000"/>
                </a:solidFill>
              </a:rPr>
              <a:t>research</a:t>
            </a:r>
            <a:endParaRPr lang="cs-CZ" sz="22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9023" y="1275348"/>
            <a:ext cx="11812398" cy="558265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cs-CZ" dirty="0">
                <a:solidFill>
                  <a:schemeClr val="tx1"/>
                </a:solidFill>
              </a:rPr>
              <a:t>In </a:t>
            </a:r>
            <a:r>
              <a:rPr lang="cs-CZ" dirty="0" err="1">
                <a:solidFill>
                  <a:schemeClr val="tx1"/>
                </a:solidFill>
              </a:rPr>
              <a:t>humans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other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mammals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processes</a:t>
            </a:r>
            <a:r>
              <a:rPr lang="cs-CZ" dirty="0">
                <a:solidFill>
                  <a:schemeClr val="tx1"/>
                </a:solidFill>
              </a:rPr>
              <a:t> such as </a:t>
            </a:r>
            <a:r>
              <a:rPr lang="cs-CZ" dirty="0" err="1">
                <a:solidFill>
                  <a:schemeClr val="tx1"/>
                </a:solidFill>
              </a:rPr>
              <a:t>sleep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awake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feed</a:t>
            </a:r>
            <a:r>
              <a:rPr lang="cs-CZ" dirty="0">
                <a:solidFill>
                  <a:schemeClr val="tx1"/>
                </a:solidFill>
              </a:rPr>
              <a:t>/fast </a:t>
            </a:r>
            <a:r>
              <a:rPr lang="cs-CZ" dirty="0" err="1">
                <a:solidFill>
                  <a:schemeClr val="tx1"/>
                </a:solidFill>
              </a:rPr>
              <a:t>cycles</a:t>
            </a:r>
            <a:r>
              <a:rPr lang="cs-CZ" dirty="0">
                <a:solidFill>
                  <a:schemeClr val="tx1"/>
                </a:solidFill>
              </a:rPr>
              <a:t>, body </a:t>
            </a:r>
            <a:r>
              <a:rPr lang="cs-CZ" dirty="0" err="1">
                <a:solidFill>
                  <a:schemeClr val="tx1"/>
                </a:solidFill>
              </a:rPr>
              <a:t>temperature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oscillations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hormonal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secretions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metabolic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events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occur</a:t>
            </a:r>
            <a:r>
              <a:rPr lang="cs-CZ" dirty="0">
                <a:solidFill>
                  <a:schemeClr val="tx1"/>
                </a:solidFill>
              </a:rPr>
              <a:t> in a </a:t>
            </a:r>
            <a:r>
              <a:rPr lang="cs-CZ" dirty="0" err="1">
                <a:solidFill>
                  <a:schemeClr val="tx1"/>
                </a:solidFill>
              </a:rPr>
              <a:t>circadian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manner</a:t>
            </a:r>
            <a:r>
              <a:rPr lang="cs-CZ" dirty="0">
                <a:solidFill>
                  <a:schemeClr val="tx1"/>
                </a:solidFill>
              </a:rPr>
              <a:t> and are </a:t>
            </a:r>
            <a:r>
              <a:rPr lang="cs-CZ" dirty="0" err="1">
                <a:solidFill>
                  <a:schemeClr val="tx1"/>
                </a:solidFill>
              </a:rPr>
              <a:t>ruled</a:t>
            </a:r>
            <a:r>
              <a:rPr lang="cs-CZ" dirty="0">
                <a:solidFill>
                  <a:schemeClr val="tx1"/>
                </a:solidFill>
              </a:rPr>
              <a:t> by </a:t>
            </a:r>
            <a:r>
              <a:rPr lang="cs-CZ" dirty="0" err="1">
                <a:solidFill>
                  <a:schemeClr val="tx1"/>
                </a:solidFill>
              </a:rPr>
              <a:t>biological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clock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rhythm period: </a:t>
            </a:r>
            <a:r>
              <a:rPr lang="en-US" dirty="0">
                <a:solidFill>
                  <a:schemeClr val="tx1"/>
                </a:solidFill>
              </a:rPr>
              <a:t>the time that elapses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 before a biological variable enters the same phase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r>
              <a:rPr lang="cs-CZ" dirty="0">
                <a:solidFill>
                  <a:schemeClr val="tx1"/>
                </a:solidFill>
              </a:rPr>
              <a:t>- most </a:t>
            </a:r>
            <a:r>
              <a:rPr lang="cs-CZ" dirty="0" err="1">
                <a:solidFill>
                  <a:schemeClr val="tx1"/>
                </a:solidFill>
              </a:rPr>
              <a:t>often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described</a:t>
            </a:r>
            <a:r>
              <a:rPr lang="cs-CZ" dirty="0">
                <a:solidFill>
                  <a:schemeClr val="tx1"/>
                </a:solidFill>
              </a:rPr>
              <a:t> as </a:t>
            </a:r>
            <a:r>
              <a:rPr lang="cs-CZ" dirty="0" err="1">
                <a:solidFill>
                  <a:schemeClr val="tx1"/>
                </a:solidFill>
              </a:rPr>
              <a:t>sinusoidal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curve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r>
              <a:rPr lang="cs-CZ" u="sng" dirty="0" err="1">
                <a:solidFill>
                  <a:schemeClr val="tx1"/>
                </a:solidFill>
              </a:rPr>
              <a:t>Periods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of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rhythms</a:t>
            </a:r>
            <a:r>
              <a:rPr lang="cs-CZ" u="sng" dirty="0">
                <a:solidFill>
                  <a:schemeClr val="tx1"/>
                </a:solidFill>
              </a:rPr>
              <a:t> (a </a:t>
            </a:r>
            <a:r>
              <a:rPr lang="cs-CZ" u="sng" dirty="0" err="1">
                <a:solidFill>
                  <a:schemeClr val="tx1"/>
                </a:solidFill>
              </a:rPr>
              <a:t>frequency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with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which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the</a:t>
            </a:r>
            <a:r>
              <a:rPr lang="cs-CZ" u="sng" dirty="0">
                <a:solidFill>
                  <a:schemeClr val="tx1"/>
                </a:solidFill>
              </a:rPr>
              <a:t> parametr </a:t>
            </a:r>
            <a:r>
              <a:rPr lang="cs-CZ" u="sng" dirty="0" err="1">
                <a:solidFill>
                  <a:schemeClr val="tx1"/>
                </a:solidFill>
              </a:rPr>
              <a:t>is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u="sng" dirty="0" err="1">
                <a:solidFill>
                  <a:schemeClr val="tx1"/>
                </a:solidFill>
              </a:rPr>
              <a:t>repeated</a:t>
            </a:r>
            <a:r>
              <a:rPr lang="cs-CZ" u="sng" dirty="0">
                <a:solidFill>
                  <a:schemeClr val="tx1"/>
                </a:solidFill>
              </a:rPr>
              <a:t>):</a:t>
            </a:r>
          </a:p>
          <a:p>
            <a:pPr algn="l"/>
            <a:r>
              <a:rPr lang="cs-CZ" b="1" dirty="0" err="1">
                <a:solidFill>
                  <a:srgbClr val="C00000"/>
                </a:solidFill>
              </a:rPr>
              <a:t>Ultradian</a:t>
            </a: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period – period </a:t>
            </a:r>
            <a:r>
              <a:rPr lang="cs-CZ" dirty="0" err="1">
                <a:solidFill>
                  <a:schemeClr val="tx1"/>
                </a:solidFill>
              </a:rPr>
              <a:t>is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shorter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than</a:t>
            </a:r>
            <a:r>
              <a:rPr lang="cs-CZ" dirty="0">
                <a:solidFill>
                  <a:schemeClr val="tx1"/>
                </a:solidFill>
              </a:rPr>
              <a:t> 24hours (e.g.:10sec rhythm in </a:t>
            </a:r>
            <a:r>
              <a:rPr lang="cs-CZ" dirty="0" err="1">
                <a:solidFill>
                  <a:schemeClr val="tx1"/>
                </a:solidFill>
              </a:rPr>
              <a:t>breathing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cs-CZ" b="1" dirty="0" err="1">
                <a:solidFill>
                  <a:srgbClr val="C00000"/>
                </a:solidFill>
              </a:rPr>
              <a:t>Circadian</a:t>
            </a: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period – period </a:t>
            </a:r>
            <a:r>
              <a:rPr lang="cs-CZ" dirty="0" err="1">
                <a:solidFill>
                  <a:schemeClr val="tx1"/>
                </a:solidFill>
              </a:rPr>
              <a:t>is</a:t>
            </a:r>
            <a:r>
              <a:rPr lang="cs-CZ" dirty="0">
                <a:solidFill>
                  <a:schemeClr val="tx1"/>
                </a:solidFill>
              </a:rPr>
              <a:t> 24h (</a:t>
            </a:r>
            <a:r>
              <a:rPr lang="cs-CZ" dirty="0" err="1">
                <a:solidFill>
                  <a:schemeClr val="tx1"/>
                </a:solidFill>
              </a:rPr>
              <a:t>sleep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wakefulness</a:t>
            </a:r>
            <a:r>
              <a:rPr lang="cs-CZ" dirty="0">
                <a:solidFill>
                  <a:schemeClr val="tx1"/>
                </a:solidFill>
              </a:rPr>
              <a:t>…..</a:t>
            </a:r>
            <a:r>
              <a:rPr lang="cs-CZ" dirty="0" err="1">
                <a:solidFill>
                  <a:schemeClr val="tx1"/>
                </a:solidFill>
              </a:rPr>
              <a:t>from</a:t>
            </a:r>
            <a:r>
              <a:rPr lang="cs-CZ" dirty="0">
                <a:solidFill>
                  <a:schemeClr val="tx1"/>
                </a:solidFill>
              </a:rPr>
              <a:t> Latin </a:t>
            </a:r>
            <a:r>
              <a:rPr lang="cs-CZ" i="1" dirty="0" err="1">
                <a:solidFill>
                  <a:schemeClr val="tx1"/>
                </a:solidFill>
              </a:rPr>
              <a:t>circa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diem</a:t>
            </a:r>
            <a:r>
              <a:rPr lang="cs-CZ" dirty="0">
                <a:solidFill>
                  <a:schemeClr val="tx1"/>
                </a:solidFill>
              </a:rPr>
              <a:t> -</a:t>
            </a:r>
            <a:r>
              <a:rPr lang="cs-CZ" dirty="0" err="1">
                <a:solidFill>
                  <a:schemeClr val="tx1"/>
                </a:solidFill>
              </a:rPr>
              <a:t>about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day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cs-CZ" b="1" dirty="0" err="1">
                <a:solidFill>
                  <a:srgbClr val="C00000"/>
                </a:solidFill>
              </a:rPr>
              <a:t>Infradian</a:t>
            </a: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period – period </a:t>
            </a:r>
            <a:r>
              <a:rPr lang="cs-CZ" dirty="0" err="1">
                <a:solidFill>
                  <a:schemeClr val="tx1"/>
                </a:solidFill>
              </a:rPr>
              <a:t>is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longer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than</a:t>
            </a:r>
            <a:r>
              <a:rPr lang="cs-CZ" dirty="0">
                <a:solidFill>
                  <a:schemeClr val="tx1"/>
                </a:solidFill>
              </a:rPr>
              <a:t> 24h (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menstrual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cycle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EA8A106-2D71-485D-A78B-F4189EA008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63" t="30400" r="49212" b="51400"/>
          <a:stretch/>
        </p:blipFill>
        <p:spPr>
          <a:xfrm>
            <a:off x="6065221" y="2033338"/>
            <a:ext cx="5558587" cy="328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28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cs-CZ" dirty="0" err="1"/>
              <a:t>humans</a:t>
            </a:r>
            <a:r>
              <a:rPr lang="cs-CZ" dirty="0"/>
              <a:t>: </a:t>
            </a:r>
            <a:r>
              <a:rPr lang="cs-CZ" dirty="0" err="1"/>
              <a:t>circadian</a:t>
            </a:r>
            <a:r>
              <a:rPr lang="cs-CZ" dirty="0"/>
              <a:t> rhythm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Perioda </a:t>
            </a:r>
            <a:r>
              <a:rPr lang="cs-CZ" dirty="0" err="1"/>
              <a:t>of</a:t>
            </a:r>
            <a:r>
              <a:rPr lang="cs-CZ" dirty="0"/>
              <a:t> rhythm  25±1.5 </a:t>
            </a:r>
            <a:r>
              <a:rPr lang="cs-CZ" dirty="0" err="1"/>
              <a:t>hours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Synchronization</a:t>
            </a:r>
            <a:r>
              <a:rPr lang="cs-CZ" dirty="0"/>
              <a:t> via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conditions</a:t>
            </a:r>
            <a:r>
              <a:rPr lang="cs-CZ" dirty="0"/>
              <a:t>:</a:t>
            </a:r>
          </a:p>
          <a:p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Light</a:t>
            </a:r>
            <a:r>
              <a:rPr lang="cs-CZ" dirty="0"/>
              <a:t>/</a:t>
            </a:r>
            <a:r>
              <a:rPr lang="cs-CZ" dirty="0" err="1"/>
              <a:t>dark</a:t>
            </a:r>
            <a:r>
              <a:rPr lang="cs-CZ" dirty="0"/>
              <a:t> </a:t>
            </a:r>
            <a:r>
              <a:rPr lang="cs-CZ" dirty="0" err="1"/>
              <a:t>phase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day</a:t>
            </a:r>
            <a:endParaRPr lang="cs-CZ" dirty="0"/>
          </a:p>
          <a:p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fluctuation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temperature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in blind </a:t>
            </a:r>
            <a:r>
              <a:rPr lang="cs-CZ" dirty="0" err="1"/>
              <a:t>people</a:t>
            </a:r>
            <a:r>
              <a:rPr lang="cs-CZ" dirty="0"/>
              <a:t>)</a:t>
            </a:r>
          </a:p>
          <a:p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cycle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food </a:t>
            </a:r>
            <a:r>
              <a:rPr lang="cs-CZ" dirty="0" err="1"/>
              <a:t>intake</a:t>
            </a:r>
            <a:r>
              <a:rPr lang="cs-CZ" dirty="0"/>
              <a:t> (experiment in </a:t>
            </a:r>
            <a:r>
              <a:rPr lang="cs-CZ" dirty="0" err="1"/>
              <a:t>caves</a:t>
            </a:r>
            <a:r>
              <a:rPr lang="cs-CZ" dirty="0"/>
              <a:t>)</a:t>
            </a:r>
          </a:p>
          <a:p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stimulus</a:t>
            </a:r>
          </a:p>
          <a:p>
            <a:endParaRPr lang="cs-CZ" dirty="0"/>
          </a:p>
          <a:p>
            <a:r>
              <a:rPr lang="cs-CZ" dirty="0" err="1"/>
              <a:t>Entry</a:t>
            </a:r>
            <a:r>
              <a:rPr lang="cs-CZ" dirty="0"/>
              <a:t>: </a:t>
            </a:r>
            <a:r>
              <a:rPr lang="cs-CZ" dirty="0" err="1"/>
              <a:t>retinal</a:t>
            </a:r>
            <a:r>
              <a:rPr lang="cs-CZ" dirty="0"/>
              <a:t> </a:t>
            </a:r>
            <a:r>
              <a:rPr lang="cs-CZ" dirty="0" err="1"/>
              <a:t>ganglionic</a:t>
            </a:r>
            <a:r>
              <a:rPr lang="cs-CZ" dirty="0"/>
              <a:t> </a:t>
            </a:r>
            <a:r>
              <a:rPr lang="cs-CZ" dirty="0" err="1"/>
              <a:t>cells</a:t>
            </a:r>
            <a:r>
              <a:rPr lang="cs-CZ" dirty="0"/>
              <a:t> – </a:t>
            </a:r>
            <a:r>
              <a:rPr lang="cs-CZ" dirty="0" err="1"/>
              <a:t>photopsine</a:t>
            </a:r>
            <a:r>
              <a:rPr lang="cs-CZ" dirty="0"/>
              <a:t> – </a:t>
            </a:r>
            <a:r>
              <a:rPr lang="cs-CZ" dirty="0" err="1"/>
              <a:t>melanopsin</a:t>
            </a:r>
            <a:r>
              <a:rPr lang="cs-CZ" dirty="0"/>
              <a:t> (blue </a:t>
            </a:r>
            <a:r>
              <a:rPr lang="cs-CZ" dirty="0" err="1"/>
              <a:t>wavelenght</a:t>
            </a:r>
            <a:r>
              <a:rPr lang="cs-CZ" dirty="0"/>
              <a:t>)- SCN –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oscilator</a:t>
            </a:r>
            <a:endParaRPr lang="cs-CZ" dirty="0"/>
          </a:p>
          <a:p>
            <a:r>
              <a:rPr lang="cs-CZ" dirty="0" err="1"/>
              <a:t>Pathway</a:t>
            </a:r>
            <a:r>
              <a:rPr lang="cs-CZ" dirty="0"/>
              <a:t>: </a:t>
            </a:r>
            <a:r>
              <a:rPr lang="cs-CZ" dirty="0" err="1"/>
              <a:t>neuronal</a:t>
            </a:r>
            <a:r>
              <a:rPr lang="cs-CZ" dirty="0"/>
              <a:t> and </a:t>
            </a:r>
            <a:r>
              <a:rPr lang="cs-CZ" dirty="0" err="1"/>
              <a:t>humoral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0624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Pineal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gland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pineal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</a:t>
            </a:r>
            <a:r>
              <a:rPr lang="cs-CZ" dirty="0" err="1"/>
              <a:t>coordinates</a:t>
            </a:r>
            <a:r>
              <a:rPr lang="cs-CZ" dirty="0"/>
              <a:t> </a:t>
            </a:r>
            <a:r>
              <a:rPr lang="cs-CZ" dirty="0" err="1"/>
              <a:t>circadian</a:t>
            </a:r>
            <a:r>
              <a:rPr lang="cs-CZ" dirty="0"/>
              <a:t> (</a:t>
            </a:r>
            <a:r>
              <a:rPr lang="cs-CZ" dirty="0" err="1"/>
              <a:t>daily</a:t>
            </a:r>
            <a:r>
              <a:rPr lang="cs-CZ" dirty="0"/>
              <a:t>) </a:t>
            </a:r>
            <a:r>
              <a:rPr lang="cs-CZ" dirty="0" err="1"/>
              <a:t>rhythms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dark</a:t>
            </a:r>
            <a:r>
              <a:rPr lang="cs-CZ" dirty="0"/>
              <a:t>/</a:t>
            </a:r>
            <a:r>
              <a:rPr lang="cs-CZ" dirty="0" err="1"/>
              <a:t>light</a:t>
            </a:r>
            <a:r>
              <a:rPr lang="cs-CZ" dirty="0"/>
              <a:t> (</a:t>
            </a:r>
            <a:r>
              <a:rPr lang="cs-CZ" dirty="0" err="1"/>
              <a:t>day</a:t>
            </a:r>
            <a:r>
              <a:rPr lang="cs-CZ" dirty="0"/>
              <a:t>-night) </a:t>
            </a:r>
            <a:r>
              <a:rPr lang="cs-CZ" dirty="0" err="1"/>
              <a:t>cycles</a:t>
            </a:r>
            <a:r>
              <a:rPr lang="cs-CZ" dirty="0"/>
              <a:t> by </a:t>
            </a:r>
            <a:r>
              <a:rPr lang="cs-CZ" dirty="0" err="1"/>
              <a:t>secreting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hormone melatonin. </a:t>
            </a:r>
            <a:r>
              <a:rPr lang="cs-CZ" dirty="0" err="1"/>
              <a:t>Darkness</a:t>
            </a:r>
            <a:r>
              <a:rPr lang="cs-CZ" dirty="0"/>
              <a:t> </a:t>
            </a:r>
            <a:r>
              <a:rPr lang="cs-CZ" dirty="0" err="1"/>
              <a:t>stimulates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release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8645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3848" t="22074" r="58380" b="19490"/>
          <a:stretch/>
        </p:blipFill>
        <p:spPr>
          <a:xfrm>
            <a:off x="528828" y="103569"/>
            <a:ext cx="8064896" cy="662473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117875" y="914400"/>
            <a:ext cx="28999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Macrostructure</a:t>
            </a:r>
            <a:r>
              <a:rPr lang="cs-CZ" sz="2400" dirty="0"/>
              <a:t>:</a:t>
            </a:r>
          </a:p>
          <a:p>
            <a:endParaRPr lang="cs-CZ" sz="2400" dirty="0"/>
          </a:p>
          <a:p>
            <a:r>
              <a:rPr lang="cs-CZ" sz="2400" dirty="0"/>
              <a:t> -</a:t>
            </a:r>
            <a:r>
              <a:rPr lang="cs-CZ" sz="2400" dirty="0" err="1"/>
              <a:t>it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a </a:t>
            </a:r>
            <a:r>
              <a:rPr lang="cs-CZ" sz="2400" dirty="0" err="1"/>
              <a:t>small</a:t>
            </a:r>
            <a:r>
              <a:rPr lang="cs-CZ" sz="2400" dirty="0"/>
              <a:t> </a:t>
            </a:r>
            <a:r>
              <a:rPr lang="cs-CZ" sz="2400" dirty="0" err="1"/>
              <a:t>gland</a:t>
            </a:r>
            <a:r>
              <a:rPr lang="cs-CZ" sz="2400" dirty="0"/>
              <a:t> </a:t>
            </a:r>
            <a:r>
              <a:rPr lang="cs-CZ" sz="2400" dirty="0" err="1"/>
              <a:t>found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posterior</a:t>
            </a:r>
            <a:r>
              <a:rPr lang="cs-CZ" sz="2400" dirty="0"/>
              <a:t> end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corpus </a:t>
            </a:r>
            <a:r>
              <a:rPr lang="cs-CZ" sz="2400" dirty="0" err="1"/>
              <a:t>callosum</a:t>
            </a:r>
            <a:r>
              <a:rPr lang="cs-CZ" sz="2400" dirty="0"/>
              <a:t>, </a:t>
            </a:r>
            <a:r>
              <a:rPr lang="cs-CZ" sz="2400" dirty="0" err="1"/>
              <a:t>forming</a:t>
            </a:r>
            <a:r>
              <a:rPr lang="cs-CZ" sz="2400" dirty="0"/>
              <a:t> a </a:t>
            </a:r>
            <a:r>
              <a:rPr lang="cs-CZ" sz="2400" dirty="0" err="1"/>
              <a:t>section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roof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posterior</a:t>
            </a:r>
            <a:r>
              <a:rPr lang="cs-CZ" sz="2400" dirty="0"/>
              <a:t> </a:t>
            </a:r>
            <a:r>
              <a:rPr lang="cs-CZ" sz="2400" dirty="0" err="1"/>
              <a:t>wall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third</a:t>
            </a:r>
            <a:r>
              <a:rPr lang="cs-CZ" sz="2400" dirty="0"/>
              <a:t> </a:t>
            </a:r>
            <a:r>
              <a:rPr lang="cs-CZ" sz="2400" dirty="0" err="1"/>
              <a:t>ventricle</a:t>
            </a:r>
            <a:endParaRPr lang="cs-CZ" sz="2400" dirty="0"/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6B2B732-F624-49A4-AF7B-584F15414289}"/>
              </a:ext>
            </a:extLst>
          </p:cNvPr>
          <p:cNvSpPr txBox="1"/>
          <p:nvPr/>
        </p:nvSpPr>
        <p:spPr>
          <a:xfrm>
            <a:off x="8593724" y="6385099"/>
            <a:ext cx="357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repetition is the mother of wisdom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053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54908"/>
            <a:ext cx="10515600" cy="5522055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Microstructure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pineal</a:t>
            </a:r>
            <a:r>
              <a:rPr lang="cs-CZ" dirty="0"/>
              <a:t> </a:t>
            </a:r>
            <a:r>
              <a:rPr lang="cs-CZ" dirty="0" err="1"/>
              <a:t>gland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: -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composed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2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neural</a:t>
            </a:r>
            <a:r>
              <a:rPr lang="cs-CZ" dirty="0"/>
              <a:t> </a:t>
            </a:r>
            <a:r>
              <a:rPr lang="cs-CZ" dirty="0" err="1"/>
              <a:t>cells</a:t>
            </a:r>
            <a:r>
              <a:rPr lang="cs-CZ" dirty="0"/>
              <a:t>: </a:t>
            </a:r>
            <a:r>
              <a:rPr lang="cs-CZ" dirty="0" err="1"/>
              <a:t>pinealocytes</a:t>
            </a:r>
            <a:r>
              <a:rPr lang="cs-CZ" dirty="0"/>
              <a:t> (</a:t>
            </a:r>
            <a:r>
              <a:rPr lang="cs-CZ" dirty="0" err="1"/>
              <a:t>specialized</a:t>
            </a:r>
            <a:r>
              <a:rPr lang="cs-CZ" dirty="0"/>
              <a:t> </a:t>
            </a:r>
            <a:r>
              <a:rPr lang="cs-CZ" dirty="0" err="1"/>
              <a:t>secretory</a:t>
            </a:r>
            <a:r>
              <a:rPr lang="cs-CZ" dirty="0"/>
              <a:t> </a:t>
            </a:r>
            <a:r>
              <a:rPr lang="cs-CZ" dirty="0" err="1"/>
              <a:t>neurons</a:t>
            </a:r>
            <a:r>
              <a:rPr lang="cs-CZ" dirty="0"/>
              <a:t>) + </a:t>
            </a:r>
            <a:r>
              <a:rPr lang="cs-CZ" dirty="0" err="1"/>
              <a:t>glial</a:t>
            </a:r>
            <a:r>
              <a:rPr lang="cs-CZ" dirty="0"/>
              <a:t> support </a:t>
            </a:r>
            <a:r>
              <a:rPr lang="cs-CZ" dirty="0" err="1"/>
              <a:t>cells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: - </a:t>
            </a:r>
            <a:r>
              <a:rPr lang="cs-CZ" dirty="0" err="1"/>
              <a:t>it</a:t>
            </a:r>
            <a:r>
              <a:rPr lang="cs-CZ" dirty="0"/>
              <a:t> has a very </a:t>
            </a:r>
            <a:r>
              <a:rPr lang="cs-CZ" dirty="0" err="1"/>
              <a:t>rich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supply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forms</a:t>
            </a:r>
            <a:r>
              <a:rPr lang="cs-CZ" dirty="0"/>
              <a:t> a network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capillaries</a:t>
            </a:r>
            <a:r>
              <a:rPr lang="cs-CZ" dirty="0"/>
              <a:t> </a:t>
            </a:r>
            <a:r>
              <a:rPr lang="cs-CZ" dirty="0" err="1"/>
              <a:t>surrounded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pinealocytes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: -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receives</a:t>
            </a:r>
            <a:r>
              <a:rPr lang="cs-CZ" dirty="0"/>
              <a:t> </a:t>
            </a:r>
            <a:r>
              <a:rPr lang="cs-CZ" dirty="0" err="1"/>
              <a:t>innervation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many </a:t>
            </a:r>
            <a:r>
              <a:rPr lang="cs-CZ" dirty="0" err="1"/>
              <a:t>parts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brain, but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connections</a:t>
            </a:r>
            <a:r>
              <a:rPr lang="cs-CZ" dirty="0"/>
              <a:t> are </a:t>
            </a:r>
            <a:r>
              <a:rPr lang="cs-CZ" dirty="0" err="1"/>
              <a:t>with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       </a:t>
            </a:r>
            <a:r>
              <a:rPr lang="cs-CZ" b="1" dirty="0" err="1">
                <a:solidFill>
                  <a:srgbClr val="FF0000"/>
                </a:solidFill>
              </a:rPr>
              <a:t>Suprachiasmatic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nuclei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(SCN)</a:t>
            </a:r>
          </a:p>
          <a:p>
            <a:pPr marL="0" indent="0">
              <a:buNone/>
            </a:pPr>
            <a:r>
              <a:rPr lang="cs-CZ" dirty="0"/>
              <a:t>         </a:t>
            </a:r>
            <a:r>
              <a:rPr lang="cs-CZ" b="1" dirty="0">
                <a:solidFill>
                  <a:srgbClr val="FF0000"/>
                </a:solidFill>
              </a:rPr>
              <a:t>Retina</a:t>
            </a:r>
          </a:p>
          <a:p>
            <a:pPr marL="0" indent="0">
              <a:buNone/>
            </a:pPr>
            <a:r>
              <a:rPr lang="cs-CZ" dirty="0"/>
              <a:t>         </a:t>
            </a:r>
            <a:r>
              <a:rPr lang="cs-CZ" b="1" dirty="0" err="1">
                <a:solidFill>
                  <a:srgbClr val="FF0000"/>
                </a:solidFill>
              </a:rPr>
              <a:t>Sympathetic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system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(</a:t>
            </a:r>
            <a:r>
              <a:rPr lang="cs-CZ" b="1" dirty="0" err="1"/>
              <a:t>multisynaptic</a:t>
            </a:r>
            <a:r>
              <a:rPr lang="cs-CZ" b="1" dirty="0"/>
              <a:t> </a:t>
            </a:r>
            <a:r>
              <a:rPr lang="cs-CZ" b="1" dirty="0" err="1"/>
              <a:t>sympathetic</a:t>
            </a:r>
            <a:r>
              <a:rPr lang="cs-CZ" b="1" dirty="0"/>
              <a:t> </a:t>
            </a:r>
            <a:r>
              <a:rPr lang="cs-CZ" b="1" dirty="0" err="1"/>
              <a:t>way</a:t>
            </a:r>
            <a:r>
              <a:rPr lang="cs-CZ" dirty="0"/>
              <a:t>: </a:t>
            </a:r>
            <a:r>
              <a:rPr lang="cs-CZ" dirty="0" err="1"/>
              <a:t>paraventricular</a:t>
            </a:r>
            <a:r>
              <a:rPr lang="cs-CZ" dirty="0"/>
              <a:t> </a:t>
            </a:r>
            <a:r>
              <a:rPr lang="cs-CZ" dirty="0" err="1"/>
              <a:t>nucleus</a:t>
            </a:r>
            <a:r>
              <a:rPr lang="cs-CZ" dirty="0"/>
              <a:t> in </a:t>
            </a:r>
            <a:r>
              <a:rPr lang="cs-CZ" dirty="0" err="1"/>
              <a:t>hypothalamus</a:t>
            </a:r>
            <a:r>
              <a:rPr lang="cs-CZ" dirty="0"/>
              <a:t> + </a:t>
            </a:r>
            <a:r>
              <a:rPr lang="cs-CZ" dirty="0" err="1"/>
              <a:t>upper</a:t>
            </a:r>
            <a:r>
              <a:rPr lang="cs-CZ" dirty="0"/>
              <a:t> </a:t>
            </a:r>
            <a:r>
              <a:rPr lang="cs-CZ" dirty="0" err="1"/>
              <a:t>sympathetic</a:t>
            </a:r>
            <a:r>
              <a:rPr lang="cs-CZ" dirty="0"/>
              <a:t> </a:t>
            </a:r>
            <a:r>
              <a:rPr lang="cs-CZ" dirty="0" err="1"/>
              <a:t>cervical</a:t>
            </a:r>
            <a:r>
              <a:rPr lang="cs-CZ" dirty="0"/>
              <a:t> ganglion – SCG; </a:t>
            </a:r>
            <a:r>
              <a:rPr lang="cs-CZ" dirty="0" err="1"/>
              <a:t>releas</a:t>
            </a:r>
            <a:r>
              <a:rPr lang="cs-CZ" dirty="0"/>
              <a:t> </a:t>
            </a:r>
            <a:r>
              <a:rPr lang="cs-CZ" dirty="0" err="1"/>
              <a:t>norepinephrin</a:t>
            </a:r>
            <a:r>
              <a:rPr lang="cs-CZ" dirty="0"/>
              <a:t>-beta </a:t>
            </a:r>
            <a:r>
              <a:rPr lang="cs-CZ" dirty="0" err="1"/>
              <a:t>adrenergic</a:t>
            </a:r>
            <a:r>
              <a:rPr lang="cs-CZ" dirty="0"/>
              <a:t> </a:t>
            </a:r>
            <a:r>
              <a:rPr lang="cs-CZ" dirty="0" err="1"/>
              <a:t>receptors</a:t>
            </a:r>
            <a:r>
              <a:rPr lang="cs-CZ" dirty="0"/>
              <a:t> –</a:t>
            </a:r>
            <a:r>
              <a:rPr lang="cs-CZ" dirty="0" err="1"/>
              <a:t>stimulate</a:t>
            </a:r>
            <a:r>
              <a:rPr lang="cs-CZ" dirty="0"/>
              <a:t> </a:t>
            </a:r>
            <a:r>
              <a:rPr lang="cs-CZ" dirty="0" err="1"/>
              <a:t>cAMP-activate</a:t>
            </a:r>
            <a:r>
              <a:rPr lang="cs-CZ" dirty="0"/>
              <a:t> gene </a:t>
            </a:r>
            <a:r>
              <a:rPr lang="cs-CZ" dirty="0" err="1"/>
              <a:t>expression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gen </a:t>
            </a:r>
            <a:r>
              <a:rPr lang="cs-CZ" dirty="0" err="1"/>
              <a:t>coding</a:t>
            </a:r>
            <a:r>
              <a:rPr lang="cs-CZ" dirty="0"/>
              <a:t> AA-NAT=</a:t>
            </a:r>
            <a:r>
              <a:rPr lang="cs-CZ" dirty="0" err="1"/>
              <a:t>arylalkylamin</a:t>
            </a:r>
            <a:r>
              <a:rPr lang="cs-CZ" dirty="0"/>
              <a:t>-N-</a:t>
            </a:r>
            <a:r>
              <a:rPr lang="cs-CZ" dirty="0" err="1"/>
              <a:t>acetyltranspherase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  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6398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Pineal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gland</a:t>
            </a:r>
            <a:r>
              <a:rPr lang="cs-CZ" b="1" dirty="0">
                <a:solidFill>
                  <a:srgbClr val="FF0000"/>
                </a:solidFill>
              </a:rPr>
              <a:t> - </a:t>
            </a:r>
            <a:r>
              <a:rPr lang="cs-CZ" b="1" dirty="0" err="1">
                <a:solidFill>
                  <a:srgbClr val="FF0000"/>
                </a:solidFill>
              </a:rPr>
              <a:t>Function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pineal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</a:t>
            </a:r>
            <a:r>
              <a:rPr lang="cs-CZ" dirty="0" err="1"/>
              <a:t>synthesizes</a:t>
            </a:r>
            <a:r>
              <a:rPr lang="cs-CZ" dirty="0"/>
              <a:t> and </a:t>
            </a:r>
            <a:r>
              <a:rPr lang="cs-CZ" dirty="0" err="1"/>
              <a:t>secrets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hormone MELATONIN   </a:t>
            </a:r>
          </a:p>
          <a:p>
            <a:pPr marL="0" indent="0">
              <a:buNone/>
            </a:pPr>
            <a:r>
              <a:rPr lang="cs-CZ" dirty="0"/>
              <a:t>         (NOT melanin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brown</a:t>
            </a:r>
            <a:r>
              <a:rPr lang="cs-CZ" dirty="0"/>
              <a:t> skin pigment)</a:t>
            </a:r>
          </a:p>
          <a:p>
            <a:pPr marL="0" indent="0">
              <a:buNone/>
            </a:pPr>
            <a:r>
              <a:rPr lang="cs-CZ" dirty="0"/>
              <a:t>Melatonin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modified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aminoacid</a:t>
            </a:r>
            <a:r>
              <a:rPr lang="cs-CZ" dirty="0"/>
              <a:t> </a:t>
            </a:r>
            <a:r>
              <a:rPr lang="cs-CZ" dirty="0" err="1"/>
              <a:t>tryptophan</a:t>
            </a:r>
            <a:r>
              <a:rPr lang="cs-CZ" dirty="0"/>
              <a:t> (4steps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biosynthesis</a:t>
            </a:r>
            <a:r>
              <a:rPr lang="cs-CZ" dirty="0"/>
              <a:t>  - serotonin – enzyme AA-NAT=</a:t>
            </a:r>
            <a:r>
              <a:rPr lang="cs-CZ" dirty="0" err="1"/>
              <a:t>arylalkylamin</a:t>
            </a:r>
            <a:r>
              <a:rPr lang="cs-CZ" dirty="0"/>
              <a:t>-N-</a:t>
            </a:r>
            <a:r>
              <a:rPr lang="cs-CZ" dirty="0" err="1"/>
              <a:t>acetyltranspherase</a:t>
            </a:r>
            <a:r>
              <a:rPr lang="cs-CZ" dirty="0"/>
              <a:t> : </a:t>
            </a:r>
            <a:r>
              <a:rPr lang="cs-CZ" dirty="0" err="1"/>
              <a:t>activity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night, </a:t>
            </a:r>
            <a:r>
              <a:rPr lang="cs-CZ" dirty="0" err="1"/>
              <a:t>light</a:t>
            </a:r>
            <a:r>
              <a:rPr lang="cs-CZ" dirty="0"/>
              <a:t> – </a:t>
            </a:r>
            <a:r>
              <a:rPr lang="cs-CZ" dirty="0" err="1"/>
              <a:t>inhibited</a:t>
            </a:r>
            <a:r>
              <a:rPr lang="cs-CZ" dirty="0"/>
              <a:t> – </a:t>
            </a:r>
            <a:r>
              <a:rPr lang="cs-CZ" dirty="0" err="1"/>
              <a:t>acetylation</a:t>
            </a:r>
            <a:r>
              <a:rPr lang="cs-CZ" dirty="0"/>
              <a:t> –</a:t>
            </a:r>
            <a:r>
              <a:rPr lang="cs-CZ" dirty="0" err="1"/>
              <a:t>methylation</a:t>
            </a:r>
            <a:r>
              <a:rPr lang="cs-CZ" dirty="0"/>
              <a:t> ….melatonin</a:t>
            </a:r>
          </a:p>
        </p:txBody>
      </p:sp>
    </p:spTree>
    <p:extLst>
      <p:ext uri="{BB962C8B-B14F-4D97-AF65-F5344CB8AC3E}">
        <p14:creationId xmlns:p14="http://schemas.microsoft.com/office/powerpoint/2010/main" val="1697279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Effects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melatonin – </a:t>
            </a:r>
            <a:r>
              <a:rPr lang="cs-CZ" b="1" dirty="0" err="1">
                <a:solidFill>
                  <a:srgbClr val="FF0000"/>
                </a:solidFill>
              </a:rPr>
              <a:t>pleiotropic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effect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900" dirty="0"/>
              <a:t>Melatonin has 3 </a:t>
            </a:r>
            <a:r>
              <a:rPr lang="cs-CZ" sz="3900" dirty="0" err="1"/>
              <a:t>main</a:t>
            </a:r>
            <a:r>
              <a:rPr lang="cs-CZ" sz="3900" dirty="0"/>
              <a:t> </a:t>
            </a:r>
            <a:r>
              <a:rPr lang="cs-CZ" sz="3900" dirty="0" err="1"/>
              <a:t>effects</a:t>
            </a:r>
            <a:r>
              <a:rPr lang="cs-CZ" sz="3900" dirty="0"/>
              <a:t>:</a:t>
            </a:r>
          </a:p>
          <a:p>
            <a:pPr marL="0" indent="0">
              <a:buNone/>
            </a:pPr>
            <a:endParaRPr lang="cs-CZ" sz="3900" dirty="0"/>
          </a:p>
          <a:p>
            <a:r>
              <a:rPr lang="cs-CZ" sz="3900" dirty="0" err="1"/>
              <a:t>It</a:t>
            </a:r>
            <a:r>
              <a:rPr lang="cs-CZ" sz="3900" dirty="0"/>
              <a:t> </a:t>
            </a:r>
            <a:r>
              <a:rPr lang="cs-CZ" sz="3900" dirty="0" err="1"/>
              <a:t>resets</a:t>
            </a:r>
            <a:r>
              <a:rPr lang="cs-CZ" sz="3900" dirty="0"/>
              <a:t> </a:t>
            </a:r>
            <a:r>
              <a:rPr lang="cs-CZ" sz="3900" dirty="0" err="1"/>
              <a:t>the</a:t>
            </a:r>
            <a:r>
              <a:rPr lang="cs-CZ" sz="3900" dirty="0"/>
              <a:t> SCN</a:t>
            </a:r>
          </a:p>
          <a:p>
            <a:r>
              <a:rPr lang="cs-CZ" sz="3900" dirty="0" err="1"/>
              <a:t>It</a:t>
            </a:r>
            <a:r>
              <a:rPr lang="cs-CZ" sz="3900" dirty="0"/>
              <a:t> </a:t>
            </a:r>
            <a:r>
              <a:rPr lang="cs-CZ" sz="3900" dirty="0" err="1"/>
              <a:t>induces</a:t>
            </a:r>
            <a:r>
              <a:rPr lang="cs-CZ" sz="3900" dirty="0"/>
              <a:t> </a:t>
            </a:r>
            <a:r>
              <a:rPr lang="cs-CZ" sz="3900" dirty="0" err="1"/>
              <a:t>sleep</a:t>
            </a:r>
            <a:r>
              <a:rPr lang="cs-CZ" sz="3900" dirty="0"/>
              <a:t> (</a:t>
            </a:r>
            <a:r>
              <a:rPr lang="cs-CZ" sz="3900" dirty="0" err="1"/>
              <a:t>hypnotic</a:t>
            </a:r>
            <a:r>
              <a:rPr lang="cs-CZ" sz="3900" dirty="0"/>
              <a:t> </a:t>
            </a:r>
            <a:r>
              <a:rPr lang="cs-CZ" sz="3900" dirty="0" err="1"/>
              <a:t>effect</a:t>
            </a:r>
            <a:r>
              <a:rPr lang="cs-CZ" sz="3900" dirty="0"/>
              <a:t>)</a:t>
            </a:r>
          </a:p>
          <a:p>
            <a:r>
              <a:rPr lang="cs-CZ" sz="3900" dirty="0" err="1"/>
              <a:t>It</a:t>
            </a:r>
            <a:r>
              <a:rPr lang="cs-CZ" sz="3900" dirty="0"/>
              <a:t> </a:t>
            </a:r>
            <a:r>
              <a:rPr lang="cs-CZ" sz="3900" dirty="0" err="1"/>
              <a:t>influences</a:t>
            </a:r>
            <a:r>
              <a:rPr lang="cs-CZ" sz="3900" dirty="0"/>
              <a:t> </a:t>
            </a:r>
            <a:r>
              <a:rPr lang="cs-CZ" sz="3900" dirty="0" err="1"/>
              <a:t>the</a:t>
            </a:r>
            <a:r>
              <a:rPr lang="cs-CZ" sz="3900" dirty="0"/>
              <a:t> </a:t>
            </a:r>
            <a:r>
              <a:rPr lang="cs-CZ" sz="3900" dirty="0" err="1"/>
              <a:t>hypothalamus</a:t>
            </a:r>
            <a:r>
              <a:rPr lang="cs-CZ" sz="3900" dirty="0"/>
              <a:t>, </a:t>
            </a:r>
            <a:r>
              <a:rPr lang="cs-CZ" sz="3900" dirty="0" err="1"/>
              <a:t>especially</a:t>
            </a:r>
            <a:r>
              <a:rPr lang="cs-CZ" sz="3900" dirty="0"/>
              <a:t> </a:t>
            </a:r>
            <a:r>
              <a:rPr lang="cs-CZ" sz="3900" dirty="0" err="1"/>
              <a:t>the</a:t>
            </a:r>
            <a:r>
              <a:rPr lang="cs-CZ" sz="3900" dirty="0"/>
              <a:t> </a:t>
            </a:r>
            <a:r>
              <a:rPr lang="cs-CZ" sz="3900" dirty="0" err="1"/>
              <a:t>reproductive</a:t>
            </a:r>
            <a:r>
              <a:rPr lang="cs-CZ" sz="3900" dirty="0"/>
              <a:t> </a:t>
            </a:r>
            <a:r>
              <a:rPr lang="cs-CZ" sz="3900" dirty="0" err="1"/>
              <a:t>function</a:t>
            </a:r>
            <a:endParaRPr lang="cs-CZ" sz="3900" dirty="0"/>
          </a:p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rhythms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influence </a:t>
            </a:r>
            <a:r>
              <a:rPr lang="cs-CZ" b="1" dirty="0" err="1">
                <a:solidFill>
                  <a:srgbClr val="FF0000"/>
                </a:solidFill>
              </a:rPr>
              <a:t>almost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every</a:t>
            </a:r>
            <a:r>
              <a:rPr lang="cs-CZ" b="1" dirty="0">
                <a:solidFill>
                  <a:srgbClr val="FF0000"/>
                </a:solidFill>
              </a:rPr>
              <a:t> cell in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body</a:t>
            </a:r>
            <a:r>
              <a:rPr lang="cs-CZ" dirty="0"/>
              <a:t>. </a:t>
            </a:r>
            <a:r>
              <a:rPr lang="cs-CZ" dirty="0" err="1"/>
              <a:t>Hormones</a:t>
            </a:r>
            <a:r>
              <a:rPr lang="cs-CZ" dirty="0"/>
              <a:t> are </a:t>
            </a:r>
            <a:r>
              <a:rPr lang="cs-CZ" dirty="0" err="1"/>
              <a:t>secreted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hypothalamus</a:t>
            </a:r>
            <a:r>
              <a:rPr lang="cs-CZ" dirty="0"/>
              <a:t>, </a:t>
            </a:r>
            <a:r>
              <a:rPr lang="cs-CZ" dirty="0" err="1"/>
              <a:t>pituitary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and </a:t>
            </a:r>
            <a:r>
              <a:rPr lang="cs-CZ" dirty="0" err="1"/>
              <a:t>gonads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circadian</a:t>
            </a:r>
            <a:r>
              <a:rPr lang="cs-CZ" dirty="0"/>
              <a:t> rhythm-</a:t>
            </a:r>
            <a:r>
              <a:rPr lang="cs-CZ" dirty="0" err="1"/>
              <a:t>e.g</a:t>
            </a:r>
            <a:r>
              <a:rPr lang="cs-CZ" dirty="0"/>
              <a:t>.: CRH, ACTH-</a:t>
            </a:r>
            <a:r>
              <a:rPr lang="cs-CZ" dirty="0" err="1"/>
              <a:t>peak</a:t>
            </a:r>
            <a:r>
              <a:rPr lang="cs-CZ" dirty="0"/>
              <a:t> early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morning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034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3125" t="48642" r="41597" b="5803"/>
          <a:stretch/>
        </p:blipFill>
        <p:spPr>
          <a:xfrm>
            <a:off x="1979454" y="0"/>
            <a:ext cx="8445384" cy="6766560"/>
          </a:xfrm>
          <a:prstGeom prst="rect">
            <a:avLst/>
          </a:prstGeom>
          <a:effectLst/>
        </p:spPr>
      </p:pic>
      <p:sp>
        <p:nvSpPr>
          <p:cNvPr id="4" name="Ovál 3"/>
          <p:cNvSpPr/>
          <p:nvPr/>
        </p:nvSpPr>
        <p:spPr>
          <a:xfrm>
            <a:off x="4245429" y="2978332"/>
            <a:ext cx="1711234" cy="1214846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995852" y="2913017"/>
            <a:ext cx="1972492" cy="1815738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59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3125" t="36544" r="39236" b="26049"/>
          <a:stretch/>
        </p:blipFill>
        <p:spPr>
          <a:xfrm>
            <a:off x="0" y="0"/>
            <a:ext cx="8121316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2917" t="73333" r="40625" b="5926"/>
          <a:stretch/>
        </p:blipFill>
        <p:spPr>
          <a:xfrm>
            <a:off x="7110663" y="3705726"/>
            <a:ext cx="5081337" cy="315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52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520700"/>
            <a:ext cx="10515600" cy="6032500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Conclusion</a:t>
            </a:r>
            <a:r>
              <a:rPr lang="cs-CZ" dirty="0"/>
              <a:t> </a:t>
            </a:r>
          </a:p>
          <a:p>
            <a:r>
              <a:rPr lang="cs-CZ" dirty="0"/>
              <a:t>The </a:t>
            </a:r>
            <a:r>
              <a:rPr lang="cs-CZ" dirty="0" err="1"/>
              <a:t>suprachiasmatic</a:t>
            </a:r>
            <a:r>
              <a:rPr lang="cs-CZ" dirty="0"/>
              <a:t> </a:t>
            </a:r>
            <a:r>
              <a:rPr lang="cs-CZ" dirty="0" err="1"/>
              <a:t>nucleus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hypothalamus</a:t>
            </a:r>
            <a:r>
              <a:rPr lang="cs-CZ" dirty="0"/>
              <a:t> </a:t>
            </a:r>
            <a:r>
              <a:rPr lang="cs-CZ" dirty="0" err="1"/>
              <a:t>serves</a:t>
            </a:r>
            <a:r>
              <a:rPr lang="cs-CZ" dirty="0"/>
              <a:t> as </a:t>
            </a:r>
            <a:r>
              <a:rPr lang="cs-CZ" dirty="0" err="1"/>
              <a:t>an</a:t>
            </a:r>
            <a:r>
              <a:rPr lang="cs-CZ" dirty="0"/>
              <a:t> „</a:t>
            </a:r>
            <a:r>
              <a:rPr lang="cs-CZ" dirty="0" err="1"/>
              <a:t>intrinsic</a:t>
            </a:r>
            <a:r>
              <a:rPr lang="cs-CZ" dirty="0"/>
              <a:t> </a:t>
            </a:r>
            <a:r>
              <a:rPr lang="cs-CZ" dirty="0" err="1"/>
              <a:t>clock</a:t>
            </a:r>
            <a:r>
              <a:rPr lang="cs-CZ" dirty="0"/>
              <a:t>“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interacts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rhythm stimulus, in </a:t>
            </a:r>
            <a:r>
              <a:rPr lang="cs-CZ" dirty="0" err="1"/>
              <a:t>this</a:t>
            </a:r>
            <a:r>
              <a:rPr lang="cs-CZ" dirty="0"/>
              <a:t> case </a:t>
            </a:r>
            <a:r>
              <a:rPr lang="cs-CZ" dirty="0" err="1"/>
              <a:t>light</a:t>
            </a:r>
            <a:r>
              <a:rPr lang="cs-CZ" dirty="0"/>
              <a:t>, to </a:t>
            </a:r>
            <a:r>
              <a:rPr lang="cs-CZ" dirty="0" err="1"/>
              <a:t>coordinate</a:t>
            </a:r>
            <a:r>
              <a:rPr lang="cs-CZ" dirty="0"/>
              <a:t> melatonin </a:t>
            </a:r>
            <a:r>
              <a:rPr lang="cs-CZ" dirty="0" err="1"/>
              <a:t>release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-night </a:t>
            </a:r>
            <a:r>
              <a:rPr lang="cs-CZ" dirty="0" err="1"/>
              <a:t>cycle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allows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conversion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inhibitory </a:t>
            </a:r>
            <a:r>
              <a:rPr lang="cs-CZ" dirty="0" err="1"/>
              <a:t>light</a:t>
            </a:r>
            <a:r>
              <a:rPr lang="cs-CZ" dirty="0"/>
              <a:t> </a:t>
            </a:r>
            <a:r>
              <a:rPr lang="cs-CZ" dirty="0" err="1"/>
              <a:t>stimuli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a </a:t>
            </a:r>
            <a:r>
              <a:rPr lang="cs-CZ" dirty="0" err="1"/>
              <a:t>hormonal</a:t>
            </a:r>
            <a:r>
              <a:rPr lang="cs-CZ" dirty="0"/>
              <a:t> stimulus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regulate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        : </a:t>
            </a:r>
            <a:r>
              <a:rPr lang="cs-CZ" dirty="0" err="1"/>
              <a:t>Day</a:t>
            </a:r>
            <a:r>
              <a:rPr lang="cs-CZ" dirty="0"/>
              <a:t>-night (</a:t>
            </a:r>
            <a:r>
              <a:rPr lang="cs-CZ" dirty="0" err="1"/>
              <a:t>circadian</a:t>
            </a:r>
            <a:r>
              <a:rPr lang="cs-CZ" dirty="0"/>
              <a:t> rhythm)</a:t>
            </a:r>
          </a:p>
          <a:p>
            <a:pPr marL="0" indent="0">
              <a:buNone/>
            </a:pPr>
            <a:r>
              <a:rPr lang="cs-CZ" dirty="0"/>
              <a:t>        : </a:t>
            </a:r>
            <a:r>
              <a:rPr lang="cs-CZ" dirty="0" err="1"/>
              <a:t>Seasonal</a:t>
            </a:r>
            <a:r>
              <a:rPr lang="cs-CZ" dirty="0"/>
              <a:t> </a:t>
            </a:r>
            <a:r>
              <a:rPr lang="cs-CZ" dirty="0" err="1"/>
              <a:t>breeding</a:t>
            </a:r>
            <a:r>
              <a:rPr lang="cs-CZ" dirty="0"/>
              <a:t> </a:t>
            </a:r>
            <a:r>
              <a:rPr lang="cs-CZ" dirty="0" err="1"/>
              <a:t>rhythms</a:t>
            </a:r>
            <a:r>
              <a:rPr lang="cs-CZ" dirty="0"/>
              <a:t> – </a:t>
            </a:r>
            <a:r>
              <a:rPr lang="cs-CZ" sz="1400" dirty="0" err="1"/>
              <a:t>sexual</a:t>
            </a:r>
            <a:r>
              <a:rPr lang="cs-CZ" sz="1400" dirty="0"/>
              <a:t> </a:t>
            </a:r>
            <a:r>
              <a:rPr lang="cs-CZ" sz="1400" dirty="0" err="1"/>
              <a:t>life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animals</a:t>
            </a:r>
            <a:r>
              <a:rPr lang="cs-CZ" sz="1400" dirty="0"/>
              <a:t> (</a:t>
            </a:r>
            <a:r>
              <a:rPr lang="cs-CZ" sz="1400" dirty="0" err="1"/>
              <a:t>conception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future</a:t>
            </a:r>
            <a:r>
              <a:rPr lang="cs-CZ" sz="1400" dirty="0"/>
              <a:t> </a:t>
            </a:r>
            <a:r>
              <a:rPr lang="cs-CZ" sz="1400" dirty="0" err="1"/>
              <a:t>pups</a:t>
            </a:r>
            <a:r>
              <a:rPr lang="cs-CZ" sz="1400" dirty="0"/>
              <a:t>)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deer</a:t>
            </a:r>
            <a:r>
              <a:rPr lang="cs-CZ" dirty="0"/>
              <a:t>, </a:t>
            </a:r>
            <a:r>
              <a:rPr lang="cs-CZ" dirty="0" err="1"/>
              <a:t>reindeer</a:t>
            </a:r>
            <a:r>
              <a:rPr lang="cs-CZ" dirty="0"/>
              <a:t>, </a:t>
            </a:r>
            <a:r>
              <a:rPr lang="cs-CZ" dirty="0" err="1"/>
              <a:t>birds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7746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25EB0A-BC88-48EA-BEEF-C82D02EAD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Health</a:t>
            </a:r>
            <a:r>
              <a:rPr lang="cs-CZ" b="1" dirty="0"/>
              <a:t> </a:t>
            </a:r>
            <a:r>
              <a:rPr lang="cs-CZ" b="1" dirty="0" err="1"/>
              <a:t>issues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E122FD-70E4-4EA2-A100-6AD00F663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067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Information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previous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lectures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b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secretion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hormones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summary</a:t>
            </a: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cs-CZ" sz="2800" b="1" i="1" dirty="0">
              <a:solidFill>
                <a:srgbClr val="FF33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1541" y="2335968"/>
            <a:ext cx="8534400" cy="4876800"/>
          </a:xfrm>
        </p:spPr>
        <p:txBody>
          <a:bodyPr/>
          <a:lstStyle/>
          <a:p>
            <a:pPr eaLnBrk="1" hangingPunct="1"/>
            <a:r>
              <a:rPr lang="cs-CZ" altLang="cs-CZ" b="1" u="sng" dirty="0" err="1">
                <a:solidFill>
                  <a:schemeClr val="accent2"/>
                </a:solidFill>
              </a:rPr>
              <a:t>Constant</a:t>
            </a:r>
            <a:r>
              <a:rPr lang="cs-CZ" altLang="cs-CZ" b="1" u="sng" dirty="0">
                <a:solidFill>
                  <a:schemeClr val="accent2"/>
                </a:solidFill>
              </a:rPr>
              <a:t>  </a:t>
            </a:r>
            <a:r>
              <a:rPr lang="cs-CZ" altLang="cs-CZ" b="1" u="sng" dirty="0" err="1">
                <a:solidFill>
                  <a:schemeClr val="accent2"/>
                </a:solidFill>
              </a:rPr>
              <a:t>secretion</a:t>
            </a:r>
            <a:r>
              <a:rPr lang="cs-CZ" altLang="cs-CZ" b="1" dirty="0"/>
              <a:t> – </a:t>
            </a:r>
            <a:r>
              <a:rPr lang="cs-CZ" altLang="cs-CZ" dirty="0" err="1"/>
              <a:t>hormones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glandula</a:t>
            </a:r>
            <a:r>
              <a:rPr lang="cs-CZ" altLang="cs-CZ" dirty="0"/>
              <a:t> </a:t>
            </a:r>
            <a:r>
              <a:rPr lang="cs-CZ" altLang="cs-CZ" dirty="0" err="1"/>
              <a:t>thyreoidea</a:t>
            </a:r>
            <a:endParaRPr lang="cs-CZ" altLang="cs-CZ" dirty="0"/>
          </a:p>
          <a:p>
            <a:pPr eaLnBrk="1" hangingPunct="1"/>
            <a:r>
              <a:rPr lang="cs-CZ" altLang="cs-CZ" b="1" u="sng" dirty="0" err="1">
                <a:solidFill>
                  <a:schemeClr val="accent2"/>
                </a:solidFill>
              </a:rPr>
              <a:t>Pulsatile</a:t>
            </a:r>
            <a:r>
              <a:rPr lang="cs-CZ" altLang="cs-CZ" b="1" u="sng" dirty="0">
                <a:solidFill>
                  <a:schemeClr val="accent2"/>
                </a:solidFill>
              </a:rPr>
              <a:t> </a:t>
            </a:r>
            <a:r>
              <a:rPr lang="cs-CZ" altLang="cs-CZ" b="1" u="sng" dirty="0" err="1">
                <a:solidFill>
                  <a:schemeClr val="accent2"/>
                </a:solidFill>
              </a:rPr>
              <a:t>secretion</a:t>
            </a:r>
            <a:r>
              <a:rPr lang="cs-CZ" altLang="cs-CZ" b="1" dirty="0"/>
              <a:t> – </a:t>
            </a:r>
            <a:r>
              <a:rPr lang="cs-CZ" altLang="cs-CZ" dirty="0" err="1"/>
              <a:t>GnRH</a:t>
            </a:r>
            <a:r>
              <a:rPr lang="cs-CZ" altLang="cs-CZ" dirty="0"/>
              <a:t> (</a:t>
            </a:r>
            <a:r>
              <a:rPr lang="cs-CZ" altLang="cs-CZ" dirty="0" err="1"/>
              <a:t>gonadoliberin</a:t>
            </a:r>
            <a:r>
              <a:rPr lang="cs-CZ" altLang="cs-CZ" dirty="0"/>
              <a:t>)</a:t>
            </a:r>
          </a:p>
          <a:p>
            <a:pPr eaLnBrk="1" hangingPunct="1"/>
            <a:r>
              <a:rPr lang="cs-CZ" altLang="cs-CZ" b="1" u="sng" dirty="0" err="1">
                <a:solidFill>
                  <a:schemeClr val="accent2"/>
                </a:solidFill>
              </a:rPr>
              <a:t>circadian</a:t>
            </a:r>
            <a:r>
              <a:rPr lang="cs-CZ" altLang="cs-CZ" b="1" u="sng" dirty="0">
                <a:solidFill>
                  <a:schemeClr val="accent2"/>
                </a:solidFill>
              </a:rPr>
              <a:t> </a:t>
            </a:r>
            <a:r>
              <a:rPr lang="cs-CZ" altLang="cs-CZ" b="1" u="sng" dirty="0" err="1">
                <a:solidFill>
                  <a:schemeClr val="accent2"/>
                </a:solidFill>
              </a:rPr>
              <a:t>secretion</a:t>
            </a:r>
            <a:r>
              <a:rPr lang="cs-CZ" altLang="cs-CZ" dirty="0">
                <a:solidFill>
                  <a:schemeClr val="accent2"/>
                </a:solidFill>
              </a:rPr>
              <a:t> (latin: </a:t>
            </a:r>
            <a:r>
              <a:rPr lang="cs-CZ" altLang="cs-CZ" dirty="0" err="1">
                <a:solidFill>
                  <a:schemeClr val="accent2"/>
                </a:solidFill>
              </a:rPr>
              <a:t>circa</a:t>
            </a:r>
            <a:r>
              <a:rPr lang="cs-CZ" altLang="cs-CZ" dirty="0">
                <a:solidFill>
                  <a:schemeClr val="accent2"/>
                </a:solidFill>
              </a:rPr>
              <a:t> </a:t>
            </a:r>
            <a:r>
              <a:rPr lang="cs-CZ" altLang="cs-CZ" dirty="0" err="1">
                <a:solidFill>
                  <a:schemeClr val="accent2"/>
                </a:solidFill>
              </a:rPr>
              <a:t>diem</a:t>
            </a:r>
            <a:r>
              <a:rPr lang="cs-CZ" altLang="cs-CZ" dirty="0">
                <a:solidFill>
                  <a:schemeClr val="accent2"/>
                </a:solidFill>
              </a:rPr>
              <a:t>  = „</a:t>
            </a:r>
            <a:r>
              <a:rPr lang="cs-CZ" altLang="cs-CZ" dirty="0" err="1">
                <a:solidFill>
                  <a:schemeClr val="accent2"/>
                </a:solidFill>
              </a:rPr>
              <a:t>approximately</a:t>
            </a:r>
            <a:r>
              <a:rPr lang="cs-CZ" altLang="cs-CZ" dirty="0">
                <a:solidFill>
                  <a:schemeClr val="accent2"/>
                </a:solidFill>
              </a:rPr>
              <a:t>“/“</a:t>
            </a:r>
            <a:r>
              <a:rPr lang="cs-CZ" altLang="cs-CZ" dirty="0" err="1">
                <a:solidFill>
                  <a:schemeClr val="accent2"/>
                </a:solidFill>
              </a:rPr>
              <a:t>around</a:t>
            </a:r>
            <a:r>
              <a:rPr lang="cs-CZ" altLang="cs-CZ" dirty="0">
                <a:solidFill>
                  <a:schemeClr val="accent2"/>
                </a:solidFill>
              </a:rPr>
              <a:t>“ 24h)</a:t>
            </a:r>
            <a:r>
              <a:rPr lang="cs-CZ" altLang="cs-CZ" b="1" dirty="0"/>
              <a:t> – </a:t>
            </a:r>
            <a:r>
              <a:rPr lang="cs-CZ" altLang="cs-CZ" dirty="0" err="1"/>
              <a:t>hormons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adrenal</a:t>
            </a:r>
            <a:r>
              <a:rPr lang="cs-CZ" altLang="cs-CZ" dirty="0"/>
              <a:t> </a:t>
            </a:r>
            <a:r>
              <a:rPr lang="cs-CZ" altLang="cs-CZ" dirty="0" err="1"/>
              <a:t>cortex</a:t>
            </a:r>
            <a:endParaRPr lang="cs-CZ" altLang="cs-CZ" dirty="0"/>
          </a:p>
          <a:p>
            <a:pPr eaLnBrk="1" hangingPunct="1"/>
            <a:r>
              <a:rPr lang="cs-CZ" altLang="cs-CZ" b="1" u="sng" dirty="0" err="1">
                <a:solidFill>
                  <a:schemeClr val="accent2"/>
                </a:solidFill>
              </a:rPr>
              <a:t>monthly</a:t>
            </a:r>
            <a:r>
              <a:rPr lang="cs-CZ" altLang="cs-CZ" b="1" u="sng" dirty="0">
                <a:solidFill>
                  <a:schemeClr val="accent2"/>
                </a:solidFill>
              </a:rPr>
              <a:t> </a:t>
            </a:r>
            <a:r>
              <a:rPr lang="cs-CZ" altLang="cs-CZ" b="1" u="sng" dirty="0" err="1">
                <a:solidFill>
                  <a:schemeClr val="accent2"/>
                </a:solidFill>
              </a:rPr>
              <a:t>fluctuation</a:t>
            </a:r>
            <a:r>
              <a:rPr lang="cs-CZ" altLang="cs-CZ" b="1" dirty="0"/>
              <a:t> – </a:t>
            </a:r>
            <a:r>
              <a:rPr lang="cs-CZ" altLang="cs-CZ" dirty="0" err="1"/>
              <a:t>estrogens</a:t>
            </a:r>
            <a:r>
              <a:rPr lang="cs-CZ" altLang="cs-CZ" dirty="0"/>
              <a:t>, testosteron in </a:t>
            </a:r>
            <a:r>
              <a:rPr lang="cs-CZ" altLang="cs-CZ" dirty="0" err="1"/>
              <a:t>saliva</a:t>
            </a:r>
            <a:endParaRPr lang="cs-CZ" altLang="cs-CZ" dirty="0"/>
          </a:p>
          <a:p>
            <a:pPr eaLnBrk="1" hangingPunct="1"/>
            <a:r>
              <a:rPr lang="cs-CZ" altLang="cs-CZ" b="1" u="sng" dirty="0">
                <a:solidFill>
                  <a:schemeClr val="accent2"/>
                </a:solidFill>
              </a:rPr>
              <a:t>„en </a:t>
            </a:r>
            <a:r>
              <a:rPr lang="cs-CZ" altLang="cs-CZ" b="1" u="sng" dirty="0" err="1">
                <a:solidFill>
                  <a:schemeClr val="accent2"/>
                </a:solidFill>
              </a:rPr>
              <a:t>demande</a:t>
            </a:r>
            <a:r>
              <a:rPr lang="cs-CZ" altLang="cs-CZ" b="1" u="sng" dirty="0">
                <a:solidFill>
                  <a:schemeClr val="accent2"/>
                </a:solidFill>
              </a:rPr>
              <a:t>“</a:t>
            </a:r>
            <a:r>
              <a:rPr lang="cs-CZ" altLang="cs-CZ" b="1" dirty="0"/>
              <a:t> </a:t>
            </a:r>
            <a:r>
              <a:rPr lang="cs-CZ" altLang="cs-CZ" dirty="0">
                <a:solidFill>
                  <a:schemeClr val="accent2"/>
                </a:solidFill>
              </a:rPr>
              <a:t>(</a:t>
            </a:r>
            <a:r>
              <a:rPr lang="cs-CZ" altLang="cs-CZ" dirty="0" err="1">
                <a:solidFill>
                  <a:schemeClr val="accent2"/>
                </a:solidFill>
              </a:rPr>
              <a:t>according</a:t>
            </a:r>
            <a:r>
              <a:rPr lang="cs-CZ" altLang="cs-CZ" dirty="0">
                <a:solidFill>
                  <a:schemeClr val="accent2"/>
                </a:solidFill>
              </a:rPr>
              <a:t> to </a:t>
            </a:r>
            <a:r>
              <a:rPr lang="cs-CZ" altLang="cs-CZ" dirty="0" err="1">
                <a:solidFill>
                  <a:schemeClr val="accent2"/>
                </a:solidFill>
              </a:rPr>
              <a:t>need</a:t>
            </a:r>
            <a:r>
              <a:rPr lang="cs-CZ" altLang="cs-CZ" dirty="0">
                <a:solidFill>
                  <a:schemeClr val="accent2"/>
                </a:solidFill>
              </a:rPr>
              <a:t> - </a:t>
            </a:r>
            <a:r>
              <a:rPr lang="cs-CZ" altLang="cs-CZ" dirty="0" err="1">
                <a:solidFill>
                  <a:schemeClr val="accent2"/>
                </a:solidFill>
              </a:rPr>
              <a:t>demands</a:t>
            </a:r>
            <a:r>
              <a:rPr lang="cs-CZ" altLang="cs-CZ" dirty="0">
                <a:solidFill>
                  <a:schemeClr val="accent2"/>
                </a:solidFill>
              </a:rPr>
              <a:t>)</a:t>
            </a:r>
            <a:r>
              <a:rPr lang="cs-CZ" altLang="cs-CZ" b="1" dirty="0"/>
              <a:t> </a:t>
            </a:r>
            <a:r>
              <a:rPr lang="cs-CZ" altLang="cs-CZ" dirty="0"/>
              <a:t>– </a:t>
            </a:r>
            <a:r>
              <a:rPr lang="cs-CZ" altLang="cs-CZ" dirty="0" err="1"/>
              <a:t>e.g</a:t>
            </a:r>
            <a:r>
              <a:rPr lang="cs-CZ" altLang="cs-CZ" dirty="0"/>
              <a:t>. Insuline  and </a:t>
            </a:r>
            <a:r>
              <a:rPr lang="cs-CZ" altLang="cs-CZ" dirty="0" err="1"/>
              <a:t>regulation</a:t>
            </a:r>
            <a:r>
              <a:rPr lang="cs-CZ" altLang="cs-CZ" dirty="0"/>
              <a:t> </a:t>
            </a:r>
            <a:r>
              <a:rPr lang="cs-CZ" altLang="cs-CZ" dirty="0" err="1"/>
              <a:t>blood</a:t>
            </a:r>
            <a:r>
              <a:rPr lang="cs-CZ" altLang="cs-CZ" dirty="0"/>
              <a:t> </a:t>
            </a:r>
            <a:r>
              <a:rPr lang="cs-CZ" altLang="cs-CZ" dirty="0" err="1"/>
              <a:t>glucose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38032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Jet </a:t>
            </a:r>
            <a:r>
              <a:rPr lang="cs-CZ" b="1" dirty="0" err="1">
                <a:solidFill>
                  <a:srgbClr val="FF0000"/>
                </a:solidFill>
              </a:rPr>
              <a:t>lag</a:t>
            </a:r>
            <a:r>
              <a:rPr lang="cs-CZ" b="1" dirty="0">
                <a:solidFill>
                  <a:srgbClr val="FF0000"/>
                </a:solidFill>
              </a:rPr>
              <a:t> syndrome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7030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pineal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has </a:t>
            </a:r>
            <a:r>
              <a:rPr lang="cs-CZ" dirty="0" err="1"/>
              <a:t>evolved</a:t>
            </a:r>
            <a:r>
              <a:rPr lang="cs-CZ" dirty="0"/>
              <a:t> to </a:t>
            </a:r>
            <a:r>
              <a:rPr lang="cs-CZ" dirty="0" err="1"/>
              <a:t>allow</a:t>
            </a:r>
            <a:r>
              <a:rPr lang="cs-CZ" dirty="0"/>
              <a:t> </a:t>
            </a:r>
            <a:r>
              <a:rPr lang="cs-CZ" dirty="0" err="1"/>
              <a:t>adaptation</a:t>
            </a:r>
            <a:r>
              <a:rPr lang="cs-CZ" dirty="0"/>
              <a:t> to </a:t>
            </a:r>
            <a:r>
              <a:rPr lang="cs-CZ" dirty="0" err="1"/>
              <a:t>changing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 </a:t>
            </a:r>
            <a:r>
              <a:rPr lang="cs-CZ" dirty="0" err="1"/>
              <a:t>length</a:t>
            </a:r>
            <a:r>
              <a:rPr lang="cs-CZ" dirty="0"/>
              <a:t>:</a:t>
            </a:r>
          </a:p>
          <a:p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leaves</a:t>
            </a:r>
            <a:r>
              <a:rPr lang="cs-CZ" dirty="0"/>
              <a:t> his/her </a:t>
            </a:r>
            <a:r>
              <a:rPr lang="cs-CZ" dirty="0" err="1"/>
              <a:t>home</a:t>
            </a:r>
            <a:r>
              <a:rPr lang="cs-CZ" dirty="0"/>
              <a:t> country </a:t>
            </a:r>
            <a:r>
              <a:rPr lang="cs-CZ" dirty="0" err="1"/>
              <a:t>the</a:t>
            </a:r>
            <a:r>
              <a:rPr lang="cs-CZ" dirty="0"/>
              <a:t> SCN and </a:t>
            </a:r>
            <a:r>
              <a:rPr lang="cs-CZ" dirty="0" err="1"/>
              <a:t>pineal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are </a:t>
            </a:r>
            <a:r>
              <a:rPr lang="cs-CZ" dirty="0" err="1"/>
              <a:t>synchronized</a:t>
            </a:r>
            <a:r>
              <a:rPr lang="cs-CZ" dirty="0"/>
              <a:t>: </a:t>
            </a:r>
            <a:r>
              <a:rPr lang="cs-CZ" dirty="0" err="1"/>
              <a:t>at</a:t>
            </a:r>
            <a:r>
              <a:rPr lang="cs-CZ" dirty="0"/>
              <a:t> night, </a:t>
            </a:r>
            <a:r>
              <a:rPr lang="cs-CZ" dirty="0" err="1"/>
              <a:t>darkness</a:t>
            </a:r>
            <a:r>
              <a:rPr lang="cs-CZ" dirty="0"/>
              <a:t> and SCN </a:t>
            </a:r>
            <a:r>
              <a:rPr lang="cs-CZ" dirty="0" err="1"/>
              <a:t>activation</a:t>
            </a:r>
            <a:r>
              <a:rPr lang="cs-CZ" dirty="0"/>
              <a:t> </a:t>
            </a:r>
            <a:r>
              <a:rPr lang="cs-CZ" dirty="0" err="1"/>
              <a:t>stimulate</a:t>
            </a:r>
            <a:r>
              <a:rPr lang="cs-CZ" dirty="0"/>
              <a:t> melatonin </a:t>
            </a:r>
            <a:r>
              <a:rPr lang="cs-CZ" dirty="0" err="1"/>
              <a:t>production</a:t>
            </a:r>
            <a:r>
              <a:rPr lang="cs-CZ" dirty="0"/>
              <a:t>, </a:t>
            </a:r>
            <a:r>
              <a:rPr lang="cs-CZ" dirty="0" err="1"/>
              <a:t>inducing</a:t>
            </a:r>
            <a:r>
              <a:rPr lang="cs-CZ" dirty="0"/>
              <a:t> </a:t>
            </a:r>
            <a:r>
              <a:rPr lang="cs-CZ" dirty="0" err="1"/>
              <a:t>sleep</a:t>
            </a:r>
            <a:endParaRPr lang="cs-CZ" dirty="0"/>
          </a:p>
          <a:p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person </a:t>
            </a:r>
            <a:r>
              <a:rPr lang="cs-CZ" dirty="0" err="1"/>
              <a:t>flies</a:t>
            </a:r>
            <a:r>
              <a:rPr lang="cs-CZ" dirty="0"/>
              <a:t> </a:t>
            </a:r>
            <a:r>
              <a:rPr lang="cs-CZ" dirty="0" err="1"/>
              <a:t>across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zones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SCN </a:t>
            </a:r>
            <a:r>
              <a:rPr lang="cs-CZ" dirty="0" err="1"/>
              <a:t>continues</a:t>
            </a:r>
            <a:r>
              <a:rPr lang="cs-CZ" dirty="0"/>
              <a:t> to </a:t>
            </a:r>
            <a:r>
              <a:rPr lang="cs-CZ" dirty="0" err="1"/>
              <a:t>oscillate</a:t>
            </a:r>
            <a:r>
              <a:rPr lang="cs-CZ" dirty="0"/>
              <a:t> in </a:t>
            </a:r>
            <a:r>
              <a:rPr lang="cs-CZ" dirty="0" err="1"/>
              <a:t>accordance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zone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melatonin </a:t>
            </a:r>
            <a:r>
              <a:rPr lang="cs-CZ" dirty="0" err="1"/>
              <a:t>production</a:t>
            </a:r>
            <a:r>
              <a:rPr lang="cs-CZ" dirty="0"/>
              <a:t> (and, </a:t>
            </a:r>
            <a:r>
              <a:rPr lang="cs-CZ" dirty="0" err="1"/>
              <a:t>therefore</a:t>
            </a:r>
            <a:r>
              <a:rPr lang="cs-CZ" dirty="0"/>
              <a:t>, </a:t>
            </a:r>
            <a:r>
              <a:rPr lang="cs-CZ" dirty="0" err="1"/>
              <a:t>tiredness</a:t>
            </a:r>
            <a:r>
              <a:rPr lang="cs-CZ" dirty="0"/>
              <a:t>)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change</a:t>
            </a:r>
            <a:r>
              <a:rPr lang="cs-CZ" dirty="0"/>
              <a:t> </a:t>
            </a:r>
          </a:p>
          <a:p>
            <a:r>
              <a:rPr lang="cs-CZ" dirty="0"/>
              <a:t>At a </a:t>
            </a:r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adjustment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couple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hours</a:t>
            </a:r>
            <a:r>
              <a:rPr lang="cs-CZ" dirty="0"/>
              <a:t> a </a:t>
            </a:r>
            <a:r>
              <a:rPr lang="cs-CZ" dirty="0" err="1"/>
              <a:t>day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SCN </a:t>
            </a:r>
            <a:r>
              <a:rPr lang="cs-CZ" dirty="0" err="1"/>
              <a:t>adapts</a:t>
            </a:r>
            <a:r>
              <a:rPr lang="cs-CZ" dirty="0"/>
              <a:t> to a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zone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809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Jat leg syndrome - </a:t>
            </a:r>
            <a:r>
              <a:rPr lang="cs-CZ" dirty="0" err="1"/>
              <a:t>treatment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Taking</a:t>
            </a:r>
            <a:r>
              <a:rPr lang="cs-CZ" dirty="0"/>
              <a:t> oral melatonin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shorten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period </a:t>
            </a:r>
            <a:r>
              <a:rPr lang="cs-CZ" dirty="0" err="1"/>
              <a:t>of</a:t>
            </a:r>
            <a:r>
              <a:rPr lang="cs-CZ" dirty="0"/>
              <a:t> jet </a:t>
            </a:r>
            <a:r>
              <a:rPr lang="cs-CZ" dirty="0" err="1"/>
              <a:t>lag</a:t>
            </a:r>
            <a:endParaRPr lang="cs-CZ" dirty="0"/>
          </a:p>
          <a:p>
            <a:r>
              <a:rPr lang="cs-CZ" dirty="0"/>
              <a:t>Melatonin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taken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darkness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zone</a:t>
            </a:r>
            <a:r>
              <a:rPr lang="cs-CZ" dirty="0"/>
              <a:t> </a:t>
            </a:r>
            <a:r>
              <a:rPr lang="cs-CZ" dirty="0" err="1"/>
              <a:t>whilst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plane and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several</a:t>
            </a:r>
            <a:r>
              <a:rPr lang="cs-CZ" dirty="0"/>
              <a:t> </a:t>
            </a:r>
            <a:r>
              <a:rPr lang="cs-CZ" dirty="0" err="1"/>
              <a:t>days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destination</a:t>
            </a:r>
            <a:endParaRPr lang="cs-CZ" dirty="0"/>
          </a:p>
          <a:p>
            <a:r>
              <a:rPr lang="cs-CZ" dirty="0" err="1"/>
              <a:t>For</a:t>
            </a:r>
            <a:r>
              <a:rPr lang="cs-CZ" dirty="0"/>
              <a:t> shift </a:t>
            </a:r>
            <a:r>
              <a:rPr lang="cs-CZ" dirty="0" err="1"/>
              <a:t>work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melatonin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taken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period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desired</a:t>
            </a:r>
            <a:r>
              <a:rPr lang="cs-CZ" dirty="0"/>
              <a:t> </a:t>
            </a:r>
            <a:r>
              <a:rPr lang="cs-CZ" dirty="0" err="1"/>
              <a:t>sleep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SCN </a:t>
            </a:r>
            <a:r>
              <a:rPr lang="cs-CZ" dirty="0" err="1"/>
              <a:t>is</a:t>
            </a:r>
            <a:r>
              <a:rPr lang="cs-CZ" dirty="0"/>
              <a:t> reset more </a:t>
            </a:r>
            <a:r>
              <a:rPr lang="cs-CZ" dirty="0" err="1"/>
              <a:t>quickly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body </a:t>
            </a:r>
            <a:r>
              <a:rPr lang="cs-CZ" dirty="0" err="1"/>
              <a:t>becomes</a:t>
            </a:r>
            <a:r>
              <a:rPr lang="cs-CZ" dirty="0"/>
              <a:t> </a:t>
            </a:r>
            <a:r>
              <a:rPr lang="cs-CZ" dirty="0" err="1"/>
              <a:t>resynchronized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6941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Seasonal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affective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disorder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Effect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melatonin </a:t>
            </a:r>
            <a:r>
              <a:rPr lang="cs-CZ" dirty="0" err="1"/>
              <a:t>also</a:t>
            </a:r>
            <a:r>
              <a:rPr lang="cs-CZ" dirty="0"/>
              <a:t> on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anual</a:t>
            </a:r>
            <a:r>
              <a:rPr lang="cs-CZ" dirty="0"/>
              <a:t> rhythm</a:t>
            </a:r>
          </a:p>
          <a:p>
            <a:pPr marL="0" indent="0">
              <a:buNone/>
            </a:pPr>
            <a:r>
              <a:rPr lang="cs-CZ" dirty="0"/>
              <a:t> - </a:t>
            </a:r>
            <a:r>
              <a:rPr lang="cs-CZ" dirty="0" err="1"/>
              <a:t>season</a:t>
            </a:r>
            <a:r>
              <a:rPr lang="cs-CZ" dirty="0"/>
              <a:t> rhythm  - in </a:t>
            </a:r>
            <a:r>
              <a:rPr lang="cs-CZ" dirty="0" err="1"/>
              <a:t>winter</a:t>
            </a:r>
            <a:r>
              <a:rPr lang="cs-CZ" dirty="0"/>
              <a:t> – a </a:t>
            </a:r>
            <a:r>
              <a:rPr lang="cs-CZ" dirty="0" err="1"/>
              <a:t>little</a:t>
            </a:r>
            <a:r>
              <a:rPr lang="cs-CZ" dirty="0"/>
              <a:t> </a:t>
            </a:r>
            <a:r>
              <a:rPr lang="cs-CZ" dirty="0" err="1"/>
              <a:t>light</a:t>
            </a:r>
            <a:r>
              <a:rPr lang="cs-CZ" dirty="0"/>
              <a:t>, </a:t>
            </a:r>
            <a:r>
              <a:rPr lang="cs-CZ" dirty="0" err="1"/>
              <a:t>elevated</a:t>
            </a:r>
            <a:r>
              <a:rPr lang="cs-CZ" dirty="0"/>
              <a:t> of </a:t>
            </a:r>
            <a:r>
              <a:rPr lang="cs-CZ" dirty="0" err="1"/>
              <a:t>concentration</a:t>
            </a:r>
            <a:r>
              <a:rPr lang="cs-CZ" dirty="0"/>
              <a:t> of melatonin –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dyssynchronization</a:t>
            </a:r>
            <a:r>
              <a:rPr lang="cs-CZ" dirty="0"/>
              <a:t>    ……..   </a:t>
            </a:r>
            <a:r>
              <a:rPr lang="cs-CZ" dirty="0" err="1"/>
              <a:t>incresed</a:t>
            </a:r>
            <a:r>
              <a:rPr lang="cs-CZ" dirty="0"/>
              <a:t> incidence of </a:t>
            </a:r>
            <a:r>
              <a:rPr lang="cs-CZ" dirty="0" err="1"/>
              <a:t>depression</a:t>
            </a:r>
            <a:r>
              <a:rPr lang="cs-CZ" dirty="0"/>
              <a:t>  (t</a:t>
            </a:r>
            <a:r>
              <a:rPr lang="en-US" dirty="0"/>
              <a:t>he problem in the Nordic countries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355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Sleep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disorder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7030A0"/>
                </a:solidFill>
              </a:rPr>
              <a:t>Sleep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delay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problem</a:t>
            </a:r>
            <a:r>
              <a:rPr lang="cs-CZ" dirty="0"/>
              <a:t> to </a:t>
            </a:r>
            <a:r>
              <a:rPr lang="cs-CZ" dirty="0" err="1"/>
              <a:t>sleep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night - </a:t>
            </a:r>
            <a:r>
              <a:rPr lang="en-US" dirty="0"/>
              <a:t>delayed sleep) –</a:t>
            </a:r>
            <a:r>
              <a:rPr lang="en-US" dirty="0" err="1"/>
              <a:t>probl</a:t>
            </a:r>
            <a:r>
              <a:rPr lang="cs-CZ" dirty="0"/>
              <a:t>e</a:t>
            </a:r>
            <a:r>
              <a:rPr lang="en-US" dirty="0"/>
              <a:t>m</a:t>
            </a:r>
            <a:r>
              <a:rPr lang="cs-CZ" dirty="0"/>
              <a:t>:</a:t>
            </a:r>
            <a:r>
              <a:rPr lang="en-US" dirty="0"/>
              <a:t> sleep at night, wake up in the morning is wrong. Treatment: administered melatonin when he wants</a:t>
            </a:r>
            <a:r>
              <a:rPr lang="cs-CZ" dirty="0"/>
              <a:t> to </a:t>
            </a:r>
            <a:r>
              <a:rPr lang="cs-CZ" dirty="0" err="1"/>
              <a:t>sleep</a:t>
            </a:r>
            <a:r>
              <a:rPr lang="en-US" dirty="0"/>
              <a:t> </a:t>
            </a:r>
            <a:endParaRPr lang="cs-CZ" dirty="0"/>
          </a:p>
          <a:p>
            <a:endParaRPr lang="cs-CZ" dirty="0"/>
          </a:p>
          <a:p>
            <a:r>
              <a:rPr lang="cs-CZ" b="1" dirty="0" err="1">
                <a:solidFill>
                  <a:srgbClr val="7030A0"/>
                </a:solidFill>
              </a:rPr>
              <a:t>Phase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advance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dirty="0"/>
              <a:t>– go to </a:t>
            </a:r>
            <a:r>
              <a:rPr lang="cs-CZ" dirty="0" err="1"/>
              <a:t>sleep</a:t>
            </a:r>
            <a:r>
              <a:rPr lang="cs-CZ" dirty="0"/>
              <a:t> </a:t>
            </a:r>
            <a:r>
              <a:rPr lang="en-US" dirty="0"/>
              <a:t>without any problems, but the waking up too early in the morning . Treatment: bright light exposure at a time when he wants to sleep, but it should still be awake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6574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/>
              <a:t>Health</a:t>
            </a:r>
            <a:r>
              <a:rPr lang="cs-CZ" sz="3200" dirty="0"/>
              <a:t> </a:t>
            </a:r>
            <a:r>
              <a:rPr lang="cs-CZ" sz="3200" dirty="0" err="1"/>
              <a:t>problems</a:t>
            </a:r>
            <a:r>
              <a:rPr lang="cs-CZ" sz="3200" dirty="0"/>
              <a:t> are </a:t>
            </a:r>
            <a:r>
              <a:rPr lang="cs-CZ" sz="3200" dirty="0" err="1"/>
              <a:t>coming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transition to summer or winter time</a:t>
            </a:r>
            <a:endParaRPr lang="cs-CZ" dirty="0"/>
          </a:p>
          <a:p>
            <a:r>
              <a:rPr lang="en-US" dirty="0"/>
              <a:t>shift work</a:t>
            </a:r>
            <a:r>
              <a:rPr lang="cs-CZ" dirty="0"/>
              <a:t>   (porter, police, </a:t>
            </a:r>
            <a:r>
              <a:rPr lang="cs-CZ" dirty="0" err="1"/>
              <a:t>firefighters</a:t>
            </a:r>
            <a:r>
              <a:rPr lang="cs-CZ" dirty="0"/>
              <a:t>, in </a:t>
            </a:r>
            <a:r>
              <a:rPr lang="cs-CZ" dirty="0" err="1"/>
              <a:t>hospital</a:t>
            </a:r>
            <a:r>
              <a:rPr lang="cs-CZ" dirty="0"/>
              <a:t> – </a:t>
            </a:r>
            <a:r>
              <a:rPr lang="cs-CZ" dirty="0" err="1"/>
              <a:t>nurse</a:t>
            </a:r>
            <a:r>
              <a:rPr lang="cs-CZ" dirty="0"/>
              <a:t>, </a:t>
            </a:r>
            <a:r>
              <a:rPr lang="cs-CZ" dirty="0" err="1"/>
              <a:t>doctor</a:t>
            </a:r>
            <a:r>
              <a:rPr lang="cs-CZ" dirty="0"/>
              <a:t> – </a:t>
            </a:r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night </a:t>
            </a:r>
            <a:r>
              <a:rPr lang="cs-CZ" dirty="0" err="1"/>
              <a:t>time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 err="1"/>
              <a:t>Resynchronisation</a:t>
            </a:r>
            <a:r>
              <a:rPr lang="cs-CZ" dirty="0"/>
              <a:t>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clock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external</a:t>
            </a:r>
            <a:r>
              <a:rPr lang="cs-CZ" dirty="0"/>
              <a:t> part – </a:t>
            </a:r>
            <a:r>
              <a:rPr lang="cs-CZ" dirty="0" err="1"/>
              <a:t>acompanied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symptoms</a:t>
            </a:r>
            <a:r>
              <a:rPr lang="cs-CZ" dirty="0"/>
              <a:t>/</a:t>
            </a:r>
            <a:r>
              <a:rPr lang="cs-CZ" dirty="0" err="1"/>
              <a:t>diseases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  </a:t>
            </a:r>
            <a:r>
              <a:rPr lang="cs-CZ" dirty="0" err="1"/>
              <a:t>fatique</a:t>
            </a:r>
            <a:r>
              <a:rPr lang="cs-CZ" dirty="0"/>
              <a:t> (</a:t>
            </a:r>
            <a:r>
              <a:rPr lang="cs-CZ" dirty="0" err="1"/>
              <a:t>tiredness</a:t>
            </a:r>
            <a:r>
              <a:rPr lang="cs-CZ" dirty="0"/>
              <a:t>) - </a:t>
            </a:r>
            <a:r>
              <a:rPr lang="cs-CZ" dirty="0" err="1"/>
              <a:t>sleep</a:t>
            </a:r>
            <a:r>
              <a:rPr lang="cs-CZ" dirty="0"/>
              <a:t> </a:t>
            </a:r>
            <a:r>
              <a:rPr lang="cs-CZ" dirty="0" err="1"/>
              <a:t>disruption</a:t>
            </a:r>
            <a:r>
              <a:rPr lang="cs-CZ" dirty="0"/>
              <a:t> - </a:t>
            </a:r>
            <a:r>
              <a:rPr lang="cs-CZ" dirty="0" err="1"/>
              <a:t>lack</a:t>
            </a:r>
            <a:r>
              <a:rPr lang="cs-CZ" dirty="0"/>
              <a:t> of </a:t>
            </a:r>
            <a:r>
              <a:rPr lang="cs-CZ" dirty="0" err="1"/>
              <a:t>appetite</a:t>
            </a:r>
            <a:r>
              <a:rPr lang="cs-CZ" dirty="0"/>
              <a:t> – </a:t>
            </a:r>
            <a:r>
              <a:rPr lang="cs-CZ" dirty="0" err="1"/>
              <a:t>gastric</a:t>
            </a:r>
            <a:r>
              <a:rPr lang="cs-CZ" dirty="0"/>
              <a:t> </a:t>
            </a:r>
            <a:r>
              <a:rPr lang="cs-CZ" dirty="0" err="1"/>
              <a:t>ulcers</a:t>
            </a:r>
            <a:r>
              <a:rPr lang="cs-CZ" dirty="0"/>
              <a:t> – stress – </a:t>
            </a:r>
            <a:r>
              <a:rPr lang="cs-CZ" dirty="0" err="1"/>
              <a:t>hypertension</a:t>
            </a:r>
            <a:r>
              <a:rPr lang="cs-CZ" dirty="0"/>
              <a:t> – obesity – </a:t>
            </a:r>
            <a:r>
              <a:rPr lang="cs-CZ" dirty="0" err="1"/>
              <a:t>behavioral</a:t>
            </a:r>
            <a:r>
              <a:rPr lang="cs-CZ" dirty="0"/>
              <a:t> </a:t>
            </a:r>
            <a:r>
              <a:rPr lang="cs-CZ" dirty="0" err="1"/>
              <a:t>changes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9882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681" t="10741" r="25207" b="4321"/>
          <a:stretch/>
        </p:blipFill>
        <p:spPr>
          <a:xfrm>
            <a:off x="803189" y="8646"/>
            <a:ext cx="10602097" cy="684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90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8981" t="10988" r="18981" b="3827"/>
          <a:stretch/>
        </p:blipFill>
        <p:spPr>
          <a:xfrm>
            <a:off x="882994" y="0"/>
            <a:ext cx="10405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05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472" t="21975" r="24931" b="13457"/>
          <a:stretch/>
        </p:blipFill>
        <p:spPr>
          <a:xfrm>
            <a:off x="1215080" y="0"/>
            <a:ext cx="10289059" cy="650251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9200582" y="6146908"/>
            <a:ext cx="1123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" dirty="0" err="1">
                <a:latin typeface="AdvPSA335"/>
              </a:rPr>
              <a:t>Journal</a:t>
            </a:r>
            <a:r>
              <a:rPr lang="cs-CZ" sz="600" dirty="0">
                <a:latin typeface="AdvPSA335"/>
              </a:rPr>
              <a:t> </a:t>
            </a:r>
            <a:r>
              <a:rPr lang="cs-CZ" sz="600" dirty="0" err="1">
                <a:latin typeface="AdvPSA335"/>
              </a:rPr>
              <a:t>of</a:t>
            </a:r>
            <a:r>
              <a:rPr lang="cs-CZ" sz="600" dirty="0">
                <a:latin typeface="AdvPSA335"/>
              </a:rPr>
              <a:t> </a:t>
            </a:r>
            <a:r>
              <a:rPr lang="cs-CZ" sz="600" dirty="0" err="1">
                <a:latin typeface="AdvPSA335"/>
              </a:rPr>
              <a:t>Molecular</a:t>
            </a:r>
            <a:endParaRPr lang="cs-CZ" sz="600" dirty="0">
              <a:latin typeface="AdvPSA335"/>
            </a:endParaRPr>
          </a:p>
          <a:p>
            <a:r>
              <a:rPr lang="cs-CZ" sz="600" dirty="0" err="1">
                <a:latin typeface="AdvPSA335"/>
              </a:rPr>
              <a:t>Endocrinology</a:t>
            </a:r>
            <a:endParaRPr lang="cs-CZ" sz="600" dirty="0">
              <a:latin typeface="AdvPSA335"/>
            </a:endParaRPr>
          </a:p>
          <a:p>
            <a:r>
              <a:rPr lang="cs-CZ" sz="600" dirty="0">
                <a:latin typeface="AdvPSA334"/>
              </a:rPr>
              <a:t>(2014) </a:t>
            </a:r>
            <a:r>
              <a:rPr lang="cs-CZ" sz="600" dirty="0">
                <a:latin typeface="AdvPSA336"/>
              </a:rPr>
              <a:t>52</a:t>
            </a:r>
            <a:r>
              <a:rPr lang="cs-CZ" sz="600" dirty="0">
                <a:latin typeface="AdvPSA334"/>
              </a:rPr>
              <a:t>, R1–R16</a:t>
            </a:r>
            <a:endParaRPr lang="cs-CZ" sz="1350" dirty="0"/>
          </a:p>
        </p:txBody>
      </p:sp>
      <p:sp>
        <p:nvSpPr>
          <p:cNvPr id="4" name="Obdélník 3"/>
          <p:cNvSpPr/>
          <p:nvPr/>
        </p:nvSpPr>
        <p:spPr>
          <a:xfrm>
            <a:off x="8004499" y="6257836"/>
            <a:ext cx="135806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dirty="0">
                <a:latin typeface="AdvTTc3a855a1.B"/>
              </a:rPr>
              <a:t>Anthony H </a:t>
            </a:r>
            <a:r>
              <a:rPr lang="cs-CZ" sz="900" dirty="0" err="1">
                <a:latin typeface="AdvTTc3a855a1.B"/>
              </a:rPr>
              <a:t>Tsang</a:t>
            </a:r>
            <a:r>
              <a:rPr lang="cs-CZ" sz="900" dirty="0">
                <a:latin typeface="AdvTTc3a855a1.B"/>
              </a:rPr>
              <a:t> et al.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1326091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7111" t="31595" r="37168" b="20849"/>
          <a:stretch/>
        </p:blipFill>
        <p:spPr>
          <a:xfrm>
            <a:off x="3019167" y="329007"/>
            <a:ext cx="6153665" cy="639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8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63827" y="260350"/>
            <a:ext cx="10453816" cy="194468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Records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breathing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circulatory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parameters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waves</a:t>
            </a:r>
            <a:b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plethysmomanometer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Peňáz </a:t>
            </a:r>
            <a:r>
              <a:rPr lang="cs-CZ" altLang="cs-CZ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method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b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alt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1" name="Picture 3" descr="obr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2565401"/>
            <a:ext cx="8208962" cy="397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68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EFD4D8E-9FF6-4A5F-8416-030F1DC64B86}"/>
              </a:ext>
            </a:extLst>
          </p:cNvPr>
          <p:cNvSpPr txBox="1"/>
          <p:nvPr/>
        </p:nvSpPr>
        <p:spPr>
          <a:xfrm>
            <a:off x="2334126" y="1251284"/>
            <a:ext cx="7435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„</a:t>
            </a:r>
            <a:r>
              <a:rPr lang="cs-CZ" sz="4000" dirty="0" err="1"/>
              <a:t>Our</a:t>
            </a:r>
            <a:r>
              <a:rPr lang="cs-CZ" sz="4000" dirty="0"/>
              <a:t> </a:t>
            </a:r>
            <a:r>
              <a:rPr lang="cs-CZ" sz="4000" dirty="0" err="1"/>
              <a:t>internal</a:t>
            </a:r>
            <a:r>
              <a:rPr lang="cs-CZ" sz="4000" dirty="0"/>
              <a:t> </a:t>
            </a:r>
            <a:r>
              <a:rPr lang="cs-CZ" sz="4000" dirty="0" err="1"/>
              <a:t>clock</a:t>
            </a:r>
            <a:r>
              <a:rPr lang="cs-CZ" sz="4000" dirty="0"/>
              <a:t>“ – </a:t>
            </a:r>
            <a:r>
              <a:rPr lang="cs-CZ" sz="4000" dirty="0" err="1"/>
              <a:t>how</a:t>
            </a:r>
            <a:r>
              <a:rPr lang="cs-CZ" sz="4000" dirty="0"/>
              <a:t> </a:t>
            </a:r>
            <a:r>
              <a:rPr lang="cs-CZ" sz="4000" dirty="0" err="1"/>
              <a:t>it</a:t>
            </a:r>
            <a:r>
              <a:rPr lang="cs-CZ" sz="4000" dirty="0"/>
              <a:t> </a:t>
            </a:r>
            <a:r>
              <a:rPr lang="cs-CZ" sz="4000" dirty="0" err="1"/>
              <a:t>works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721806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118"/>
          </a:xfrm>
        </p:spPr>
        <p:txBody>
          <a:bodyPr/>
          <a:lstStyle/>
          <a:p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molecular</a:t>
            </a:r>
            <a:r>
              <a:rPr lang="cs-CZ" b="1" dirty="0"/>
              <a:t> </a:t>
            </a:r>
            <a:r>
              <a:rPr lang="cs-CZ" b="1" dirty="0" err="1"/>
              <a:t>clockwork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1539" y="1154244"/>
            <a:ext cx="11168921" cy="559133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Period </a:t>
            </a:r>
            <a:r>
              <a:rPr lang="cs-CZ" dirty="0" err="1"/>
              <a:t>genes</a:t>
            </a:r>
            <a:r>
              <a:rPr lang="cs-CZ" dirty="0"/>
              <a:t> (PER)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discovered</a:t>
            </a:r>
            <a:r>
              <a:rPr lang="cs-CZ" dirty="0"/>
              <a:t> </a:t>
            </a:r>
            <a:r>
              <a:rPr lang="cs-CZ" dirty="0" err="1"/>
              <a:t>clock</a:t>
            </a:r>
            <a:r>
              <a:rPr lang="cs-CZ" dirty="0"/>
              <a:t> gene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conversed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fruit</a:t>
            </a:r>
            <a:r>
              <a:rPr lang="cs-CZ" dirty="0"/>
              <a:t> </a:t>
            </a:r>
            <a:r>
              <a:rPr lang="cs-CZ" dirty="0" err="1"/>
              <a:t>flies</a:t>
            </a:r>
            <a:r>
              <a:rPr lang="cs-CZ" dirty="0"/>
              <a:t> to </a:t>
            </a:r>
            <a:r>
              <a:rPr lang="cs-CZ" dirty="0" err="1"/>
              <a:t>humans</a:t>
            </a:r>
            <a:r>
              <a:rPr lang="cs-CZ" dirty="0"/>
              <a:t>………1971 (Konopka and </a:t>
            </a:r>
            <a:r>
              <a:rPr lang="cs-CZ" dirty="0" err="1"/>
              <a:t>Benzer</a:t>
            </a:r>
            <a:r>
              <a:rPr lang="cs-CZ" dirty="0"/>
              <a:t>)</a:t>
            </a:r>
          </a:p>
          <a:p>
            <a:r>
              <a:rPr lang="cs-CZ" dirty="0"/>
              <a:t>In </a:t>
            </a:r>
            <a:r>
              <a:rPr lang="cs-CZ" dirty="0" err="1"/>
              <a:t>the</a:t>
            </a:r>
            <a:r>
              <a:rPr lang="cs-CZ" dirty="0"/>
              <a:t> past </a:t>
            </a:r>
            <a:r>
              <a:rPr lang="cs-CZ" dirty="0" err="1"/>
              <a:t>decades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clockwork</a:t>
            </a:r>
            <a:r>
              <a:rPr lang="cs-CZ" dirty="0"/>
              <a:t> has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significantly</a:t>
            </a:r>
            <a:r>
              <a:rPr lang="cs-CZ" dirty="0"/>
              <a:t> </a:t>
            </a:r>
            <a:r>
              <a:rPr lang="cs-CZ" dirty="0" err="1"/>
              <a:t>expanded</a:t>
            </a:r>
            <a:endParaRPr lang="cs-CZ" dirty="0"/>
          </a:p>
          <a:p>
            <a:r>
              <a:rPr lang="cs-CZ" b="1" dirty="0" err="1">
                <a:solidFill>
                  <a:srgbClr val="FF0000"/>
                </a:solidFill>
              </a:rPr>
              <a:t>Transcriptional-translation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feed-back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loop</a:t>
            </a:r>
            <a:r>
              <a:rPr lang="cs-CZ" b="1" dirty="0">
                <a:solidFill>
                  <a:srgbClr val="FF0000"/>
                </a:solidFill>
              </a:rPr>
              <a:t> - </a:t>
            </a:r>
            <a:r>
              <a:rPr lang="cs-CZ" dirty="0" err="1"/>
              <a:t>simplified</a:t>
            </a:r>
            <a:r>
              <a:rPr lang="cs-CZ" dirty="0"/>
              <a:t> </a:t>
            </a:r>
            <a:r>
              <a:rPr lang="cs-CZ" dirty="0" err="1"/>
              <a:t>explanation</a:t>
            </a:r>
            <a:endParaRPr lang="cs-CZ" dirty="0"/>
          </a:p>
          <a:p>
            <a:pPr lvl="1"/>
            <a:r>
              <a:rPr lang="cs-CZ" dirty="0" err="1"/>
              <a:t>Two</a:t>
            </a:r>
            <a:r>
              <a:rPr lang="cs-CZ" dirty="0"/>
              <a:t> helix-</a:t>
            </a:r>
            <a:r>
              <a:rPr lang="cs-CZ" dirty="0" err="1"/>
              <a:t>loop</a:t>
            </a:r>
            <a:r>
              <a:rPr lang="cs-CZ" dirty="0"/>
              <a:t>-helix </a:t>
            </a:r>
            <a:r>
              <a:rPr lang="cs-CZ" dirty="0" err="1"/>
              <a:t>transcription</a:t>
            </a:r>
            <a:r>
              <a:rPr lang="cs-CZ" dirty="0"/>
              <a:t> </a:t>
            </a:r>
            <a:r>
              <a:rPr lang="cs-CZ" dirty="0" err="1"/>
              <a:t>factors</a:t>
            </a:r>
            <a:r>
              <a:rPr lang="cs-CZ" dirty="0"/>
              <a:t>:</a:t>
            </a:r>
          </a:p>
          <a:p>
            <a:pPr marL="914400" lvl="2" indent="0">
              <a:buNone/>
            </a:pPr>
            <a:r>
              <a:rPr lang="cs-CZ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CLOCK</a:t>
            </a:r>
            <a:r>
              <a:rPr lang="cs-CZ" sz="2400" dirty="0"/>
              <a:t> –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ircadian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FF0000"/>
                </a:solidFill>
              </a:rPr>
              <a:t>l</a:t>
            </a:r>
            <a:r>
              <a:rPr lang="cs-CZ" sz="2400" dirty="0" err="1"/>
              <a:t>ocomotor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o</a:t>
            </a:r>
            <a:r>
              <a:rPr lang="cs-CZ" sz="2400" dirty="0"/>
              <a:t>utput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ycles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k</a:t>
            </a:r>
            <a:r>
              <a:rPr lang="cs-CZ" sz="2400" dirty="0"/>
              <a:t>aput</a:t>
            </a:r>
          </a:p>
          <a:p>
            <a:pPr marL="914400" lvl="2" indent="0">
              <a:buNone/>
            </a:pPr>
            <a:r>
              <a:rPr lang="cs-CZ" sz="2400" dirty="0"/>
              <a:t>+ </a:t>
            </a:r>
            <a:r>
              <a:rPr lang="cs-CZ" sz="2400" dirty="0">
                <a:solidFill>
                  <a:srgbClr val="FF0000"/>
                </a:solidFill>
              </a:rPr>
              <a:t>BMAL</a:t>
            </a:r>
            <a:r>
              <a:rPr lang="cs-CZ" sz="2400" dirty="0"/>
              <a:t>1 (ARNTL) – </a:t>
            </a:r>
            <a:r>
              <a:rPr lang="cs-CZ" sz="2400" dirty="0">
                <a:solidFill>
                  <a:srgbClr val="FF0000"/>
                </a:solidFill>
              </a:rPr>
              <a:t>b</a:t>
            </a:r>
            <a:r>
              <a:rPr lang="cs-CZ" sz="2400" dirty="0"/>
              <a:t>rain and </a:t>
            </a:r>
            <a:r>
              <a:rPr lang="cs-CZ" sz="2400" dirty="0" err="1">
                <a:solidFill>
                  <a:srgbClr val="FF0000"/>
                </a:solidFill>
              </a:rPr>
              <a:t>m</a:t>
            </a:r>
            <a:r>
              <a:rPr lang="cs-CZ" sz="2400" dirty="0" err="1"/>
              <a:t>uscle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a</a:t>
            </a:r>
            <a:r>
              <a:rPr lang="cs-CZ" sz="2400" dirty="0"/>
              <a:t>ry</a:t>
            </a:r>
            <a:r>
              <a:rPr lang="cs-CZ" sz="2400" dirty="0">
                <a:solidFill>
                  <a:srgbClr val="FF0000"/>
                </a:solidFill>
              </a:rPr>
              <a:t>l</a:t>
            </a:r>
            <a:r>
              <a:rPr lang="cs-CZ" sz="2400" dirty="0"/>
              <a:t> </a:t>
            </a:r>
            <a:r>
              <a:rPr lang="cs-CZ" sz="2400" dirty="0" err="1"/>
              <a:t>hydrocarbon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r</a:t>
            </a:r>
            <a:r>
              <a:rPr lang="cs-CZ" sz="2400" dirty="0"/>
              <a:t>eceptor </a:t>
            </a:r>
            <a:r>
              <a:rPr lang="cs-CZ" sz="2400" u="sng" dirty="0" err="1">
                <a:solidFill>
                  <a:srgbClr val="FF0000"/>
                </a:solidFill>
              </a:rPr>
              <a:t>n</a:t>
            </a:r>
            <a:r>
              <a:rPr lang="cs-CZ" sz="2400" dirty="0" err="1"/>
              <a:t>uclear</a:t>
            </a:r>
            <a:r>
              <a:rPr lang="cs-CZ" sz="2400" dirty="0"/>
              <a:t> </a:t>
            </a:r>
            <a:r>
              <a:rPr lang="cs-CZ" sz="2400" u="sng" dirty="0" err="1">
                <a:solidFill>
                  <a:srgbClr val="FF0000"/>
                </a:solidFill>
              </a:rPr>
              <a:t>t</a:t>
            </a:r>
            <a:r>
              <a:rPr lang="cs-CZ" sz="2400" dirty="0" err="1"/>
              <a:t>ranslocator</a:t>
            </a:r>
            <a:r>
              <a:rPr lang="cs-CZ" sz="2400" dirty="0"/>
              <a:t>.</a:t>
            </a:r>
          </a:p>
          <a:p>
            <a:pPr marL="914400" lvl="2" indent="0">
              <a:buNone/>
            </a:pPr>
            <a:r>
              <a:rPr lang="cs-CZ" sz="2400" dirty="0" err="1"/>
              <a:t>Both</a:t>
            </a:r>
            <a:r>
              <a:rPr lang="cs-CZ" sz="2400" dirty="0"/>
              <a:t> </a:t>
            </a:r>
            <a:r>
              <a:rPr lang="cs-CZ" sz="2400" dirty="0" err="1"/>
              <a:t>form</a:t>
            </a:r>
            <a:r>
              <a:rPr lang="cs-CZ" sz="2400" dirty="0"/>
              <a:t> </a:t>
            </a:r>
            <a:r>
              <a:rPr lang="cs-CZ" sz="2400" dirty="0" err="1"/>
              <a:t>heterodimers</a:t>
            </a:r>
            <a:r>
              <a:rPr lang="cs-CZ" sz="2400" dirty="0"/>
              <a:t> via </a:t>
            </a:r>
            <a:r>
              <a:rPr lang="cs-CZ" sz="2400" dirty="0" err="1"/>
              <a:t>their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PAS</a:t>
            </a:r>
            <a:r>
              <a:rPr lang="cs-CZ" sz="2400" dirty="0"/>
              <a:t> </a:t>
            </a:r>
            <a:r>
              <a:rPr lang="cs-CZ" sz="2400" dirty="0" err="1"/>
              <a:t>domein</a:t>
            </a:r>
            <a:r>
              <a:rPr lang="cs-CZ" sz="2400" dirty="0"/>
              <a:t> – </a:t>
            </a:r>
            <a:r>
              <a:rPr lang="cs-CZ" sz="2400" dirty="0">
                <a:solidFill>
                  <a:srgbClr val="FF0000"/>
                </a:solidFill>
              </a:rPr>
              <a:t>P</a:t>
            </a:r>
            <a:r>
              <a:rPr lang="cs-CZ" sz="2400" dirty="0"/>
              <a:t>ER-</a:t>
            </a:r>
            <a:r>
              <a:rPr lang="cs-CZ" sz="2400" dirty="0">
                <a:solidFill>
                  <a:srgbClr val="FF0000"/>
                </a:solidFill>
              </a:rPr>
              <a:t>A</a:t>
            </a:r>
            <a:r>
              <a:rPr lang="cs-CZ" sz="2400" dirty="0"/>
              <a:t>RNTL-</a:t>
            </a:r>
            <a:r>
              <a:rPr lang="cs-CZ" sz="2400" dirty="0">
                <a:solidFill>
                  <a:srgbClr val="FF0000"/>
                </a:solidFill>
              </a:rPr>
              <a:t>S</a:t>
            </a:r>
            <a:r>
              <a:rPr lang="cs-CZ" sz="2400" dirty="0"/>
              <a:t>IM </a:t>
            </a:r>
            <a:r>
              <a:rPr lang="cs-CZ" sz="2400" dirty="0" err="1"/>
              <a:t>binding</a:t>
            </a:r>
            <a:r>
              <a:rPr lang="cs-CZ" sz="2400" dirty="0"/>
              <a:t>.</a:t>
            </a:r>
          </a:p>
          <a:p>
            <a:pPr marL="914400" lvl="2" indent="0">
              <a:buNone/>
            </a:pPr>
            <a:r>
              <a:rPr lang="cs-CZ" sz="2400" dirty="0" err="1"/>
              <a:t>Activates</a:t>
            </a:r>
            <a:r>
              <a:rPr lang="cs-CZ" sz="2400" dirty="0"/>
              <a:t> E-box-element </a:t>
            </a:r>
            <a:r>
              <a:rPr lang="cs-CZ" sz="2400" dirty="0" err="1"/>
              <a:t>containing</a:t>
            </a:r>
            <a:r>
              <a:rPr lang="cs-CZ" sz="2400" dirty="0"/>
              <a:t> </a:t>
            </a:r>
            <a:r>
              <a:rPr lang="cs-CZ" sz="2400" dirty="0" err="1"/>
              <a:t>gens</a:t>
            </a:r>
            <a:r>
              <a:rPr lang="cs-CZ" sz="2400" dirty="0"/>
              <a:t>.</a:t>
            </a:r>
          </a:p>
          <a:p>
            <a:pPr marL="914400" lvl="2" indent="0">
              <a:buNone/>
            </a:pPr>
            <a:r>
              <a:rPr lang="cs-CZ" sz="2400" dirty="0" err="1"/>
              <a:t>Complexes</a:t>
            </a:r>
            <a:r>
              <a:rPr lang="cs-CZ" sz="2400" dirty="0"/>
              <a:t> CLOCK+BMAL1 </a:t>
            </a:r>
            <a:r>
              <a:rPr lang="cs-CZ" sz="2400" dirty="0" err="1"/>
              <a:t>activate</a:t>
            </a:r>
            <a:r>
              <a:rPr lang="cs-CZ" sz="2400" dirty="0"/>
              <a:t> </a:t>
            </a:r>
            <a:r>
              <a:rPr lang="cs-CZ" sz="2400" dirty="0" err="1"/>
              <a:t>transcription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PER  and CRY </a:t>
            </a:r>
            <a:r>
              <a:rPr lang="cs-CZ" sz="2400" dirty="0" err="1"/>
              <a:t>genes</a:t>
            </a:r>
            <a:r>
              <a:rPr lang="cs-CZ" sz="2400" dirty="0"/>
              <a:t> </a:t>
            </a:r>
            <a:r>
              <a:rPr lang="cs-CZ" sz="2400" dirty="0" err="1"/>
              <a:t>during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day</a:t>
            </a:r>
            <a:r>
              <a:rPr lang="cs-CZ" sz="2400" dirty="0"/>
              <a:t>. </a:t>
            </a:r>
            <a:r>
              <a:rPr lang="cs-CZ" sz="2400" dirty="0" err="1"/>
              <a:t>PERs</a:t>
            </a:r>
            <a:r>
              <a:rPr lang="cs-CZ" sz="2400" dirty="0"/>
              <a:t> and </a:t>
            </a:r>
            <a:r>
              <a:rPr lang="cs-CZ" sz="2400" dirty="0" err="1"/>
              <a:t>CRYs</a:t>
            </a:r>
            <a:r>
              <a:rPr lang="cs-CZ" sz="2400" dirty="0"/>
              <a:t> </a:t>
            </a:r>
            <a:r>
              <a:rPr lang="cs-CZ" sz="2400" dirty="0" err="1"/>
              <a:t>translocate</a:t>
            </a:r>
            <a:r>
              <a:rPr lang="cs-CZ" sz="2400" dirty="0"/>
              <a:t> </a:t>
            </a:r>
            <a:r>
              <a:rPr lang="cs-CZ" sz="2400" dirty="0" err="1"/>
              <a:t>into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nucleus</a:t>
            </a:r>
            <a:r>
              <a:rPr lang="cs-CZ" sz="2400" dirty="0"/>
              <a:t> and </a:t>
            </a:r>
            <a:r>
              <a:rPr lang="cs-CZ" sz="2400" dirty="0" err="1"/>
              <a:t>forms</a:t>
            </a:r>
            <a:r>
              <a:rPr lang="cs-CZ" sz="2400" dirty="0"/>
              <a:t> inhibitory </a:t>
            </a:r>
            <a:r>
              <a:rPr lang="cs-CZ" sz="2400" dirty="0" err="1"/>
              <a:t>complexes</a:t>
            </a:r>
            <a:r>
              <a:rPr lang="cs-CZ" sz="2400" dirty="0"/>
              <a:t>, PER/CRY </a:t>
            </a:r>
            <a:r>
              <a:rPr lang="cs-CZ" sz="2400" dirty="0" err="1"/>
              <a:t>complexes</a:t>
            </a:r>
            <a:r>
              <a:rPr lang="cs-CZ" sz="2400" dirty="0"/>
              <a:t> </a:t>
            </a:r>
            <a:r>
              <a:rPr lang="cs-CZ" sz="2400" dirty="0" err="1"/>
              <a:t>accumulate</a:t>
            </a:r>
            <a:r>
              <a:rPr lang="cs-CZ" sz="2400" dirty="0"/>
              <a:t> and </a:t>
            </a:r>
            <a:r>
              <a:rPr lang="cs-CZ" sz="2400" dirty="0" err="1"/>
              <a:t>does</a:t>
            </a:r>
            <a:r>
              <a:rPr lang="cs-CZ" sz="2400" dirty="0"/>
              <a:t> </a:t>
            </a:r>
            <a:r>
              <a:rPr lang="cs-CZ" sz="2400" dirty="0" err="1"/>
              <a:t>their</a:t>
            </a:r>
            <a:r>
              <a:rPr lang="cs-CZ" sz="2400" dirty="0"/>
              <a:t> inhibitory </a:t>
            </a:r>
            <a:r>
              <a:rPr lang="cs-CZ" sz="2400" dirty="0" err="1"/>
              <a:t>effect</a:t>
            </a:r>
            <a:r>
              <a:rPr lang="cs-CZ" sz="2400" dirty="0"/>
              <a:t> on CLOCK-BMAL1 </a:t>
            </a:r>
            <a:r>
              <a:rPr lang="cs-CZ" sz="2400" dirty="0" err="1"/>
              <a:t>activity</a:t>
            </a:r>
            <a:r>
              <a:rPr lang="cs-CZ" sz="2400" dirty="0"/>
              <a:t>, </a:t>
            </a:r>
            <a:r>
              <a:rPr lang="cs-CZ" sz="2400" dirty="0" err="1"/>
              <a:t>shutting</a:t>
            </a:r>
            <a:r>
              <a:rPr lang="cs-CZ" sz="2400" dirty="0"/>
              <a:t> </a:t>
            </a:r>
            <a:r>
              <a:rPr lang="cs-CZ" sz="2400" dirty="0" err="1"/>
              <a:t>down</a:t>
            </a:r>
            <a:r>
              <a:rPr lang="cs-CZ" sz="2400" dirty="0"/>
              <a:t> Per and </a:t>
            </a:r>
            <a:r>
              <a:rPr lang="cs-CZ" sz="2400" dirty="0" err="1"/>
              <a:t>Cry</a:t>
            </a:r>
            <a:r>
              <a:rPr lang="cs-CZ" sz="2400" dirty="0"/>
              <a:t> </a:t>
            </a:r>
            <a:r>
              <a:rPr lang="cs-CZ" sz="2400" dirty="0" err="1"/>
              <a:t>transcription</a:t>
            </a:r>
            <a:r>
              <a:rPr lang="cs-CZ" sz="2400" dirty="0"/>
              <a:t> </a:t>
            </a:r>
            <a:r>
              <a:rPr lang="cs-CZ" sz="2400" dirty="0" err="1"/>
              <a:t>during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night.</a:t>
            </a:r>
          </a:p>
          <a:p>
            <a:pPr marL="914400" lvl="2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29897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74754"/>
            <a:ext cx="10515600" cy="5802209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PER</a:t>
            </a:r>
            <a:r>
              <a:rPr lang="cs-CZ" sz="2400" dirty="0"/>
              <a:t> – </a:t>
            </a:r>
            <a:r>
              <a:rPr lang="cs-CZ" sz="2400" dirty="0">
                <a:solidFill>
                  <a:srgbClr val="FF0000"/>
                </a:solidFill>
              </a:rPr>
              <a:t>per</a:t>
            </a:r>
            <a:r>
              <a:rPr lang="cs-CZ" sz="2400" dirty="0"/>
              <a:t>iod gene</a:t>
            </a:r>
          </a:p>
          <a:p>
            <a:r>
              <a:rPr lang="cs-CZ" sz="2400" dirty="0">
                <a:solidFill>
                  <a:srgbClr val="FF0000"/>
                </a:solidFill>
              </a:rPr>
              <a:t>CLOCK</a:t>
            </a:r>
            <a:r>
              <a:rPr lang="cs-CZ" sz="2400" dirty="0"/>
              <a:t> –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ircadian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FF0000"/>
                </a:solidFill>
              </a:rPr>
              <a:t>l</a:t>
            </a:r>
            <a:r>
              <a:rPr lang="cs-CZ" sz="2400" dirty="0" err="1"/>
              <a:t>ocomotor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o</a:t>
            </a:r>
            <a:r>
              <a:rPr lang="cs-CZ" sz="2400" dirty="0"/>
              <a:t>utput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ycles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k</a:t>
            </a:r>
            <a:r>
              <a:rPr lang="cs-CZ" sz="2400" dirty="0"/>
              <a:t>aput</a:t>
            </a:r>
          </a:p>
          <a:p>
            <a:r>
              <a:rPr lang="cs-CZ" sz="2400" dirty="0">
                <a:solidFill>
                  <a:srgbClr val="FF0000"/>
                </a:solidFill>
              </a:rPr>
              <a:t>BMAL</a:t>
            </a:r>
            <a:r>
              <a:rPr lang="cs-CZ" sz="2400" dirty="0"/>
              <a:t>1 (ARNTL) – </a:t>
            </a:r>
            <a:r>
              <a:rPr lang="cs-CZ" sz="2400" dirty="0">
                <a:solidFill>
                  <a:srgbClr val="FF0000"/>
                </a:solidFill>
              </a:rPr>
              <a:t>b</a:t>
            </a:r>
            <a:r>
              <a:rPr lang="cs-CZ" sz="2400" dirty="0"/>
              <a:t>rain and </a:t>
            </a:r>
            <a:r>
              <a:rPr lang="cs-CZ" sz="2400" dirty="0" err="1">
                <a:solidFill>
                  <a:srgbClr val="FF0000"/>
                </a:solidFill>
              </a:rPr>
              <a:t>m</a:t>
            </a:r>
            <a:r>
              <a:rPr lang="cs-CZ" sz="2400" dirty="0" err="1"/>
              <a:t>uscle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a</a:t>
            </a:r>
            <a:r>
              <a:rPr lang="cs-CZ" sz="2400" dirty="0"/>
              <a:t>ry</a:t>
            </a:r>
            <a:r>
              <a:rPr lang="cs-CZ" sz="2400" dirty="0">
                <a:solidFill>
                  <a:srgbClr val="FF0000"/>
                </a:solidFill>
              </a:rPr>
              <a:t>l</a:t>
            </a:r>
            <a:r>
              <a:rPr lang="cs-CZ" sz="2400" dirty="0"/>
              <a:t> </a:t>
            </a:r>
            <a:r>
              <a:rPr lang="cs-CZ" sz="2400" dirty="0" err="1"/>
              <a:t>hydrocarbon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r</a:t>
            </a:r>
            <a:r>
              <a:rPr lang="cs-CZ" sz="2400" dirty="0"/>
              <a:t>eceptor </a:t>
            </a:r>
            <a:r>
              <a:rPr lang="cs-CZ" sz="2400" u="sng" dirty="0" err="1">
                <a:solidFill>
                  <a:srgbClr val="FF0000"/>
                </a:solidFill>
              </a:rPr>
              <a:t>n</a:t>
            </a:r>
            <a:r>
              <a:rPr lang="cs-CZ" sz="2400" dirty="0" err="1"/>
              <a:t>uclear</a:t>
            </a:r>
            <a:r>
              <a:rPr lang="cs-CZ" sz="2400" dirty="0"/>
              <a:t> </a:t>
            </a:r>
            <a:r>
              <a:rPr lang="cs-CZ" sz="2400" u="sng" dirty="0" err="1">
                <a:solidFill>
                  <a:srgbClr val="FF0000"/>
                </a:solidFill>
              </a:rPr>
              <a:t>t</a:t>
            </a:r>
            <a:r>
              <a:rPr lang="cs-CZ" sz="2400" dirty="0" err="1"/>
              <a:t>ranslocator</a:t>
            </a:r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PAS</a:t>
            </a:r>
            <a:r>
              <a:rPr lang="cs-CZ" sz="2400" dirty="0"/>
              <a:t> </a:t>
            </a:r>
            <a:r>
              <a:rPr lang="cs-CZ" sz="2400" dirty="0" err="1"/>
              <a:t>domena</a:t>
            </a:r>
            <a:r>
              <a:rPr lang="cs-CZ" sz="2400" dirty="0"/>
              <a:t> – PER-ARNTL-SIM</a:t>
            </a:r>
          </a:p>
          <a:p>
            <a:r>
              <a:rPr lang="cs-CZ" sz="2400" dirty="0">
                <a:solidFill>
                  <a:srgbClr val="FF0000"/>
                </a:solidFill>
              </a:rPr>
              <a:t>E-Box</a:t>
            </a:r>
            <a:r>
              <a:rPr lang="cs-CZ" sz="2400" dirty="0"/>
              <a:t> –</a:t>
            </a:r>
            <a:r>
              <a:rPr lang="cs-CZ" sz="2400" dirty="0" err="1"/>
              <a:t>controlled</a:t>
            </a:r>
            <a:r>
              <a:rPr lang="cs-CZ" sz="2400" dirty="0"/>
              <a:t> </a:t>
            </a:r>
            <a:r>
              <a:rPr lang="cs-CZ" sz="2400" dirty="0" err="1"/>
              <a:t>genes</a:t>
            </a:r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CRY</a:t>
            </a:r>
            <a:r>
              <a:rPr lang="cs-CZ" sz="2400" dirty="0"/>
              <a:t> </a:t>
            </a:r>
            <a:r>
              <a:rPr lang="cs-CZ" sz="2400" dirty="0" err="1"/>
              <a:t>genes</a:t>
            </a:r>
            <a:r>
              <a:rPr lang="cs-CZ" sz="2400" dirty="0"/>
              <a:t> – </a:t>
            </a:r>
            <a:r>
              <a:rPr lang="cs-CZ" sz="2400" dirty="0" err="1"/>
              <a:t>cryptochrome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7689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8D2C639-2A62-4D9F-8768-D490AD5B3D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38800" r="29525" b="10801"/>
          <a:stretch/>
        </p:blipFill>
        <p:spPr>
          <a:xfrm>
            <a:off x="1331988" y="59152"/>
            <a:ext cx="9922331" cy="67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93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8A4FA0C-FED8-4B01-B775-92914A716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25" t="33158" r="50954" b="39123"/>
          <a:stretch/>
        </p:blipFill>
        <p:spPr>
          <a:xfrm>
            <a:off x="1624977" y="-10140"/>
            <a:ext cx="9215476" cy="686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93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/>
              <a:t>Where</a:t>
            </a:r>
            <a:r>
              <a:rPr lang="cs-CZ" sz="3200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clock</a:t>
            </a:r>
            <a:r>
              <a:rPr lang="cs-CZ" dirty="0"/>
              <a:t> </a:t>
            </a:r>
            <a:r>
              <a:rPr lang="cs-CZ" sz="3200" dirty="0" err="1"/>
              <a:t>is</a:t>
            </a:r>
            <a:r>
              <a:rPr lang="cs-CZ" sz="3200" dirty="0"/>
              <a:t> </a:t>
            </a:r>
            <a:r>
              <a:rPr lang="cs-CZ" sz="3200" dirty="0" err="1"/>
              <a:t>located</a:t>
            </a:r>
            <a:r>
              <a:rPr lang="cs-CZ" sz="3200" dirty="0"/>
              <a:t> ? </a:t>
            </a:r>
            <a:br>
              <a:rPr lang="cs-CZ" dirty="0"/>
            </a:br>
            <a:r>
              <a:rPr lang="cs-CZ" dirty="0"/>
              <a:t>    Master </a:t>
            </a:r>
            <a:r>
              <a:rPr lang="cs-CZ" dirty="0" err="1"/>
              <a:t>circadian</a:t>
            </a:r>
            <a:r>
              <a:rPr lang="cs-CZ" dirty="0"/>
              <a:t> pacemaker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15239"/>
            <a:ext cx="10515600" cy="4351338"/>
          </a:xfrm>
        </p:spPr>
        <p:txBody>
          <a:bodyPr/>
          <a:lstStyle/>
          <a:p>
            <a:r>
              <a:rPr lang="cs-CZ" sz="2000" dirty="0" err="1"/>
              <a:t>Information</a:t>
            </a:r>
            <a:r>
              <a:rPr lang="cs-CZ" sz="2000" dirty="0"/>
              <a:t> </a:t>
            </a:r>
            <a:r>
              <a:rPr lang="cs-CZ" sz="2000" dirty="0" err="1"/>
              <a:t>about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external</a:t>
            </a:r>
            <a:r>
              <a:rPr lang="cs-CZ" sz="2000" dirty="0"/>
              <a:t> </a:t>
            </a:r>
            <a:r>
              <a:rPr lang="cs-CZ" sz="2000" dirty="0" err="1"/>
              <a:t>light-dark</a:t>
            </a:r>
            <a:r>
              <a:rPr lang="cs-CZ" sz="2000" dirty="0"/>
              <a:t> </a:t>
            </a:r>
            <a:r>
              <a:rPr lang="cs-CZ" sz="2000" dirty="0" err="1"/>
              <a:t>cycle</a:t>
            </a:r>
            <a:r>
              <a:rPr lang="cs-CZ" sz="2000" dirty="0"/>
              <a:t> </a:t>
            </a:r>
            <a:r>
              <a:rPr lang="cs-CZ" sz="2000" dirty="0" err="1"/>
              <a:t>was</a:t>
            </a:r>
            <a:r>
              <a:rPr lang="cs-CZ" sz="2000" dirty="0"/>
              <a:t> </a:t>
            </a:r>
            <a:r>
              <a:rPr lang="cs-CZ" sz="2000" dirty="0" err="1"/>
              <a:t>passed</a:t>
            </a:r>
            <a:r>
              <a:rPr lang="cs-CZ" sz="2000" dirty="0"/>
              <a:t> via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retinohypothalamic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tract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– sensory input </a:t>
            </a:r>
            <a:r>
              <a:rPr lang="cs-CZ" sz="2000" dirty="0" err="1"/>
              <a:t>integrating</a:t>
            </a:r>
            <a:r>
              <a:rPr lang="cs-CZ" sz="2000" dirty="0"/>
              <a:t> </a:t>
            </a:r>
            <a:r>
              <a:rPr lang="cs-CZ" sz="2000" dirty="0" err="1"/>
              <a:t>centers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thalamus, but </a:t>
            </a:r>
            <a:r>
              <a:rPr lang="cs-CZ" sz="2000" dirty="0" err="1"/>
              <a:t>also</a:t>
            </a:r>
            <a:r>
              <a:rPr lang="cs-CZ" sz="2000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hypothalamic</a:t>
            </a:r>
            <a:r>
              <a:rPr lang="cs-CZ" dirty="0"/>
              <a:t> </a:t>
            </a:r>
            <a:r>
              <a:rPr lang="cs-CZ" b="1" dirty="0" err="1">
                <a:solidFill>
                  <a:srgbClr val="FF0000"/>
                </a:solidFill>
              </a:rPr>
              <a:t>suprachiasmatic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nucleus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dirty="0"/>
              <a:t>SCN –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bilaterally</a:t>
            </a:r>
            <a:r>
              <a:rPr lang="cs-CZ" dirty="0"/>
              <a:t> </a:t>
            </a:r>
            <a:r>
              <a:rPr lang="cs-CZ" dirty="0" err="1"/>
              <a:t>paired</a:t>
            </a:r>
            <a:r>
              <a:rPr lang="cs-CZ" dirty="0"/>
              <a:t> </a:t>
            </a:r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high</a:t>
            </a:r>
            <a:r>
              <a:rPr lang="cs-CZ" dirty="0"/>
              <a:t> cell body </a:t>
            </a:r>
            <a:r>
              <a:rPr lang="cs-CZ" dirty="0" err="1"/>
              <a:t>density</a:t>
            </a:r>
            <a:r>
              <a:rPr lang="cs-CZ" dirty="0"/>
              <a:t> </a:t>
            </a:r>
            <a:r>
              <a:rPr lang="cs-CZ" dirty="0" err="1"/>
              <a:t>located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ventricle</a:t>
            </a:r>
            <a:r>
              <a:rPr lang="cs-CZ" dirty="0"/>
              <a:t> and </a:t>
            </a:r>
            <a:r>
              <a:rPr lang="cs-CZ" dirty="0" err="1"/>
              <a:t>directly</a:t>
            </a:r>
            <a:r>
              <a:rPr lang="cs-CZ" dirty="0"/>
              <a:t> </a:t>
            </a:r>
            <a:r>
              <a:rPr lang="cs-CZ" dirty="0" err="1"/>
              <a:t>atop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optic</a:t>
            </a:r>
            <a:r>
              <a:rPr lang="cs-CZ" dirty="0"/>
              <a:t> </a:t>
            </a:r>
            <a:r>
              <a:rPr lang="cs-CZ" dirty="0" err="1"/>
              <a:t>chiasm</a:t>
            </a:r>
            <a:r>
              <a:rPr lang="cs-CZ" dirty="0"/>
              <a:t>.</a:t>
            </a:r>
          </a:p>
          <a:p>
            <a:pPr lvl="1"/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comprises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50 000 </a:t>
            </a:r>
            <a:r>
              <a:rPr lang="cs-CZ" dirty="0" err="1"/>
              <a:t>neurons</a:t>
            </a:r>
            <a:r>
              <a:rPr lang="cs-CZ" dirty="0"/>
              <a:t> in </a:t>
            </a:r>
            <a:r>
              <a:rPr lang="cs-CZ" dirty="0" err="1"/>
              <a:t>humans</a:t>
            </a:r>
            <a:r>
              <a:rPr lang="cs-CZ" dirty="0"/>
              <a:t> (in </a:t>
            </a:r>
            <a:r>
              <a:rPr lang="cs-CZ" dirty="0" err="1"/>
              <a:t>rodents</a:t>
            </a:r>
            <a:r>
              <a:rPr lang="cs-CZ" dirty="0"/>
              <a:t> 20 000)</a:t>
            </a:r>
          </a:p>
          <a:p>
            <a:pPr lvl="1"/>
            <a:r>
              <a:rPr lang="cs-CZ" dirty="0" err="1"/>
              <a:t>Plays</a:t>
            </a:r>
            <a:r>
              <a:rPr lang="cs-CZ" dirty="0"/>
              <a:t> </a:t>
            </a:r>
            <a:r>
              <a:rPr lang="cs-CZ" dirty="0" err="1"/>
              <a:t>critical</a:t>
            </a:r>
            <a:r>
              <a:rPr lang="cs-CZ" dirty="0"/>
              <a:t> role in </a:t>
            </a:r>
            <a:r>
              <a:rPr lang="cs-CZ" dirty="0" err="1"/>
              <a:t>generation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mammalian</a:t>
            </a:r>
            <a:r>
              <a:rPr lang="cs-CZ" dirty="0"/>
              <a:t> </a:t>
            </a: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rhythms</a:t>
            </a:r>
            <a:endParaRPr lang="cs-CZ" dirty="0"/>
          </a:p>
          <a:p>
            <a:pPr lvl="1"/>
            <a:r>
              <a:rPr lang="cs-CZ" dirty="0"/>
              <a:t>(in </a:t>
            </a:r>
            <a:r>
              <a:rPr lang="cs-CZ" dirty="0" err="1"/>
              <a:t>experiments</a:t>
            </a:r>
            <a:r>
              <a:rPr lang="cs-CZ" dirty="0"/>
              <a:t> – animal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ablated</a:t>
            </a:r>
            <a:r>
              <a:rPr lang="cs-CZ" dirty="0"/>
              <a:t> SCN </a:t>
            </a:r>
            <a:r>
              <a:rPr lang="cs-CZ" dirty="0" err="1"/>
              <a:t>become</a:t>
            </a:r>
            <a:r>
              <a:rPr lang="cs-CZ" dirty="0"/>
              <a:t> </a:t>
            </a:r>
            <a:r>
              <a:rPr lang="cs-CZ" dirty="0" err="1"/>
              <a:t>behaviorally</a:t>
            </a:r>
            <a:r>
              <a:rPr lang="cs-CZ" dirty="0"/>
              <a:t> and </a:t>
            </a:r>
            <a:r>
              <a:rPr lang="cs-CZ" dirty="0" err="1"/>
              <a:t>physiologically</a:t>
            </a:r>
            <a:r>
              <a:rPr lang="cs-CZ" dirty="0"/>
              <a:t> </a:t>
            </a:r>
            <a:r>
              <a:rPr lang="cs-CZ" dirty="0" err="1"/>
              <a:t>arrhythmic</a:t>
            </a:r>
            <a:r>
              <a:rPr lang="cs-CZ" dirty="0"/>
              <a:t>. </a:t>
            </a:r>
            <a:r>
              <a:rPr lang="cs-CZ" dirty="0" err="1"/>
              <a:t>Critically</a:t>
            </a:r>
            <a:r>
              <a:rPr lang="cs-CZ" dirty="0"/>
              <a:t>, </a:t>
            </a:r>
            <a:r>
              <a:rPr lang="cs-CZ" dirty="0" err="1"/>
              <a:t>transplanting</a:t>
            </a:r>
            <a:r>
              <a:rPr lang="cs-CZ" dirty="0"/>
              <a:t> </a:t>
            </a:r>
            <a:r>
              <a:rPr lang="cs-CZ" dirty="0" err="1"/>
              <a:t>isolated</a:t>
            </a:r>
            <a:r>
              <a:rPr lang="cs-CZ" dirty="0"/>
              <a:t> SCN </a:t>
            </a:r>
            <a:r>
              <a:rPr lang="cs-CZ" dirty="0" err="1"/>
              <a:t>tissue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SCN-</a:t>
            </a:r>
            <a:r>
              <a:rPr lang="cs-CZ" dirty="0" err="1"/>
              <a:t>lesioned</a:t>
            </a:r>
            <a:r>
              <a:rPr lang="cs-CZ" dirty="0"/>
              <a:t> </a:t>
            </a:r>
            <a:r>
              <a:rPr lang="cs-CZ" dirty="0" err="1"/>
              <a:t>animals</a:t>
            </a:r>
            <a:r>
              <a:rPr lang="cs-CZ" dirty="0"/>
              <a:t> </a:t>
            </a:r>
            <a:r>
              <a:rPr lang="cs-CZ" dirty="0" err="1"/>
              <a:t>restores</a:t>
            </a:r>
            <a:r>
              <a:rPr lang="cs-CZ" dirty="0"/>
              <a:t> </a:t>
            </a: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rhythmicity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64103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96f23c5b-ec28-4729-935f-c65147993ca1.mdb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</TotalTime>
  <Words>1435</Words>
  <Application>Microsoft Office PowerPoint</Application>
  <PresentationFormat>Širokoúhlá obrazovka</PresentationFormat>
  <Paragraphs>127</Paragraphs>
  <Slides>28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6" baseType="lpstr">
      <vt:lpstr>AdvPSA334</vt:lpstr>
      <vt:lpstr>AdvPSA335</vt:lpstr>
      <vt:lpstr>AdvPSA336</vt:lpstr>
      <vt:lpstr>AdvTTc3a855a1.B</vt:lpstr>
      <vt:lpstr>Arial</vt:lpstr>
      <vt:lpstr>Calibri</vt:lpstr>
      <vt:lpstr>Calibri Light</vt:lpstr>
      <vt:lpstr>Motiv Office</vt:lpstr>
      <vt:lpstr>Biorhythms - studied by  chronobiology  as a special branch of physiology research</vt:lpstr>
      <vt:lpstr> Information from previous lectures:  Type of secretion of hormones - summary:</vt:lpstr>
      <vt:lpstr>Records of breathing and circulatory parameters waves  (from plethysmomanometer - Peňáz method)  </vt:lpstr>
      <vt:lpstr>Prezentace aplikace PowerPoint</vt:lpstr>
      <vt:lpstr>The molecular clockwork</vt:lpstr>
      <vt:lpstr>Prezentace aplikace PowerPoint</vt:lpstr>
      <vt:lpstr>Prezentace aplikace PowerPoint</vt:lpstr>
      <vt:lpstr>Prezentace aplikace PowerPoint</vt:lpstr>
      <vt:lpstr>Where our internal clock is located ?      Master circadian pacemaker</vt:lpstr>
      <vt:lpstr>In humans: circadian rhythm</vt:lpstr>
      <vt:lpstr>Pineal gland</vt:lpstr>
      <vt:lpstr>Prezentace aplikace PowerPoint</vt:lpstr>
      <vt:lpstr>Prezentace aplikace PowerPoint</vt:lpstr>
      <vt:lpstr>Prezentace aplikace PowerPoint</vt:lpstr>
      <vt:lpstr>Effects of melatonin – pleiotropic effect</vt:lpstr>
      <vt:lpstr>Prezentace aplikace PowerPoint</vt:lpstr>
      <vt:lpstr>Prezentace aplikace PowerPoint</vt:lpstr>
      <vt:lpstr>Prezentace aplikace PowerPoint</vt:lpstr>
      <vt:lpstr>Health issues</vt:lpstr>
      <vt:lpstr>Jet lag syndrome</vt:lpstr>
      <vt:lpstr>Jat leg syndrome - treatment</vt:lpstr>
      <vt:lpstr>Seasonal affective disorder</vt:lpstr>
      <vt:lpstr>Sleep disorder</vt:lpstr>
      <vt:lpstr>Health problems are coming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Nováková</dc:creator>
  <cp:lastModifiedBy>Zuzana Nováková</cp:lastModifiedBy>
  <cp:revision>98</cp:revision>
  <dcterms:created xsi:type="dcterms:W3CDTF">2015-05-11T08:23:42Z</dcterms:created>
  <dcterms:modified xsi:type="dcterms:W3CDTF">2024-11-14T12:27:35Z</dcterms:modified>
</cp:coreProperties>
</file>