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</p:sldMasterIdLst>
  <p:notesMasterIdLst>
    <p:notesMasterId r:id="rId29"/>
  </p:notesMasterIdLst>
  <p:handoutMasterIdLst>
    <p:handoutMasterId r:id="rId30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754" autoAdjust="0"/>
  </p:normalViewPr>
  <p:slideViewPr>
    <p:cSldViewPr snapToGrid="0">
      <p:cViewPr varScale="1">
        <p:scale>
          <a:sx n="86" d="100"/>
          <a:sy n="86" d="100"/>
        </p:scale>
        <p:origin x="562" y="19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4-12-02T11:05:32.18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1794">
    <iact:property name="dataType"/>
    <iact:actionData xml:id="d0">
      <inkml:trace xmlns:inkml="http://www.w3.org/2003/InkML" xml:id="stk0" contextRef="#ctx0" brushRef="#br0">31342 8687 0,'-47'-71'138,"23"24"-126,-47 0-9,24 23 8,-24-47-3,0 24 0,1 0 1,70 23-6,-24 24 9,0-23-2,1 23 131,-24 0-131,-1 0-1,-22 0-2,-48 0 4,70 0-9,1 0 9,0 0-1,23 0-5,-23 0 7,24 0-9,-1 0 7,-23 0 6,0 0-6,23 0-7,0 0 9,1 0 0,-24 0-9,-1 0 7,25 0 7,-72 47-8,72-24-6,-24-23 8,-48 48-6,24-1 7,24-24-2,24-23-7,-25 24 6,-22 0-3,70-1 6,-48 24 3,25-23-4,-1 23-9,1-47 8,23 47 0,-24 24-4,-23-47 5,47-1 4,0 48-7,0-47-2,-24 23 6,-23 0-10,47 0 21,0-23-20,0 23 8,0-23-5,0 0 4,0-1 1,0 1-9,0-1 10,0 25-7,0-25 5,24 1-1,-24-1 7,23 1-2,24 23 2,-47-23-1,48-1-5,-25 1 5,-23 0-3,24-24-2,-1 47-7,1-47 14,47 47-1,-48-47-8,-23 24 7,24-1-4,23 1 3,-23-24 1,-1 47-5,1-47-5,0 24 5,-1-24 2,95 47 3,-71-47-1,-23 0-4,23 23-3,-23-23 3,23 0-8,0 24 8,-23 0 0,47-24-2,-24 0 2,0 23 2,-23-23 4,-24 24 12,23-24-16,1 0 0,23 0 14,-23 0-23,23 0 8,0 0-6,24 0 15,-48 0-14,25 0 4,-25 0-7,1-24 18,-1 24 20,1 0-12,0 0-12,-1 0 18,1-47-31,23 0 13,-23 47-9,-1-71 4,1 47-9,-1 24 6,1-23 1,0-24-3,23-1 4,-47 1 4,23 24-11,-23-1 7,24 24-1,0-24-6,-24 1 6,23-24 14,1-1-7,-1 25-12,-23-1 16,24 1-17,0-1 5,23 0-3,-47 1 4,0-1 102,0-23-102,0-71 6,0 94-7,0 1-6,0-25 9,0 1-2,0 0-5,0 23 6,0 1 5,0-1-7,0 1-5,0-1 6,0 0 13,0 1-1,0-1 39,0 1-54</inkml:trace>
    </iact:actionData>
  </iact:action>
  <iact:action type="add" startTime="34887">
    <iact:property name="dataType"/>
    <iact:actionData xml:id="d1">
      <inkml:trace xmlns:inkml="http://www.w3.org/2003/InkML" xml:id="stk1" contextRef="#ctx0" brushRef="#br0">30823 8569 0,'-48'47'142,"-22"0"-131,-48 0-1,0 24-7,70-24 10,-46 1-11,47-25 10,-48 24-2,1 24-4,47-47 4,23-1 19,1-23-15,23 24-4,-24 0 7</inkml:trace>
    </iact:actionData>
  </iact:action>
  <iact:action type="add" startTime="35890">
    <iact:property name="dataType"/>
    <iact:actionData xml:id="d2">
      <inkml:trace xmlns:inkml="http://www.w3.org/2003/InkML" xml:id="stk2" contextRef="#ctx0" brushRef="#br0">30256 8498 0,'24'-24'38,"23"24"-30,-23 0-3,23 0 4,-24 0-2,25 0 13,-25 0-15,1 0 11,-1 0 19,1 0-10,47 48-11,-48-25-10,-23 1 8,48-1 0,-1 95-10,-24-94 10,1 23-6,0 48 12,-1-95-13,-23 23 11,0 1-7,24-1 3,-1 1-9,1 23 14,-24-23-8,0 23 18,0-23-25,0-1 10,0 1-2,0 0-6,24-1 7,-24 1 4</inkml:trace>
    </iact:actionData>
  </iact:action>
  <iact:action type="add" startTime="61245">
    <iact:property name="dataType"/>
    <iact:actionData xml:id="d3">
      <inkml:trace xmlns:inkml="http://www.w3.org/2003/InkML" xml:id="stk3" contextRef="#ctx0" brushRef="#br0">24002 12629 0,'0'47'142,"0"-23"-132,0 23-4,0 0 5,-47 24-1,47-47-7,-47 23 14,47-24-9,-48 25 3,48-25-8,0 1 9,0 0-7,0-1 4,-23 1 1,-1 70 7,1-47-4,-1 1 5,24 22-4,0-46 5,0 0-3,-24 23-10,24 24 13,0-48-15,-23 24 8,-1 1-8,24-25 8,0 1-3,0-1-5,0 1 7,-23 23-6,23 1 5,0-1 0,0 24-7,0-48 11,0 48-12,0-24 10,0 0-3,0-23-2,0 47 1,0-24-4,0 71 8,0-94-3,0 46-3,47 72 4,-47-118-6,23 47 6,1 47 1,0-71-5,-24 0 3,47 95-2,0-119 2,-23 119 0,-1-142-5,24 71 8,-23-24-7,0-24 6,23 25-3,0-1-2,-47-23 4,47-24-6,-23 0 7,23 70 0,-23-70 3,-1 0 1,1 0 121,23-47-126,24-24-3,-24 71 1,47-118 3,-46 95-7,140-72 12,-140 24-6,-1 48 1,-24-48 9,25 0-2,-25 24-11,1 23 6,23-23-3,0 0 2,-23 23-6,-1 1 4,25-1-8,-25-23 12,1 47-4,-24-47-8,71 0 9,-48 23-4,24-23 2,-47-24 1,0 47-7,24 1 9,0-1-8,-1-23 8,-23 0-4,24-24-3,-24 24 12,0 23-8,0-23 2,23-48 4,-23 1-1,0 47-5,0 23-3,0-23 5,0-48-8,0 72 8,0-24-2,0-48 8,0 48-1,0 23-5,-23 1-8,-1-48 7,-23 24-3,47 23 13,0 1-17,-94-72 7,70 48-4,0 47 4,24-47-1,-23 0 7,-24-24-12,23 47 6,24 0 0,-47-46-4,47 22 5,-47 25-7,-1-24 6,25 47 0,-24-71-5,23 71 5,-23-71-5,0 47 5,-1 1 1,1 23-5,0-71 8,-24 47-3,48 24-1,-1-23-7,-23-1 8,-24 1 4,47 23-5,-46 0-6,-25 0 7,72 0-6,-72 0 5,1 0 0,-1 0-3,48 0 2,-24 0-6,24 0 8,24 0 7</inkml:trace>
    </iact:actionData>
  </iact:action>
  <iact:action type="add" startTime="63727">
    <iact:property name="dataType"/>
    <iact:actionData xml:id="d4">
      <inkml:trace xmlns:inkml="http://www.w3.org/2003/InkML" xml:id="stk4" contextRef="#ctx0" brushRef="#br0">32144 13502 0,'-23'0'41,"-1"-23"-33,-47-24-1,24-24 2,-71 0 1,71 71-4,-24-47 5,0 23-8,48 1 7,-48-1 0,47 24-3,1 0 7,-25 0-5,25-47 2,-1 23-4,1 24 5,-25-23 2,25 23 10,-1 0-19,-23 0 34,-24 0-29,0 0 5,24 0 1,-24 0-6,1 0 6,22 0-6,-22 0-6,46 0 5,-47 23 210,-23 48-208,23-47-9,-23 23 10,-1 0-2,1 24-4,-189 70 6,235-117-2,1-24 1,24 0-5,23 24 4,0 23 101,-24 47-101,0-47 5,24-23-5,-47 23-5,47 1 6,0-25-7,-23 24 17,23-23-16,0 0 19,0 23 1,23-47-17,-23 23 0,24 1 3,-24 0 4,47 23 1,-47 0-8,24-23-4,-1-24 7,-23 23-6,24 1 7,-1-24 2,-23 23-2,24 1 0,0-24 0,46 47-6,1-23 27,-47-1-18,-1-23-10,25 24 17,-25 0-19,24-24 13,24 23-5,-24-23 0,1 0-9,-1 47 9,24-47-4,-24 24 3,0-24-2,-23 0-4,164 24 14,-164-24-9,23 0 2,24 0-5,-47 0 2,70 0-4,0 23 6,-23-23 1,-47 0-6,47 0 7,-48 0-9,24 0 7,-23 0 1,0 0 3,-1 0-7,24 0 32,-23 0-28,23 0-2,0-47-5,-23 47 7,70 0 5,-94-24 9,24 1-9,0-1-1,-1 1-2,-23-1-2,24 24-2,-1-24-3,-23 1 6,24-24-10,0-1 25,-1 25-10,1-24-9,-24 23 8,0 0 9,47 1-14,-23-24 1,-24-1-5,23 25 2,-23-1 8,0-23-7,24-24 13,-24 48-5,0-1-17,0 0 11,0 1-3,0-48 9,0 47-2,23 24-8,-23-23 17,0-1-19,0 0 17,0 1-16,0-1 13,0 1-17,0-1 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nice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478704" y="6356112"/>
            <a:ext cx="8182099" cy="365125"/>
          </a:xfrm>
        </p:spPr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345497F-647D-476C-BEEB-3E41563F85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" y="414000"/>
            <a:ext cx="3079104" cy="1069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12/2/2024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u sv. Anny v Brně a Lékařské fakulty Masarykovy univerzity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12/2/2024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u sv. Anny v Brně a Lékařské fakulty Masarykovy univerzity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45497F-647D-476C-BEEB-3E41563F8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" y="414000"/>
            <a:ext cx="3079104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5B8ECF-FF9C-47F9-BB08-B3A2602D9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" y="414000"/>
            <a:ext cx="3079104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A9BC651-8E14-468B-AB99-D4BEBD094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5CCDB5F-2DD7-4118-AA1A-D1BB13782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EAA922C-B845-4226-A4A7-D5E213E44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AA944FD-F73D-4DCA-84FF-ED90721BA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384AB57-E615-42F9-989C-27AD8E2DE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816A28C-3AEC-4E96-96DD-C003E5209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12/2/2024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u sv. Anny v Brně a Lékařské fakulty Masarykovy univerzity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A9BC651-8E14-468B-AB99-D4BEBD094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E133DD-2E97-437B-8D99-B7F2049B8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95AB825-C890-4457-8474-521B6934D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0C80A7-82D5-439D-BF26-1161E5E6E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8944DF-309C-4C7E-9845-03E39C6259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5B0CCBB-D2E4-4DE7-870F-D73ACF1DD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00" y="2013912"/>
            <a:ext cx="8150400" cy="283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12/2/2024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u sv. Anny v Brně a Lékařské fakulty Masarykovy univerzity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Dvojitá šipka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12/2/2024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u sv. Anny v Brně a Lékařské fakulty Masarykovy univerzity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12/2/2024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u sv. Anny v Brně a Lékařské fakulty Masarykovy univerzity</a:t>
            </a: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12/2/2024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u sv. Anny v Brně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12/2/2024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u sv. Anny v Brně a Lékařské fakulty Masarykovy univerzity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12/2/2024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(ústav) Fakultní nemocnice u sv. Anny v Brně a Lékařské fakulty Masarykovy univerzity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12/2/2024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cs-CZ"/>
              <a:t>Klinika (ústav) Fakultní nemocnice u sv. Anny v Brně a Lékařské fakulty Masarykovy univerzity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nice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7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nice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3491345" y="6407945"/>
            <a:ext cx="8182099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678" r:id="rId12"/>
    <p:sldLayoutId id="2147483690" r:id="rId13"/>
    <p:sldLayoutId id="2147483684" r:id="rId14"/>
    <p:sldLayoutId id="2147483685" r:id="rId15"/>
    <p:sldLayoutId id="2147483688" r:id="rId16"/>
    <p:sldLayoutId id="2147483674" r:id="rId17"/>
    <p:sldLayoutId id="2147483673" r:id="rId18"/>
    <p:sldLayoutId id="2147483676" r:id="rId19"/>
    <p:sldLayoutId id="2147483675" r:id="rId20"/>
    <p:sldLayoutId id="2147483677" r:id="rId21"/>
    <p:sldLayoutId id="2147483686" r:id="rId22"/>
    <p:sldLayoutId id="2147483691" r:id="rId23"/>
    <p:sldLayoutId id="2147483692" r:id="rId24"/>
    <p:sldLayoutId id="2147483693" r:id="rId25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17.m4a"/><Relationship Id="rId7" Type="http://schemas.openxmlformats.org/officeDocument/2006/relationships/image" Target="../media/image9.jpeg"/><Relationship Id="rId2" Type="http://schemas.microsoft.com/office/2007/relationships/media" Target="../media/media17.m4a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12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image" Target="../media/image17.jpeg"/><Relationship Id="rId10" Type="http://schemas.microsoft.com/office/2011/relationships/inkAction" Target="../ink/inkAction1.xml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EF73C08-3914-4F3A-9B34-E6B9CE69C2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Entonox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B55404D-66CD-4795-90BA-45A6F606C3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MDDr</a:t>
            </a:r>
            <a:r>
              <a:rPr lang="cs-CZ" dirty="0"/>
              <a:t>. Michaela Bartošová, </a:t>
            </a:r>
            <a:r>
              <a:rPr lang="cs-CZ" dirty="0" err="1"/>
              <a:t>Ph.D</a:t>
            </a: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105FFA-C143-4FBD-830F-95352491B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7999"/>
            <a:ext cx="9480904" cy="255927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B5FDC1-CC90-4608-9188-6DFDF554DC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39A3A257-0441-4F92-B77F-A54A50ADE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2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02"/>
    </mc:Choice>
    <mc:Fallback>
      <p:transition spd="slow" advTm="21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/>
              <a:t>Surgical</a:t>
            </a:r>
            <a:r>
              <a:rPr lang="cs-CZ" dirty="0"/>
              <a:t> </a:t>
            </a:r>
            <a:r>
              <a:rPr lang="cs-CZ" dirty="0" err="1"/>
              <a:t>procedures</a:t>
            </a:r>
            <a:r>
              <a:rPr lang="cs-CZ" dirty="0"/>
              <a:t> (joint </a:t>
            </a:r>
            <a:r>
              <a:rPr lang="cs-CZ" dirty="0" err="1"/>
              <a:t>reposition</a:t>
            </a:r>
            <a:r>
              <a:rPr lang="cs-CZ" dirty="0"/>
              <a:t>, </a:t>
            </a:r>
            <a:r>
              <a:rPr lang="cs-CZ" dirty="0" err="1"/>
              <a:t>insertion</a:t>
            </a:r>
            <a:r>
              <a:rPr lang="cs-CZ" dirty="0"/>
              <a:t> and </a:t>
            </a:r>
            <a:r>
              <a:rPr lang="cs-CZ" dirty="0" err="1"/>
              <a:t>removal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drains</a:t>
            </a:r>
            <a:r>
              <a:rPr lang="cs-CZ" dirty="0"/>
              <a:t>, </a:t>
            </a:r>
            <a:r>
              <a:rPr lang="cs-CZ" dirty="0" err="1"/>
              <a:t>abscess</a:t>
            </a:r>
            <a:r>
              <a:rPr lang="cs-CZ" dirty="0"/>
              <a:t> </a:t>
            </a:r>
            <a:r>
              <a:rPr lang="cs-CZ" dirty="0" err="1"/>
              <a:t>incision</a:t>
            </a:r>
            <a:r>
              <a:rPr lang="cs-CZ" dirty="0"/>
              <a:t>, </a:t>
            </a:r>
            <a:r>
              <a:rPr lang="cs-CZ" dirty="0" err="1"/>
              <a:t>fracture</a:t>
            </a:r>
            <a:r>
              <a:rPr lang="cs-CZ" dirty="0"/>
              <a:t> </a:t>
            </a:r>
            <a:r>
              <a:rPr lang="cs-CZ" dirty="0" err="1"/>
              <a:t>reposition</a:t>
            </a:r>
            <a:r>
              <a:rPr lang="cs-CZ" dirty="0"/>
              <a:t>, </a:t>
            </a: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wounds</a:t>
            </a:r>
            <a:r>
              <a:rPr lang="cs-CZ" dirty="0"/>
              <a:t> and </a:t>
            </a:r>
            <a:r>
              <a:rPr lang="cs-CZ" dirty="0" err="1"/>
              <a:t>contusions</a:t>
            </a:r>
            <a:r>
              <a:rPr lang="cs-CZ" dirty="0"/>
              <a:t>)</a:t>
            </a:r>
          </a:p>
          <a:p>
            <a:r>
              <a:rPr lang="cs-CZ" dirty="0" err="1"/>
              <a:t>Gynecology</a:t>
            </a:r>
            <a:r>
              <a:rPr lang="cs-CZ" dirty="0"/>
              <a:t> and </a:t>
            </a:r>
            <a:r>
              <a:rPr lang="cs-CZ" dirty="0" err="1"/>
              <a:t>obstetrics</a:t>
            </a:r>
            <a:r>
              <a:rPr lang="cs-CZ" dirty="0"/>
              <a:t> - minor </a:t>
            </a:r>
            <a:r>
              <a:rPr lang="cs-CZ" dirty="0" err="1"/>
              <a:t>gynecological</a:t>
            </a:r>
            <a:r>
              <a:rPr lang="cs-CZ" dirty="0"/>
              <a:t> </a:t>
            </a:r>
            <a:r>
              <a:rPr lang="cs-CZ" dirty="0" err="1"/>
              <a:t>procedures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phase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childbirth</a:t>
            </a:r>
            <a:endParaRPr lang="cs-CZ" dirty="0"/>
          </a:p>
          <a:p>
            <a:r>
              <a:rPr lang="cs-CZ" dirty="0"/>
              <a:t>Urology</a:t>
            </a:r>
          </a:p>
          <a:p>
            <a:r>
              <a:rPr lang="cs-CZ" dirty="0" err="1"/>
              <a:t>Dentistry</a:t>
            </a:r>
            <a:endParaRPr lang="cs-CZ" dirty="0"/>
          </a:p>
          <a:p>
            <a:r>
              <a:rPr lang="cs-CZ" dirty="0"/>
              <a:t>Gastroenterology - </a:t>
            </a:r>
            <a:r>
              <a:rPr lang="cs-CZ" dirty="0" err="1"/>
              <a:t>endoscopic</a:t>
            </a:r>
            <a:r>
              <a:rPr lang="cs-CZ" dirty="0"/>
              <a:t> </a:t>
            </a:r>
            <a:r>
              <a:rPr lang="cs-CZ" dirty="0" err="1"/>
              <a:t>procedures</a:t>
            </a:r>
            <a:endParaRPr lang="cs-CZ" dirty="0"/>
          </a:p>
          <a:p>
            <a:r>
              <a:rPr lang="cs-CZ" dirty="0"/>
              <a:t>Dermatology</a:t>
            </a:r>
          </a:p>
          <a:p>
            <a:r>
              <a:rPr lang="cs-CZ" dirty="0"/>
              <a:t>Hematology</a:t>
            </a:r>
          </a:p>
          <a:p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pressure</a:t>
            </a:r>
            <a:r>
              <a:rPr lang="cs-CZ" dirty="0"/>
              <a:t> </a:t>
            </a:r>
            <a:r>
              <a:rPr lang="cs-CZ" dirty="0" err="1"/>
              <a:t>ulcers</a:t>
            </a:r>
            <a:endParaRPr lang="cs-CZ" dirty="0"/>
          </a:p>
          <a:p>
            <a:r>
              <a:rPr lang="cs-CZ" dirty="0" err="1"/>
              <a:t>Podiatrics</a:t>
            </a:r>
            <a:endParaRPr lang="cs-CZ" dirty="0"/>
          </a:p>
          <a:p>
            <a:r>
              <a:rPr lang="cs-CZ" dirty="0"/>
              <a:t>Psychiatry and psychology</a:t>
            </a:r>
          </a:p>
          <a:p>
            <a:r>
              <a:rPr lang="cs-CZ" dirty="0"/>
              <a:t>Radiology</a:t>
            </a:r>
          </a:p>
          <a:p>
            <a:r>
              <a:rPr lang="cs-CZ" dirty="0"/>
              <a:t>Neurology</a:t>
            </a:r>
          </a:p>
          <a:p>
            <a:r>
              <a:rPr lang="cs-CZ" dirty="0" err="1"/>
              <a:t>Sick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terminal</a:t>
            </a:r>
            <a:r>
              <a:rPr lang="cs-CZ" dirty="0"/>
              <a:t> </a:t>
            </a:r>
            <a:r>
              <a:rPr lang="cs-CZ" dirty="0" err="1"/>
              <a:t>phase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469950" y="6407945"/>
            <a:ext cx="547426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Indication</a:t>
            </a:r>
            <a:endParaRPr lang="cs-CZ" dirty="0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AB68F99-4F1D-4DE8-9A04-1FA2AFE31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5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57"/>
    </mc:Choice>
    <mc:Fallback>
      <p:transition spd="slow" advTm="51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09600" y="1490854"/>
            <a:ext cx="109728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Pneumothorax, </a:t>
            </a:r>
            <a:r>
              <a:rPr lang="en-US" dirty="0" err="1"/>
              <a:t>pneumopericardium</a:t>
            </a:r>
            <a:r>
              <a:rPr lang="en-US" dirty="0"/>
              <a:t>, severe emphysema, air embolism, COPD</a:t>
            </a:r>
          </a:p>
          <a:p>
            <a:r>
              <a:rPr lang="en-US" dirty="0"/>
              <a:t>Acute myocardial infarction</a:t>
            </a:r>
          </a:p>
          <a:p>
            <a:r>
              <a:rPr lang="en-US" dirty="0"/>
              <a:t>After </a:t>
            </a:r>
            <a:r>
              <a:rPr lang="en-US" dirty="0" err="1"/>
              <a:t>intracutaneous</a:t>
            </a:r>
            <a:r>
              <a:rPr lang="en-US" dirty="0"/>
              <a:t> gas injections</a:t>
            </a:r>
          </a:p>
          <a:p>
            <a:r>
              <a:rPr lang="en-US" dirty="0"/>
              <a:t>Dilatation of the digestive tract - ileus</a:t>
            </a:r>
          </a:p>
          <a:p>
            <a:r>
              <a:rPr lang="en-US" dirty="0"/>
              <a:t>Heart failure, cardiac dysfunction</a:t>
            </a:r>
          </a:p>
          <a:p>
            <a:r>
              <a:rPr lang="en-US" dirty="0"/>
              <a:t>Increased intracranial pressure</a:t>
            </a:r>
          </a:p>
          <a:p>
            <a:r>
              <a:rPr lang="en-US" dirty="0"/>
              <a:t>With reduced consciousness and lack of cooperation</a:t>
            </a:r>
          </a:p>
          <a:p>
            <a:r>
              <a:rPr lang="en-US" dirty="0"/>
              <a:t>Untreated vitamin B12 or folic acid deficiency</a:t>
            </a:r>
          </a:p>
          <a:p>
            <a:r>
              <a:rPr lang="en-US" dirty="0"/>
              <a:t>In case of facial injuries </a:t>
            </a:r>
            <a:r>
              <a:rPr lang="cs-CZ" dirty="0" err="1"/>
              <a:t>disables</a:t>
            </a:r>
            <a:r>
              <a:rPr lang="en-US" dirty="0"/>
              <a:t> the us</a:t>
            </a:r>
            <a:r>
              <a:rPr lang="cs-CZ" dirty="0" err="1"/>
              <a:t>age</a:t>
            </a:r>
            <a:r>
              <a:rPr lang="en-US" dirty="0"/>
              <a:t> of an </a:t>
            </a:r>
            <a:r>
              <a:rPr lang="cs-CZ" dirty="0" err="1"/>
              <a:t>breathable</a:t>
            </a:r>
            <a:r>
              <a:rPr lang="en-US" dirty="0"/>
              <a:t> valve</a:t>
            </a:r>
          </a:p>
          <a:p>
            <a:r>
              <a:rPr lang="en-US" dirty="0"/>
              <a:t>Ear surgery (</a:t>
            </a:r>
            <a:r>
              <a:rPr lang="en-US" dirty="0" err="1"/>
              <a:t>tympanoplasty</a:t>
            </a:r>
            <a:r>
              <a:rPr lang="en-US" dirty="0"/>
              <a:t>)</a:t>
            </a:r>
          </a:p>
          <a:p>
            <a:r>
              <a:rPr lang="en-US" dirty="0"/>
              <a:t>Intraocular gas injections or perforating eye injuries</a:t>
            </a:r>
          </a:p>
          <a:p>
            <a:r>
              <a:rPr lang="en-US" dirty="0"/>
              <a:t>Damage to the blood-brain barrier</a:t>
            </a:r>
          </a:p>
          <a:p>
            <a:r>
              <a:rPr lang="en-US" dirty="0"/>
              <a:t>First trimester of pregnancy - interference with the metabolic pathway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en-US" dirty="0"/>
              <a:t>vit B = disruption of DNA synthesis</a:t>
            </a:r>
          </a:p>
          <a:p>
            <a:r>
              <a:rPr lang="en-US" dirty="0"/>
              <a:t>Children under 3 years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398928" y="6407945"/>
            <a:ext cx="618448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Contraindications</a:t>
            </a:r>
            <a:endParaRPr lang="cs-CZ" dirty="0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DB17C2F1-6D09-4CC1-9E16-FD26FAE98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4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40"/>
    </mc:Choice>
    <mc:Fallback>
      <p:transition spd="slow" advTm="115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Short</a:t>
            </a:r>
            <a:r>
              <a:rPr lang="cs-CZ" dirty="0"/>
              <a:t>-term </a:t>
            </a:r>
            <a:r>
              <a:rPr lang="cs-CZ" dirty="0" err="1"/>
              <a:t>headache</a:t>
            </a:r>
            <a:endParaRPr lang="cs-CZ" dirty="0"/>
          </a:p>
          <a:p>
            <a:r>
              <a:rPr lang="cs-CZ" dirty="0" err="1"/>
              <a:t>Vertigo</a:t>
            </a:r>
            <a:endParaRPr lang="cs-CZ" dirty="0"/>
          </a:p>
          <a:p>
            <a:r>
              <a:rPr lang="cs-CZ" dirty="0" err="1"/>
              <a:t>Nausea</a:t>
            </a:r>
            <a:r>
              <a:rPr lang="cs-CZ" dirty="0"/>
              <a:t>, </a:t>
            </a:r>
            <a:r>
              <a:rPr lang="cs-CZ" dirty="0" err="1"/>
              <a:t>vomiting</a:t>
            </a:r>
            <a:endParaRPr lang="cs-CZ" dirty="0"/>
          </a:p>
          <a:p>
            <a:r>
              <a:rPr lang="en-US" dirty="0"/>
              <a:t>Inhibition of methionine </a:t>
            </a:r>
            <a:r>
              <a:rPr lang="en-US" dirty="0" err="1"/>
              <a:t>synthetase</a:t>
            </a:r>
            <a:r>
              <a:rPr lang="en-US" dirty="0"/>
              <a:t> interferes with the metabolism of folic acid and methionine</a:t>
            </a:r>
            <a:endParaRPr lang="cs-CZ" dirty="0"/>
          </a:p>
          <a:p>
            <a:r>
              <a:rPr lang="cs-CZ" dirty="0" err="1"/>
              <a:t>Prolonged</a:t>
            </a:r>
            <a:r>
              <a:rPr lang="cs-CZ" dirty="0"/>
              <a:t> </a:t>
            </a:r>
            <a:r>
              <a:rPr lang="cs-CZ" dirty="0" err="1"/>
              <a:t>administration</a:t>
            </a:r>
            <a:r>
              <a:rPr lang="cs-CZ" dirty="0"/>
              <a:t> </a:t>
            </a:r>
            <a:r>
              <a:rPr lang="cs-CZ" dirty="0" err="1"/>
              <a:t>leads</a:t>
            </a:r>
            <a:r>
              <a:rPr lang="cs-CZ" dirty="0"/>
              <a:t> to vitamin B12 and </a:t>
            </a:r>
            <a:r>
              <a:rPr lang="cs-CZ" dirty="0" err="1"/>
              <a:t>folic</a:t>
            </a:r>
            <a:r>
              <a:rPr lang="cs-CZ" dirty="0"/>
              <a:t> acid </a:t>
            </a:r>
            <a:r>
              <a:rPr lang="cs-CZ" dirty="0" err="1"/>
              <a:t>deficiency</a:t>
            </a:r>
            <a:r>
              <a:rPr lang="cs-CZ" dirty="0"/>
              <a:t> - </a:t>
            </a:r>
            <a:r>
              <a:rPr lang="cs-CZ" dirty="0" err="1"/>
              <a:t>erythropoiesis</a:t>
            </a:r>
            <a:r>
              <a:rPr lang="cs-CZ" dirty="0"/>
              <a:t> </a:t>
            </a:r>
            <a:r>
              <a:rPr lang="cs-CZ" dirty="0" err="1"/>
              <a:t>disorders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macrocytic</a:t>
            </a:r>
            <a:r>
              <a:rPr lang="cs-CZ" dirty="0"/>
              <a:t> </a:t>
            </a:r>
            <a:r>
              <a:rPr lang="cs-CZ" dirty="0" err="1"/>
              <a:t>anemia</a:t>
            </a:r>
            <a:r>
              <a:rPr lang="cs-CZ" dirty="0"/>
              <a:t>, </a:t>
            </a:r>
            <a:r>
              <a:rPr lang="cs-CZ" dirty="0" err="1"/>
              <a:t>leuko</a:t>
            </a:r>
            <a:r>
              <a:rPr lang="cs-CZ" dirty="0"/>
              <a:t>- and </a:t>
            </a:r>
            <a:r>
              <a:rPr lang="cs-CZ" dirty="0" err="1"/>
              <a:t>thrombo-cytopenia</a:t>
            </a:r>
            <a:r>
              <a:rPr lang="cs-CZ" dirty="0"/>
              <a:t> to </a:t>
            </a:r>
            <a:r>
              <a:rPr lang="cs-CZ" dirty="0" err="1"/>
              <a:t>agranulocytosis</a:t>
            </a:r>
            <a:endParaRPr lang="cs-CZ" dirty="0"/>
          </a:p>
          <a:p>
            <a:r>
              <a:rPr lang="cs-CZ" dirty="0" err="1"/>
              <a:t>Neurotoxic</a:t>
            </a:r>
            <a:r>
              <a:rPr lang="cs-CZ" dirty="0"/>
              <a:t> </a:t>
            </a:r>
            <a:r>
              <a:rPr lang="cs-CZ" dirty="0" err="1"/>
              <a:t>complications</a:t>
            </a:r>
            <a:r>
              <a:rPr lang="cs-CZ" dirty="0"/>
              <a:t> - </a:t>
            </a:r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funicular</a:t>
            </a:r>
            <a:r>
              <a:rPr lang="cs-CZ" dirty="0"/>
              <a:t> </a:t>
            </a:r>
            <a:r>
              <a:rPr lang="cs-CZ" dirty="0" err="1"/>
              <a:t>myelosis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336784" y="6407945"/>
            <a:ext cx="680592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effects</a:t>
            </a:r>
            <a:endParaRPr lang="cs-CZ" dirty="0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ADA3846-401F-4D70-9948-C784C92D0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7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62"/>
    </mc:Choice>
    <mc:Fallback>
      <p:transition spd="slow" advTm="43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In </a:t>
            </a:r>
            <a:r>
              <a:rPr lang="cs-CZ" dirty="0" err="1"/>
              <a:t>children</a:t>
            </a:r>
            <a:r>
              <a:rPr lang="cs-CZ" dirty="0"/>
              <a:t> in 3-4 </a:t>
            </a:r>
            <a:r>
              <a:rPr lang="cs-CZ" dirty="0" err="1"/>
              <a:t>years</a:t>
            </a:r>
            <a:r>
              <a:rPr lang="cs-CZ" dirty="0"/>
              <a:t>, </a:t>
            </a:r>
            <a:r>
              <a:rPr lang="cs-CZ" dirty="0" err="1"/>
              <a:t>cooperation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endParaRPr lang="cs-CZ" dirty="0"/>
          </a:p>
          <a:p>
            <a:r>
              <a:rPr lang="cs-CZ" dirty="0" err="1"/>
              <a:t>Younger</a:t>
            </a:r>
            <a:r>
              <a:rPr lang="cs-CZ" dirty="0"/>
              <a:t> </a:t>
            </a:r>
            <a:r>
              <a:rPr lang="cs-CZ" dirty="0" err="1"/>
              <a:t>child</a:t>
            </a:r>
            <a:r>
              <a:rPr lang="cs-CZ" dirty="0"/>
              <a:t> </a:t>
            </a:r>
            <a:r>
              <a:rPr lang="cs-CZ" dirty="0" err="1"/>
              <a:t>needs</a:t>
            </a:r>
            <a:r>
              <a:rPr lang="cs-CZ" dirty="0"/>
              <a:t> </a:t>
            </a:r>
            <a:r>
              <a:rPr lang="cs-CZ" dirty="0" err="1"/>
              <a:t>higher</a:t>
            </a:r>
            <a:r>
              <a:rPr lang="cs-CZ" dirty="0"/>
              <a:t> </a:t>
            </a:r>
            <a:r>
              <a:rPr lang="cs-CZ" dirty="0" err="1"/>
              <a:t>concentration</a:t>
            </a:r>
            <a:r>
              <a:rPr lang="cs-CZ" dirty="0"/>
              <a:t> N</a:t>
            </a:r>
            <a:r>
              <a:rPr lang="cs-CZ" baseline="-25000" dirty="0"/>
              <a:t>2</a:t>
            </a:r>
            <a:r>
              <a:rPr lang="cs-CZ" dirty="0"/>
              <a:t>O to </a:t>
            </a:r>
            <a:r>
              <a:rPr lang="cs-CZ" dirty="0" err="1"/>
              <a:t>reach</a:t>
            </a:r>
            <a:r>
              <a:rPr lang="cs-CZ" dirty="0"/>
              <a:t> </a:t>
            </a:r>
            <a:r>
              <a:rPr lang="cs-CZ" dirty="0" err="1"/>
              <a:t>desired</a:t>
            </a:r>
            <a:r>
              <a:rPr lang="cs-CZ" dirty="0"/>
              <a:t> </a:t>
            </a:r>
            <a:r>
              <a:rPr lang="cs-CZ" dirty="0" err="1"/>
              <a:t>effect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fear</a:t>
            </a:r>
            <a:r>
              <a:rPr lang="cs-CZ" dirty="0"/>
              <a:t> </a:t>
            </a:r>
            <a:r>
              <a:rPr lang="cs-CZ" dirty="0" err="1"/>
              <a:t>leads</a:t>
            </a:r>
            <a:r>
              <a:rPr lang="cs-CZ" dirty="0"/>
              <a:t> to </a:t>
            </a:r>
            <a:r>
              <a:rPr lang="cs-CZ" dirty="0" err="1"/>
              <a:t>flat</a:t>
            </a:r>
            <a:r>
              <a:rPr lang="cs-CZ" dirty="0"/>
              <a:t> </a:t>
            </a:r>
            <a:r>
              <a:rPr lang="cs-CZ" dirty="0" err="1"/>
              <a:t>breathing</a:t>
            </a:r>
            <a:r>
              <a:rPr lang="cs-CZ" dirty="0"/>
              <a:t> and </a:t>
            </a:r>
            <a:r>
              <a:rPr lang="cs-CZ" dirty="0" err="1"/>
              <a:t>decreased</a:t>
            </a:r>
            <a:r>
              <a:rPr lang="cs-CZ" dirty="0"/>
              <a:t> </a:t>
            </a:r>
            <a:r>
              <a:rPr lang="cs-CZ" dirty="0" err="1"/>
              <a:t>tidal</a:t>
            </a:r>
            <a:r>
              <a:rPr lang="cs-CZ" dirty="0"/>
              <a:t> </a:t>
            </a:r>
            <a:r>
              <a:rPr lang="cs-CZ" dirty="0" err="1"/>
              <a:t>volumes</a:t>
            </a:r>
            <a:r>
              <a:rPr lang="cs-CZ" dirty="0"/>
              <a:t>, </a:t>
            </a:r>
            <a:r>
              <a:rPr lang="cs-CZ" dirty="0" err="1"/>
              <a:t>suggestion</a:t>
            </a:r>
            <a:r>
              <a:rPr lang="cs-CZ" dirty="0"/>
              <a:t> and </a:t>
            </a:r>
            <a:r>
              <a:rPr lang="cs-CZ" dirty="0" err="1"/>
              <a:t>calming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atmosphere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r>
              <a:rPr lang="cs-CZ" dirty="0"/>
              <a:t>.</a:t>
            </a:r>
          </a:p>
          <a:p>
            <a:r>
              <a:rPr lang="en-US" dirty="0"/>
              <a:t>Sometimes it is necessary to interrupt </a:t>
            </a:r>
            <a:r>
              <a:rPr lang="cs-CZ" dirty="0" err="1"/>
              <a:t>analgosedation</a:t>
            </a:r>
            <a:r>
              <a:rPr lang="en-US" dirty="0"/>
              <a:t> and choose another form of analgesia</a:t>
            </a:r>
          </a:p>
          <a:p>
            <a:r>
              <a:rPr lang="en-US" dirty="0"/>
              <a:t>Combinations with various drugs can also be performed under the supervision of an anesthesiologist:</a:t>
            </a:r>
          </a:p>
          <a:p>
            <a:pPr lvl="1"/>
            <a:r>
              <a:rPr lang="en-US" dirty="0"/>
              <a:t>Surface anesthesia</a:t>
            </a:r>
          </a:p>
          <a:p>
            <a:pPr lvl="1"/>
            <a:r>
              <a:rPr lang="en-US" dirty="0"/>
              <a:t>Combination with paracetamol rectally, orally and intravenously</a:t>
            </a:r>
          </a:p>
          <a:p>
            <a:pPr lvl="1"/>
            <a:r>
              <a:rPr lang="en-US" dirty="0"/>
              <a:t>Tramadol - orally</a:t>
            </a:r>
          </a:p>
          <a:p>
            <a:pPr lvl="1"/>
            <a:r>
              <a:rPr lang="en-US" dirty="0" err="1"/>
              <a:t>Nalbuphine</a:t>
            </a:r>
            <a:r>
              <a:rPr lang="en-US" dirty="0"/>
              <a:t> - intravenously</a:t>
            </a:r>
          </a:p>
          <a:p>
            <a:pPr lvl="1"/>
            <a:r>
              <a:rPr lang="en-US" dirty="0"/>
              <a:t>Midazolam - orally, rectally or intravenously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425561" y="6407945"/>
            <a:ext cx="591815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Inhalation</a:t>
            </a:r>
            <a:r>
              <a:rPr lang="cs-CZ" dirty="0"/>
              <a:t> in childhood</a:t>
            </a:r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8579A295-6947-4CB1-A469-8C3E93A39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0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374"/>
    </mc:Choice>
    <mc:Fallback>
      <p:transition spd="slow" advTm="86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Anxiolytic and narcotic (euphoric) effect is applied, pain reduction with LA application</a:t>
            </a:r>
          </a:p>
          <a:p>
            <a:r>
              <a:rPr lang="en-US" dirty="0"/>
              <a:t>Inhalation is accompanied by soothing speech, inducing a feeling of confidence</a:t>
            </a:r>
          </a:p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O makes the patient a</a:t>
            </a:r>
            <a:r>
              <a:rPr lang="cs-CZ" dirty="0" err="1"/>
              <a:t>ccessible</a:t>
            </a:r>
            <a:r>
              <a:rPr lang="en-US" dirty="0"/>
              <a:t> to suggestion</a:t>
            </a:r>
            <a:endParaRPr lang="cs-CZ" dirty="0"/>
          </a:p>
          <a:p>
            <a:r>
              <a:rPr lang="cs-CZ" dirty="0" err="1"/>
              <a:t>Instructions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Inhalation</a:t>
            </a:r>
            <a:r>
              <a:rPr lang="cs-CZ" dirty="0"/>
              <a:t>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cs-CZ" dirty="0" err="1"/>
              <a:t>treatment</a:t>
            </a:r>
            <a:endParaRPr lang="cs-CZ" dirty="0"/>
          </a:p>
          <a:p>
            <a:pPr lvl="1"/>
            <a:r>
              <a:rPr lang="cs-CZ" dirty="0" err="1"/>
              <a:t>Application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LA</a:t>
            </a:r>
          </a:p>
          <a:p>
            <a:pPr lvl="1"/>
            <a:r>
              <a:rPr lang="cs-CZ" dirty="0" err="1"/>
              <a:t>Inhalation</a:t>
            </a:r>
            <a:r>
              <a:rPr lang="cs-CZ" dirty="0"/>
              <a:t>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cs-CZ" dirty="0" err="1"/>
              <a:t>dental</a:t>
            </a:r>
            <a:r>
              <a:rPr lang="cs-CZ" dirty="0"/>
              <a:t> </a:t>
            </a:r>
            <a:r>
              <a:rPr lang="cs-CZ" dirty="0" err="1"/>
              <a:t>treatment</a:t>
            </a:r>
            <a:endParaRPr lang="cs-CZ" dirty="0"/>
          </a:p>
          <a:p>
            <a:r>
              <a:rPr lang="en-US" dirty="0"/>
              <a:t>I</a:t>
            </a:r>
            <a:r>
              <a:rPr lang="cs-CZ" dirty="0" err="1"/>
              <a:t>nhalation</a:t>
            </a:r>
            <a:r>
              <a:rPr lang="en-US" dirty="0"/>
              <a:t> is also possible with a nasal mask - lower efficiency</a:t>
            </a:r>
          </a:p>
          <a:p>
            <a:r>
              <a:rPr lang="en-US" dirty="0"/>
              <a:t>Not suitable for patients with </a:t>
            </a:r>
            <a:r>
              <a:rPr lang="en-US" dirty="0" err="1"/>
              <a:t>odontophobia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469950" y="6407945"/>
            <a:ext cx="547426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Entonox</a:t>
            </a:r>
            <a:r>
              <a:rPr lang="cs-CZ" dirty="0"/>
              <a:t> in </a:t>
            </a:r>
            <a:r>
              <a:rPr lang="cs-CZ" dirty="0" err="1"/>
              <a:t>dentistry</a:t>
            </a:r>
            <a:r>
              <a:rPr lang="cs-CZ" dirty="0"/>
              <a:t> – </a:t>
            </a:r>
            <a:r>
              <a:rPr lang="cs-CZ" dirty="0" err="1"/>
              <a:t>adult</a:t>
            </a:r>
            <a:r>
              <a:rPr lang="cs-CZ" dirty="0"/>
              <a:t> </a:t>
            </a:r>
            <a:r>
              <a:rPr lang="cs-CZ" dirty="0" err="1"/>
              <a:t>patient</a:t>
            </a:r>
            <a:endParaRPr lang="cs-CZ" dirty="0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A2993A8-B150-4636-A64D-02B8D74F6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0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535"/>
    </mc:Choice>
    <mc:Fallback>
      <p:transition spd="slow" advTm="119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Cooperation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endParaRPr lang="cs-CZ" dirty="0"/>
          </a:p>
          <a:p>
            <a:r>
              <a:rPr lang="cs-CZ" dirty="0" err="1"/>
              <a:t>Consider</a:t>
            </a:r>
            <a:r>
              <a:rPr lang="cs-CZ" dirty="0"/>
              <a:t> </a:t>
            </a:r>
            <a:r>
              <a:rPr lang="cs-CZ" dirty="0" err="1"/>
              <a:t>combination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midazolam per os, per </a:t>
            </a:r>
            <a:r>
              <a:rPr lang="cs-CZ" dirty="0" err="1"/>
              <a:t>rectum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nasally</a:t>
            </a:r>
            <a:r>
              <a:rPr lang="cs-CZ" dirty="0"/>
              <a:t> (</a:t>
            </a:r>
            <a:r>
              <a:rPr lang="cs-CZ" dirty="0" err="1"/>
              <a:t>supervision</a:t>
            </a:r>
            <a:r>
              <a:rPr lang="cs-CZ" dirty="0"/>
              <a:t> by </a:t>
            </a:r>
            <a:r>
              <a:rPr lang="cs-CZ" dirty="0" err="1"/>
              <a:t>anestesiologist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r>
              <a:rPr lang="cs-CZ" dirty="0"/>
              <a:t>)</a:t>
            </a:r>
          </a:p>
          <a:p>
            <a:r>
              <a:rPr lang="cs-CZ" dirty="0" err="1"/>
              <a:t>Amnesia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inhalation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very </a:t>
            </a:r>
            <a:r>
              <a:rPr lang="cs-CZ" dirty="0" err="1"/>
              <a:t>frequent</a:t>
            </a:r>
            <a:endParaRPr lang="cs-CZ" dirty="0"/>
          </a:p>
          <a:p>
            <a:r>
              <a:rPr lang="cs-CZ" dirty="0" err="1"/>
              <a:t>Defensives</a:t>
            </a:r>
            <a:r>
              <a:rPr lang="cs-CZ" dirty="0"/>
              <a:t> </a:t>
            </a:r>
            <a:r>
              <a:rPr lang="cs-CZ" dirty="0" err="1"/>
              <a:t>reflexes</a:t>
            </a:r>
            <a:r>
              <a:rPr lang="cs-CZ" dirty="0"/>
              <a:t> are </a:t>
            </a:r>
            <a:r>
              <a:rPr lang="cs-CZ" dirty="0" err="1"/>
              <a:t>preserved</a:t>
            </a:r>
            <a:r>
              <a:rPr lang="cs-CZ" dirty="0"/>
              <a:t>, </a:t>
            </a:r>
            <a:r>
              <a:rPr lang="en-US" dirty="0"/>
              <a:t>the child still defends himself</a:t>
            </a:r>
            <a:r>
              <a:rPr lang="cs-CZ" dirty="0"/>
              <a:t> </a:t>
            </a:r>
            <a:r>
              <a:rPr lang="en-US" dirty="0"/>
              <a:t>after inhalation, but the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usually</a:t>
            </a:r>
            <a:r>
              <a:rPr lang="cs-CZ" dirty="0"/>
              <a:t> </a:t>
            </a:r>
            <a:r>
              <a:rPr lang="en-US" dirty="0"/>
              <a:t>remember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en-US" dirty="0"/>
              <a:t> procedure</a:t>
            </a:r>
            <a:r>
              <a:rPr lang="cs-CZ" dirty="0"/>
              <a:t>.</a:t>
            </a:r>
            <a:endParaRPr lang="en-US" dirty="0"/>
          </a:p>
          <a:p>
            <a:r>
              <a:rPr lang="cs-CZ" dirty="0"/>
              <a:t>In </a:t>
            </a:r>
            <a:r>
              <a:rPr lang="cs-CZ" dirty="0" err="1"/>
              <a:t>children</a:t>
            </a:r>
            <a:r>
              <a:rPr lang="cs-CZ" dirty="0"/>
              <a:t> </a:t>
            </a:r>
            <a:r>
              <a:rPr lang="cs-CZ" dirty="0" err="1"/>
              <a:t>younger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3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N</a:t>
            </a:r>
            <a:r>
              <a:rPr lang="cs-CZ" baseline="-25000" dirty="0"/>
              <a:t>2</a:t>
            </a:r>
            <a:r>
              <a:rPr lang="cs-CZ" dirty="0"/>
              <a:t>O </a:t>
            </a:r>
            <a:r>
              <a:rPr lang="cs-CZ" dirty="0" err="1"/>
              <a:t>insufficient</a:t>
            </a:r>
            <a:r>
              <a:rPr lang="cs-CZ" dirty="0"/>
              <a:t>,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anaesthesia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381173" y="6407945"/>
            <a:ext cx="636203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Entonox</a:t>
            </a:r>
            <a:r>
              <a:rPr lang="cs-CZ" dirty="0"/>
              <a:t> in </a:t>
            </a:r>
            <a:r>
              <a:rPr lang="cs-CZ" dirty="0" err="1"/>
              <a:t>dentistry</a:t>
            </a:r>
            <a:r>
              <a:rPr lang="cs-CZ" dirty="0"/>
              <a:t> – </a:t>
            </a:r>
            <a:r>
              <a:rPr lang="cs-CZ" dirty="0" err="1"/>
              <a:t>child</a:t>
            </a:r>
            <a:r>
              <a:rPr lang="cs-CZ" dirty="0"/>
              <a:t> as a </a:t>
            </a:r>
            <a:r>
              <a:rPr lang="cs-CZ" dirty="0" err="1"/>
              <a:t>patient</a:t>
            </a:r>
            <a:endParaRPr lang="cs-CZ" dirty="0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937A70A-430E-453E-A45B-EE85827FE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3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06"/>
    </mc:Choice>
    <mc:Fallback>
      <p:transition spd="slow" advTm="6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09600" y="1481329"/>
            <a:ext cx="5518068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Mixture</a:t>
            </a:r>
            <a:r>
              <a:rPr lang="pt-BR" dirty="0"/>
              <a:t> 50% N</a:t>
            </a:r>
            <a:r>
              <a:rPr lang="pt-BR" baseline="-25000" dirty="0"/>
              <a:t>2</a:t>
            </a:r>
            <a:r>
              <a:rPr lang="pt-BR" dirty="0"/>
              <a:t>O </a:t>
            </a:r>
            <a:r>
              <a:rPr lang="cs-CZ" dirty="0" err="1"/>
              <a:t>with</a:t>
            </a:r>
            <a:r>
              <a:rPr lang="pt-BR" dirty="0"/>
              <a:t> 50% O</a:t>
            </a:r>
            <a:r>
              <a:rPr lang="pt-BR" baseline="-25000" dirty="0"/>
              <a:t>2</a:t>
            </a:r>
            <a:r>
              <a:rPr lang="pt-BR" dirty="0"/>
              <a:t> </a:t>
            </a:r>
            <a:endParaRPr lang="cs-CZ" dirty="0"/>
          </a:p>
          <a:p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delivered</a:t>
            </a:r>
            <a:r>
              <a:rPr lang="cs-CZ" dirty="0"/>
              <a:t> in </a:t>
            </a:r>
            <a:r>
              <a:rPr lang="cs-CZ" dirty="0" err="1"/>
              <a:t>gas</a:t>
            </a:r>
            <a:r>
              <a:rPr lang="cs-CZ" dirty="0"/>
              <a:t> </a:t>
            </a:r>
            <a:r>
              <a:rPr lang="cs-CZ" dirty="0" err="1"/>
              <a:t>bottles</a:t>
            </a:r>
            <a:r>
              <a:rPr lang="cs-CZ" dirty="0"/>
              <a:t> (5 a 10 l) </a:t>
            </a:r>
            <a:r>
              <a:rPr lang="cs-CZ" dirty="0" err="1"/>
              <a:t>with</a:t>
            </a:r>
            <a:r>
              <a:rPr lang="cs-CZ" dirty="0"/>
              <a:t> LIV </a:t>
            </a:r>
            <a:r>
              <a:rPr lang="cs-CZ" dirty="0" err="1"/>
              <a:t>valve</a:t>
            </a:r>
            <a:r>
              <a:rPr lang="cs-CZ" dirty="0"/>
              <a:t> (Linde </a:t>
            </a:r>
            <a:r>
              <a:rPr lang="cs-CZ" dirty="0" err="1"/>
              <a:t>integrated</a:t>
            </a:r>
            <a:r>
              <a:rPr lang="cs-CZ" dirty="0"/>
              <a:t> </a:t>
            </a:r>
            <a:r>
              <a:rPr lang="cs-CZ" dirty="0" err="1"/>
              <a:t>valve</a:t>
            </a:r>
            <a:r>
              <a:rPr lang="cs-CZ" dirty="0"/>
              <a:t>)</a:t>
            </a:r>
          </a:p>
          <a:p>
            <a:r>
              <a:rPr lang="en-US" dirty="0"/>
              <a:t>The upper part of the bottle is marked with a white and blue stripe</a:t>
            </a:r>
            <a:r>
              <a:rPr lang="cs-CZ" dirty="0"/>
              <a:t>s</a:t>
            </a:r>
            <a:r>
              <a:rPr lang="en-US" dirty="0"/>
              <a:t> – mark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en-US" dirty="0"/>
              <a:t> a mixture of oxygen and nitrous oxide</a:t>
            </a:r>
          </a:p>
          <a:p>
            <a:r>
              <a:rPr lang="en-US" dirty="0"/>
              <a:t>White cylinder body - designation for medical gas</a:t>
            </a:r>
          </a:p>
          <a:p>
            <a:r>
              <a:rPr lang="en-US" dirty="0"/>
              <a:t>Average number of procedures (lasting about 10 minutes) 20-40</a:t>
            </a:r>
            <a:endParaRPr lang="pt-BR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416683" y="6407945"/>
            <a:ext cx="600693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Practical design of inhalation sedation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28574" y="2193174"/>
            <a:ext cx="4417492" cy="2937162"/>
          </a:xfrm>
          <a:prstGeom prst="rect">
            <a:avLst/>
          </a:prstGeom>
        </p:spPr>
      </p:pic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7DA3FC01-E182-42EB-B4AC-00115D5FA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1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81"/>
    </mc:Choice>
    <mc:Fallback>
      <p:transition spd="slow" advTm="7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09601" y="1496291"/>
            <a:ext cx="5574238" cy="4511001"/>
          </a:xfr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normAutofit/>
          </a:bodyPr>
          <a:lstStyle/>
          <a:p>
            <a:pPr marL="624078" indent="-514350">
              <a:buAutoNum type="arabicPeriod"/>
            </a:pPr>
            <a:r>
              <a:rPr lang="en-US" dirty="0"/>
              <a:t>Continuous flow controller with output</a:t>
            </a:r>
            <a:endParaRPr lang="cs-CZ" dirty="0"/>
          </a:p>
          <a:p>
            <a:pPr marL="624078" indent="-514350">
              <a:buAutoNum type="arabicPeriod"/>
            </a:pPr>
            <a:r>
              <a:rPr lang="pt-BR" dirty="0"/>
              <a:t>Active manometer - gas quantity indicator</a:t>
            </a:r>
            <a:endParaRPr lang="cs-CZ" dirty="0"/>
          </a:p>
          <a:p>
            <a:pPr marL="624078" indent="-514350">
              <a:buAutoNum type="arabicPeriod"/>
            </a:pPr>
            <a:r>
              <a:rPr lang="cs-CZ" dirty="0" err="1"/>
              <a:t>Shut-off</a:t>
            </a:r>
            <a:r>
              <a:rPr lang="cs-CZ" dirty="0"/>
              <a:t> </a:t>
            </a:r>
            <a:r>
              <a:rPr lang="cs-CZ" dirty="0" err="1"/>
              <a:t>valve</a:t>
            </a:r>
            <a:endParaRPr lang="cs-CZ" dirty="0"/>
          </a:p>
          <a:p>
            <a:pPr marL="624078" indent="-514350">
              <a:buAutoNum type="arabicPeriod"/>
            </a:pPr>
            <a:r>
              <a:rPr lang="cs-CZ" dirty="0" err="1"/>
              <a:t>Handrail</a:t>
            </a:r>
            <a:endParaRPr lang="cs-CZ" dirty="0"/>
          </a:p>
          <a:p>
            <a:pPr marL="624078" indent="-514350">
              <a:buAutoNum type="arabicPeriod"/>
            </a:pPr>
            <a:r>
              <a:rPr lang="en-US" dirty="0"/>
              <a:t>Quick coupling with blanking</a:t>
            </a:r>
            <a:r>
              <a:rPr lang="cs-CZ" dirty="0"/>
              <a:t> </a:t>
            </a:r>
            <a:r>
              <a:rPr lang="cs-CZ" dirty="0" err="1"/>
              <a:t>plug</a:t>
            </a:r>
            <a:r>
              <a:rPr lang="en-US" dirty="0"/>
              <a:t> </a:t>
            </a:r>
            <a:endParaRPr lang="cs-CZ" dirty="0"/>
          </a:p>
          <a:p>
            <a:pPr marL="624078" indent="-514350">
              <a:buAutoNum type="arabicPeriod"/>
            </a:pPr>
            <a:r>
              <a:rPr lang="cs-CZ" dirty="0"/>
              <a:t>T</a:t>
            </a:r>
            <a:r>
              <a:rPr lang="en-US" dirty="0" err="1"/>
              <a:t>echnological</a:t>
            </a:r>
            <a:r>
              <a:rPr lang="en-US" dirty="0"/>
              <a:t> input for bottle filling</a:t>
            </a:r>
            <a:endParaRPr lang="pt-BR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398928" y="6407945"/>
            <a:ext cx="618448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Gas</a:t>
            </a:r>
            <a:r>
              <a:rPr lang="cs-CZ" dirty="0"/>
              <a:t> </a:t>
            </a:r>
            <a:r>
              <a:rPr lang="cs-CZ" dirty="0" err="1"/>
              <a:t>bottle</a:t>
            </a:r>
            <a:r>
              <a:rPr lang="cs-CZ" dirty="0"/>
              <a:t> </a:t>
            </a:r>
            <a:r>
              <a:rPr lang="cs-CZ" dirty="0" err="1"/>
              <a:t>Entonox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35" y="831273"/>
            <a:ext cx="2632933" cy="17506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626" y="831273"/>
            <a:ext cx="2632932" cy="17506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15" y="2758444"/>
            <a:ext cx="2632933" cy="17506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248" y="2758444"/>
            <a:ext cx="2632932" cy="175062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707" y="4509064"/>
            <a:ext cx="2228919" cy="1481994"/>
          </a:xfrm>
          <a:prstGeom prst="rect">
            <a:avLst/>
          </a:prstGeom>
        </p:spPr>
      </p:pic>
      <p:cxnSp>
        <p:nvCxnSpPr>
          <p:cNvPr id="12" name="Přímá spojnice se šipkou 11"/>
          <p:cNvCxnSpPr/>
          <p:nvPr/>
        </p:nvCxnSpPr>
        <p:spPr>
          <a:xfrm flipV="1">
            <a:off x="5795158" y="1270662"/>
            <a:ext cx="2270008" cy="435921"/>
          </a:xfrm>
          <a:prstGeom prst="straightConnector1">
            <a:avLst/>
          </a:prstGeom>
          <a:ln w="635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5391397" y="1828800"/>
            <a:ext cx="4879317" cy="753093"/>
          </a:xfrm>
          <a:prstGeom prst="straightConnector1">
            <a:avLst/>
          </a:prstGeom>
          <a:ln w="635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4134276" y="3418115"/>
            <a:ext cx="3058964" cy="215639"/>
          </a:xfrm>
          <a:prstGeom prst="straightConnector1">
            <a:avLst/>
          </a:prstGeom>
          <a:ln w="635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4714504" y="3952704"/>
            <a:ext cx="5142014" cy="556360"/>
          </a:xfrm>
          <a:prstGeom prst="straightConnector1">
            <a:avLst/>
          </a:prstGeom>
          <a:ln w="635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5795158" y="5296979"/>
            <a:ext cx="1995055" cy="46917"/>
          </a:xfrm>
          <a:prstGeom prst="straightConnector1">
            <a:avLst/>
          </a:prstGeom>
          <a:ln w="635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1F74380E-2FD1-44A6-9008-AC7543E39B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034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679"/>
    </mc:Choice>
    <mc:Fallback>
      <p:transition spd="slow" advTm="10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785" y="510638"/>
            <a:ext cx="3425015" cy="2277270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416683" y="6407945"/>
            <a:ext cx="600693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Breathing</a:t>
            </a:r>
            <a:r>
              <a:rPr lang="cs-CZ" dirty="0"/>
              <a:t> </a:t>
            </a:r>
            <a:r>
              <a:rPr lang="cs-CZ" dirty="0" err="1"/>
              <a:t>valve</a:t>
            </a:r>
            <a:r>
              <a:rPr lang="cs-CZ" dirty="0"/>
              <a:t> </a:t>
            </a:r>
            <a:r>
              <a:rPr lang="cs-CZ" dirty="0" err="1"/>
              <a:t>Carnét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67" y="2766950"/>
            <a:ext cx="3428327" cy="227947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0" y="4275116"/>
            <a:ext cx="2865120" cy="1905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06" y="4275116"/>
            <a:ext cx="2858311" cy="1900473"/>
          </a:xfrm>
          <a:prstGeom prst="rect">
            <a:avLst/>
          </a:prstGeom>
        </p:spPr>
      </p:pic>
      <p:sp>
        <p:nvSpPr>
          <p:cNvPr id="12" name="Zástupný symbol pro obsah 1"/>
          <p:cNvSpPr txBox="1">
            <a:spLocks/>
          </p:cNvSpPr>
          <p:nvPr/>
        </p:nvSpPr>
        <p:spPr>
          <a:xfrm>
            <a:off x="930233" y="1777916"/>
            <a:ext cx="5672447" cy="212877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/>
            <a:r>
              <a:rPr lang="en-US" dirty="0"/>
              <a:t>Valve body with test button and loop </a:t>
            </a:r>
            <a:endParaRPr lang="cs-CZ" dirty="0"/>
          </a:p>
          <a:p>
            <a:pPr fontAlgn="auto"/>
            <a:r>
              <a:rPr lang="en-US" dirty="0"/>
              <a:t>Hose for connection to the bottle </a:t>
            </a:r>
            <a:endParaRPr lang="cs-CZ" dirty="0"/>
          </a:p>
          <a:p>
            <a:pPr fontAlgn="auto"/>
            <a:r>
              <a:rPr lang="en-US" dirty="0"/>
              <a:t>Inhalation attachment / mask</a:t>
            </a:r>
            <a:endParaRPr lang="pt-BR" dirty="0"/>
          </a:p>
        </p:txBody>
      </p:sp>
      <p:sp>
        <p:nvSpPr>
          <p:cNvPr id="11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FA83341-6214-4094-A251-E7A7A8727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8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11"/>
    </mc:Choice>
    <mc:Fallback>
      <p:transition spd="slow" advTm="45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354540" y="6407945"/>
            <a:ext cx="662836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32657"/>
            <a:ext cx="10972800" cy="1143000"/>
          </a:xfrm>
        </p:spPr>
        <p:txBody>
          <a:bodyPr/>
          <a:lstStyle/>
          <a:p>
            <a:r>
              <a:rPr lang="cs-CZ" dirty="0" err="1"/>
              <a:t>Instructions</a:t>
            </a:r>
            <a:r>
              <a:rPr lang="cs-CZ" dirty="0"/>
              <a:t>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application</a:t>
            </a:r>
            <a:endParaRPr lang="cs-CZ" dirty="0"/>
          </a:p>
        </p:txBody>
      </p:sp>
      <p:sp>
        <p:nvSpPr>
          <p:cNvPr id="12" name="Zástupný symbol pro obsah 1"/>
          <p:cNvSpPr txBox="1">
            <a:spLocks/>
          </p:cNvSpPr>
          <p:nvPr/>
        </p:nvSpPr>
        <p:spPr>
          <a:xfrm>
            <a:off x="930233" y="1175657"/>
            <a:ext cx="5672447" cy="4940135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/>
            <a:r>
              <a:rPr lang="cs-CZ" dirty="0"/>
              <a:t>1. to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amount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gas</a:t>
            </a:r>
            <a:r>
              <a:rPr lang="cs-CZ" dirty="0"/>
              <a:t> on </a:t>
            </a:r>
            <a:r>
              <a:rPr lang="cs-CZ" dirty="0" err="1"/>
              <a:t>active</a:t>
            </a:r>
            <a:r>
              <a:rPr lang="cs-CZ" dirty="0"/>
              <a:t> manometr, </a:t>
            </a:r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</a:t>
            </a:r>
            <a:r>
              <a:rPr lang="cs-CZ" dirty="0" err="1"/>
              <a:t>controller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closed</a:t>
            </a:r>
            <a:endParaRPr lang="cs-CZ" dirty="0"/>
          </a:p>
          <a:p>
            <a:pPr fontAlgn="auto"/>
            <a:r>
              <a:rPr lang="cs-CZ" dirty="0"/>
              <a:t>2. to </a:t>
            </a:r>
            <a:r>
              <a:rPr lang="cs-CZ" dirty="0" err="1"/>
              <a:t>connect</a:t>
            </a:r>
            <a:r>
              <a:rPr lang="cs-CZ" dirty="0"/>
              <a:t> </a:t>
            </a:r>
            <a:r>
              <a:rPr lang="cs-CZ" dirty="0" err="1"/>
              <a:t>quickcoupler</a:t>
            </a:r>
            <a:r>
              <a:rPr lang="cs-CZ" dirty="0"/>
              <a:t>,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breathing</a:t>
            </a:r>
            <a:r>
              <a:rPr lang="cs-CZ" dirty="0"/>
              <a:t> </a:t>
            </a:r>
            <a:r>
              <a:rPr lang="cs-CZ" dirty="0" err="1"/>
              <a:t>valve</a:t>
            </a:r>
            <a:r>
              <a:rPr lang="cs-CZ" dirty="0"/>
              <a:t> </a:t>
            </a:r>
            <a:r>
              <a:rPr lang="cs-CZ" dirty="0" err="1"/>
              <a:t>Carnét</a:t>
            </a:r>
            <a:endParaRPr lang="cs-CZ" dirty="0"/>
          </a:p>
          <a:p>
            <a:pPr fontAlgn="auto"/>
            <a:r>
              <a:rPr lang="cs-CZ" dirty="0"/>
              <a:t>3. to open </a:t>
            </a:r>
            <a:r>
              <a:rPr lang="cs-CZ" dirty="0" err="1"/>
              <a:t>closing</a:t>
            </a:r>
            <a:r>
              <a:rPr lang="cs-CZ" dirty="0"/>
              <a:t> </a:t>
            </a:r>
            <a:r>
              <a:rPr lang="cs-CZ" dirty="0" err="1"/>
              <a:t>valve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direction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mark</a:t>
            </a:r>
            <a:endParaRPr lang="cs-CZ" dirty="0"/>
          </a:p>
          <a:p>
            <a:pPr fontAlgn="auto"/>
            <a:r>
              <a:rPr lang="cs-CZ" dirty="0"/>
              <a:t>4. to </a:t>
            </a:r>
            <a:r>
              <a:rPr lang="cs-CZ" dirty="0" err="1"/>
              <a:t>check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gas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botton</a:t>
            </a:r>
            <a:r>
              <a:rPr lang="cs-CZ" dirty="0"/>
              <a:t> </a:t>
            </a:r>
            <a:r>
              <a:rPr lang="cs-CZ" dirty="0" err="1"/>
              <a:t>Press</a:t>
            </a:r>
            <a:endParaRPr lang="cs-CZ" dirty="0"/>
          </a:p>
          <a:p>
            <a:pPr fontAlgn="auto"/>
            <a:r>
              <a:rPr lang="cs-CZ" dirty="0"/>
              <a:t>5.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filter</a:t>
            </a:r>
            <a:r>
              <a:rPr lang="cs-CZ" dirty="0"/>
              <a:t> and </a:t>
            </a:r>
            <a:r>
              <a:rPr lang="cs-CZ" dirty="0" err="1"/>
              <a:t>mouthpiece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mask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put</a:t>
            </a:r>
            <a:r>
              <a:rPr lang="cs-CZ" dirty="0"/>
              <a:t> on </a:t>
            </a:r>
            <a:r>
              <a:rPr lang="cs-CZ" dirty="0" err="1"/>
              <a:t>breathing</a:t>
            </a:r>
            <a:r>
              <a:rPr lang="cs-CZ" dirty="0"/>
              <a:t> </a:t>
            </a:r>
            <a:r>
              <a:rPr lang="cs-CZ" dirty="0" err="1"/>
              <a:t>valve</a:t>
            </a:r>
            <a:r>
              <a:rPr lang="cs-CZ" dirty="0"/>
              <a:t>.</a:t>
            </a:r>
          </a:p>
          <a:p>
            <a:pPr marL="109728" indent="0" fontAlgn="auto">
              <a:buFont typeface="Wingdings 3"/>
              <a:buNone/>
            </a:pPr>
            <a:endParaRPr lang="pt-BR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807" y="1175657"/>
            <a:ext cx="2415334" cy="153063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141" y="1175656"/>
            <a:ext cx="2382519" cy="153063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807" y="2708634"/>
            <a:ext cx="2415334" cy="160594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807" y="4314574"/>
            <a:ext cx="2382519" cy="158412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326" y="4314574"/>
            <a:ext cx="2382518" cy="1584121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141" y="2708633"/>
            <a:ext cx="2382518" cy="1605941"/>
          </a:xfrm>
          <a:prstGeom prst="rect">
            <a:avLst/>
          </a:prstGeom>
        </p:spPr>
      </p:pic>
      <p:sp>
        <p:nvSpPr>
          <p:cNvPr id="17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0ED086E5-5EDB-4A02-A138-00489A6EC99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21920" y="2982960"/>
              <a:ext cx="3067200" cy="2634480"/>
            </p14:xfrm>
          </p:contentPart>
        </mc:Choice>
        <mc:Fallback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0ED086E5-5EDB-4A02-A138-00489A6EC9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12560" y="2973600"/>
                <a:ext cx="3085920" cy="2653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2695AEE8-0810-42CB-B311-E2985FAC6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59"/>
    </mc:Choice>
    <mc:Fallback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Mixture</a:t>
            </a:r>
            <a:r>
              <a:rPr lang="cs-CZ" dirty="0"/>
              <a:t>: </a:t>
            </a:r>
            <a:r>
              <a:rPr lang="pt-BR" dirty="0"/>
              <a:t>50% N</a:t>
            </a:r>
            <a:r>
              <a:rPr lang="pt-BR" baseline="-25000" dirty="0"/>
              <a:t>2</a:t>
            </a:r>
            <a:r>
              <a:rPr lang="pt-BR" dirty="0"/>
              <a:t>O </a:t>
            </a:r>
            <a:r>
              <a:rPr lang="cs-CZ" dirty="0"/>
              <a:t>(</a:t>
            </a:r>
            <a:r>
              <a:rPr lang="cs-CZ" dirty="0" err="1"/>
              <a:t>nitrous</a:t>
            </a:r>
            <a:r>
              <a:rPr lang="cs-CZ" dirty="0"/>
              <a:t> oxide) and</a:t>
            </a:r>
            <a:r>
              <a:rPr lang="pt-BR" dirty="0"/>
              <a:t> 50% O</a:t>
            </a:r>
            <a:r>
              <a:rPr lang="pt-BR" baseline="-25000" dirty="0"/>
              <a:t>2</a:t>
            </a:r>
            <a:r>
              <a:rPr lang="pt-BR" dirty="0"/>
              <a:t> </a:t>
            </a:r>
            <a:r>
              <a:rPr lang="cs-CZ" dirty="0"/>
              <a:t>(oxygen)</a:t>
            </a:r>
          </a:p>
          <a:p>
            <a:r>
              <a:rPr lang="cs-CZ" dirty="0"/>
              <a:t>N</a:t>
            </a:r>
            <a:r>
              <a:rPr lang="cs-CZ" baseline="-25000" dirty="0"/>
              <a:t>2</a:t>
            </a:r>
            <a:r>
              <a:rPr lang="cs-CZ" dirty="0"/>
              <a:t>O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200 </a:t>
            </a:r>
            <a:r>
              <a:rPr lang="cs-CZ" dirty="0" err="1"/>
              <a:t>years</a:t>
            </a:r>
            <a:r>
              <a:rPr lang="cs-CZ" dirty="0"/>
              <a:t> ago</a:t>
            </a:r>
          </a:p>
          <a:p>
            <a:r>
              <a:rPr lang="cs-CZ" dirty="0"/>
              <a:t>1880 – </a:t>
            </a:r>
            <a:r>
              <a:rPr lang="cs-CZ" dirty="0" err="1"/>
              <a:t>pain</a:t>
            </a:r>
            <a:r>
              <a:rPr lang="cs-CZ" dirty="0"/>
              <a:t> </a:t>
            </a:r>
            <a:r>
              <a:rPr lang="cs-CZ" dirty="0" err="1"/>
              <a:t>relief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birth</a:t>
            </a:r>
            <a:r>
              <a:rPr lang="cs-CZ" dirty="0"/>
              <a:t> – </a:t>
            </a:r>
            <a:r>
              <a:rPr lang="cs-CZ" dirty="0" err="1"/>
              <a:t>administered</a:t>
            </a:r>
            <a:r>
              <a:rPr lang="cs-CZ" dirty="0"/>
              <a:t> </a:t>
            </a:r>
            <a:r>
              <a:rPr lang="cs-CZ" dirty="0" err="1"/>
              <a:t>without</a:t>
            </a:r>
            <a:r>
              <a:rPr lang="cs-CZ" dirty="0"/>
              <a:t> oxygen – </a:t>
            </a:r>
            <a:r>
              <a:rPr lang="cs-CZ" dirty="0" err="1"/>
              <a:t>asphyxia</a:t>
            </a:r>
            <a:endParaRPr lang="cs-CZ" dirty="0"/>
          </a:p>
          <a:p>
            <a:r>
              <a:rPr lang="cs-CZ" dirty="0"/>
              <a:t>50 </a:t>
            </a:r>
            <a:r>
              <a:rPr lang="cs-CZ" dirty="0" err="1"/>
              <a:t>years</a:t>
            </a:r>
            <a:r>
              <a:rPr lang="cs-CZ" dirty="0"/>
              <a:t> 20. </a:t>
            </a:r>
            <a:r>
              <a:rPr lang="cs-CZ" dirty="0" err="1"/>
              <a:t>century</a:t>
            </a:r>
            <a:r>
              <a:rPr lang="cs-CZ" dirty="0"/>
              <a:t> – </a:t>
            </a:r>
            <a:r>
              <a:rPr lang="cs-CZ" dirty="0" err="1"/>
              <a:t>mixture</a:t>
            </a:r>
            <a:r>
              <a:rPr lang="cs-CZ" dirty="0"/>
              <a:t> </a:t>
            </a:r>
            <a:r>
              <a:rPr lang="pt-BR" dirty="0"/>
              <a:t>50% N</a:t>
            </a:r>
            <a:r>
              <a:rPr lang="pt-BR" baseline="-25000" dirty="0"/>
              <a:t>2</a:t>
            </a:r>
            <a:r>
              <a:rPr lang="pt-BR" dirty="0"/>
              <a:t>O </a:t>
            </a:r>
            <a:r>
              <a:rPr lang="cs-CZ" dirty="0" err="1"/>
              <a:t>with</a:t>
            </a:r>
            <a:r>
              <a:rPr lang="pt-BR" dirty="0"/>
              <a:t> 50% O</a:t>
            </a:r>
            <a:r>
              <a:rPr lang="pt-BR" baseline="-25000" dirty="0"/>
              <a:t>2</a:t>
            </a:r>
            <a:r>
              <a:rPr lang="pt-BR" dirty="0"/>
              <a:t> 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anesthesia</a:t>
            </a:r>
            <a:r>
              <a:rPr lang="cs-CZ" dirty="0"/>
              <a:t>, </a:t>
            </a:r>
            <a:r>
              <a:rPr lang="cs-CZ" dirty="0" err="1"/>
              <a:t>pain</a:t>
            </a:r>
            <a:r>
              <a:rPr lang="cs-CZ" dirty="0"/>
              <a:t> </a:t>
            </a:r>
            <a:r>
              <a:rPr lang="cs-CZ" dirty="0" err="1"/>
              <a:t>relief</a:t>
            </a:r>
            <a:endParaRPr lang="cs-CZ" dirty="0"/>
          </a:p>
          <a:p>
            <a:r>
              <a:rPr lang="cs-CZ" dirty="0" err="1"/>
              <a:t>Administered</a:t>
            </a:r>
            <a:r>
              <a:rPr lang="cs-CZ" dirty="0"/>
              <a:t> by </a:t>
            </a:r>
            <a:r>
              <a:rPr lang="cs-CZ" dirty="0" err="1"/>
              <a:t>anesthesiologists</a:t>
            </a:r>
            <a:r>
              <a:rPr lang="cs-CZ" dirty="0"/>
              <a:t>, non - </a:t>
            </a:r>
            <a:r>
              <a:rPr lang="cs-CZ" dirty="0" err="1"/>
              <a:t>anestesiologists</a:t>
            </a:r>
            <a:r>
              <a:rPr lang="cs-CZ" dirty="0"/>
              <a:t>,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training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intermediate</a:t>
            </a:r>
            <a:r>
              <a:rPr lang="cs-CZ" dirty="0"/>
              <a:t> </a:t>
            </a:r>
            <a:r>
              <a:rPr lang="cs-CZ" dirty="0" err="1"/>
              <a:t>medical</a:t>
            </a:r>
            <a:r>
              <a:rPr lang="cs-CZ" dirty="0"/>
              <a:t> </a:t>
            </a:r>
            <a:r>
              <a:rPr lang="cs-CZ" dirty="0" err="1"/>
              <a:t>staff</a:t>
            </a:r>
            <a:endParaRPr lang="cs-CZ" dirty="0"/>
          </a:p>
          <a:p>
            <a:r>
              <a:rPr lang="cs-CZ" dirty="0" err="1"/>
              <a:t>Extremly</a:t>
            </a:r>
            <a:r>
              <a:rPr lang="cs-CZ" dirty="0"/>
              <a:t> </a:t>
            </a:r>
            <a:r>
              <a:rPr lang="cs-CZ" dirty="0" err="1"/>
              <a:t>mild</a:t>
            </a:r>
            <a:r>
              <a:rPr lang="cs-CZ" dirty="0"/>
              <a:t> influence on CNS and </a:t>
            </a:r>
            <a:r>
              <a:rPr lang="cs-CZ" dirty="0" err="1"/>
              <a:t>cardiovascular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  <a:p>
            <a:r>
              <a:rPr lang="cs-CZ" dirty="0" err="1"/>
              <a:t>Individual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, </a:t>
            </a:r>
            <a:r>
              <a:rPr lang="cs-CZ" dirty="0" err="1"/>
              <a:t>influenced</a:t>
            </a:r>
            <a:r>
              <a:rPr lang="cs-CZ" dirty="0"/>
              <a:t> by </a:t>
            </a:r>
            <a:r>
              <a:rPr lang="cs-CZ" dirty="0" err="1"/>
              <a:t>sugestion</a:t>
            </a:r>
            <a:endParaRPr lang="cs-CZ" dirty="0"/>
          </a:p>
          <a:p>
            <a:r>
              <a:rPr lang="en-US" dirty="0"/>
              <a:t>Serious side effects are minimal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entonox</a:t>
            </a:r>
            <a:r>
              <a:rPr lang="cs-CZ" dirty="0"/>
              <a:t>?</a:t>
            </a: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ED5B4B30-77E2-4F7F-B793-4B24BDE01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0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82"/>
    </mc:Choice>
    <mc:Fallback>
      <p:transition spd="slow" advTm="102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341001" y="6407945"/>
            <a:ext cx="676375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Application</a:t>
            </a:r>
            <a:endParaRPr lang="cs-CZ" dirty="0"/>
          </a:p>
        </p:txBody>
      </p:sp>
      <p:sp>
        <p:nvSpPr>
          <p:cNvPr id="12" name="Zástupný symbol pro obsah 1"/>
          <p:cNvSpPr txBox="1">
            <a:spLocks/>
          </p:cNvSpPr>
          <p:nvPr/>
        </p:nvSpPr>
        <p:spPr>
          <a:xfrm>
            <a:off x="930233" y="1175657"/>
            <a:ext cx="5672447" cy="4940135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/>
            <a:r>
              <a:rPr lang="en-US" dirty="0"/>
              <a:t>We put a white strap on the patient's hand and insert the inspiratory valve with the filter and mouthpiece into the patient's hand</a:t>
            </a:r>
          </a:p>
          <a:p>
            <a:pPr fontAlgn="auto"/>
            <a:r>
              <a:rPr lang="en-US" dirty="0"/>
              <a:t>The patient wraps the mouthpiece with his mouth and inhales - deep breaths only through the mouth and exhalations through the nose and mouth</a:t>
            </a:r>
            <a:endParaRPr lang="cs-CZ" dirty="0"/>
          </a:p>
          <a:p>
            <a:pPr fontAlgn="auto"/>
            <a:r>
              <a:rPr lang="en-US" dirty="0"/>
              <a:t>With the inhalation mask you can inhale through the nose </a:t>
            </a:r>
            <a:r>
              <a:rPr lang="cs-CZ" dirty="0" err="1"/>
              <a:t>even</a:t>
            </a:r>
            <a:r>
              <a:rPr lang="cs-CZ" dirty="0"/>
              <a:t> </a:t>
            </a:r>
            <a:r>
              <a:rPr lang="cs-CZ" dirty="0" err="1"/>
              <a:t>through</a:t>
            </a:r>
            <a:r>
              <a:rPr lang="en-US" dirty="0"/>
              <a:t> the mouth</a:t>
            </a:r>
          </a:p>
          <a:p>
            <a:pPr fontAlgn="auto"/>
            <a:r>
              <a:rPr lang="en-US" dirty="0"/>
              <a:t>Inhale for at least 1 minute, max for effect after 2-3 minutes</a:t>
            </a:r>
            <a:endParaRPr lang="pt-BR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224" y="602839"/>
            <a:ext cx="3772777" cy="25084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225" y="3410364"/>
            <a:ext cx="3772776" cy="2508495"/>
          </a:xfrm>
          <a:prstGeom prst="rect">
            <a:avLst/>
          </a:prstGeom>
        </p:spPr>
      </p:pic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715F2D4-61D9-4F8A-AF4C-75E0A36F1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5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40"/>
    </mc:Choice>
    <mc:Fallback>
      <p:transition spd="slow" advTm="78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381173" y="6407945"/>
            <a:ext cx="636203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>
                <a:effectLst/>
              </a:rPr>
              <a:t>After</a:t>
            </a:r>
            <a:r>
              <a:rPr lang="cs-CZ" b="0" dirty="0">
                <a:effectLst/>
              </a:rPr>
              <a:t> </a:t>
            </a:r>
            <a:r>
              <a:rPr lang="cs-CZ" b="0" dirty="0" err="1">
                <a:effectLst/>
              </a:rPr>
              <a:t>the</a:t>
            </a:r>
            <a:r>
              <a:rPr lang="cs-CZ" b="0" dirty="0">
                <a:effectLst/>
              </a:rPr>
              <a:t> </a:t>
            </a:r>
            <a:r>
              <a:rPr lang="cs-CZ" b="0" dirty="0" err="1">
                <a:effectLst/>
              </a:rPr>
              <a:t>application</a:t>
            </a:r>
            <a:endParaRPr lang="cs-CZ" dirty="0"/>
          </a:p>
        </p:txBody>
      </p:sp>
      <p:sp>
        <p:nvSpPr>
          <p:cNvPr id="12" name="Zástupný symbol pro obsah 1"/>
          <p:cNvSpPr txBox="1">
            <a:spLocks/>
          </p:cNvSpPr>
          <p:nvPr/>
        </p:nvSpPr>
        <p:spPr>
          <a:xfrm>
            <a:off x="431470" y="1591293"/>
            <a:ext cx="9793185" cy="494013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/>
            <a:r>
              <a:rPr lang="cs-CZ" dirty="0" err="1"/>
              <a:t>Close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valve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directon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arrow</a:t>
            </a:r>
            <a:endParaRPr lang="cs-CZ" dirty="0"/>
          </a:p>
          <a:p>
            <a:pPr fontAlgn="auto"/>
            <a:r>
              <a:rPr lang="cs-CZ" dirty="0" err="1"/>
              <a:t>Drain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rest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gas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carnét</a:t>
            </a:r>
            <a:endParaRPr lang="cs-CZ" dirty="0"/>
          </a:p>
          <a:p>
            <a:pPr fontAlgn="auto"/>
            <a:r>
              <a:rPr lang="cs-CZ" dirty="0" err="1"/>
              <a:t>Disconnect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valve</a:t>
            </a:r>
            <a:r>
              <a:rPr lang="cs-CZ" dirty="0"/>
              <a:t> in place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quickcoupler</a:t>
            </a:r>
            <a:endParaRPr lang="cs-CZ" dirty="0"/>
          </a:p>
          <a:p>
            <a:pPr fontAlgn="auto"/>
            <a:r>
              <a:rPr lang="cs-CZ" dirty="0" err="1"/>
              <a:t>Remove</a:t>
            </a:r>
            <a:r>
              <a:rPr lang="cs-CZ" dirty="0"/>
              <a:t> </a:t>
            </a:r>
            <a:r>
              <a:rPr lang="cs-CZ" dirty="0" err="1"/>
              <a:t>filter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mouthpiece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mask</a:t>
            </a:r>
            <a:endParaRPr lang="cs-CZ" dirty="0"/>
          </a:p>
          <a:p>
            <a:pPr fontAlgn="auto"/>
            <a:r>
              <a:rPr lang="cs-CZ" dirty="0" err="1"/>
              <a:t>Desinfect</a:t>
            </a:r>
            <a:r>
              <a:rPr lang="cs-CZ" dirty="0"/>
              <a:t> </a:t>
            </a:r>
            <a:r>
              <a:rPr lang="cs-CZ" dirty="0" err="1"/>
              <a:t>Carnét</a:t>
            </a:r>
            <a:r>
              <a:rPr lang="cs-CZ" dirty="0"/>
              <a:t> </a:t>
            </a:r>
          </a:p>
          <a:p>
            <a:pPr fontAlgn="auto"/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waiting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waiting</a:t>
            </a:r>
            <a:r>
              <a:rPr lang="cs-CZ" dirty="0"/>
              <a:t> </a:t>
            </a:r>
            <a:r>
              <a:rPr lang="cs-CZ" dirty="0" err="1"/>
              <a:t>room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30 </a:t>
            </a:r>
            <a:r>
              <a:rPr lang="cs-CZ" dirty="0" err="1"/>
              <a:t>minutes</a:t>
            </a:r>
            <a:r>
              <a:rPr lang="cs-CZ" dirty="0"/>
              <a:t> </a:t>
            </a:r>
            <a:r>
              <a:rPr lang="cs-CZ" dirty="0" err="1"/>
              <a:t>till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gas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fade.</a:t>
            </a:r>
            <a:endParaRPr lang="pt-BR" dirty="0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62E9BB1-4E8B-433F-85E8-4F076681C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5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16"/>
    </mc:Choice>
    <mc:Fallback>
      <p:transition spd="slow" advTm="61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443317" y="6407945"/>
            <a:ext cx="574059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Bottle</a:t>
            </a:r>
            <a:r>
              <a:rPr lang="cs-CZ" dirty="0"/>
              <a:t> </a:t>
            </a:r>
            <a:r>
              <a:rPr lang="cs-CZ" dirty="0" err="1"/>
              <a:t>storage</a:t>
            </a:r>
            <a:endParaRPr lang="cs-CZ" dirty="0"/>
          </a:p>
        </p:txBody>
      </p:sp>
      <p:sp>
        <p:nvSpPr>
          <p:cNvPr id="12" name="Zástupný symbol pro obsah 1"/>
          <p:cNvSpPr txBox="1">
            <a:spLocks/>
          </p:cNvSpPr>
          <p:nvPr/>
        </p:nvSpPr>
        <p:spPr>
          <a:xfrm>
            <a:off x="431470" y="1591293"/>
            <a:ext cx="11336977" cy="494013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/>
            <a:r>
              <a:rPr lang="en-US" dirty="0"/>
              <a:t>At a temperature higher than -5ºC </a:t>
            </a:r>
            <a:endParaRPr lang="cs-CZ" dirty="0"/>
          </a:p>
          <a:p>
            <a:pPr fontAlgn="auto"/>
            <a:r>
              <a:rPr lang="en-US" dirty="0"/>
              <a:t>Out of reach of flammable material </a:t>
            </a:r>
            <a:endParaRPr lang="cs-CZ" dirty="0"/>
          </a:p>
          <a:p>
            <a:pPr fontAlgn="auto"/>
            <a:r>
              <a:rPr lang="en-US" dirty="0"/>
              <a:t>In well-ventilated </a:t>
            </a:r>
            <a:r>
              <a:rPr lang="cs-CZ" dirty="0" err="1"/>
              <a:t>rooms</a:t>
            </a:r>
            <a:endParaRPr lang="cs-CZ" dirty="0"/>
          </a:p>
          <a:p>
            <a:pPr fontAlgn="auto"/>
            <a:r>
              <a:rPr lang="en-US" dirty="0"/>
              <a:t>Do not expose to strong heat </a:t>
            </a:r>
            <a:endParaRPr lang="cs-CZ" dirty="0"/>
          </a:p>
          <a:p>
            <a:pPr fontAlgn="auto"/>
            <a:r>
              <a:rPr lang="en-US" dirty="0"/>
              <a:t>Move to a safe place if there is a risk of fire</a:t>
            </a:r>
            <a:endParaRPr lang="cs-CZ" dirty="0"/>
          </a:p>
          <a:p>
            <a:pPr fontAlgn="auto"/>
            <a:r>
              <a:rPr lang="en-US" dirty="0"/>
              <a:t>The bottle must be clean, free of oil or grease </a:t>
            </a:r>
            <a:endParaRPr lang="cs-CZ" dirty="0"/>
          </a:p>
          <a:p>
            <a:pPr fontAlgn="auto"/>
            <a:r>
              <a:rPr lang="en-US" dirty="0"/>
              <a:t>Stored in areas reserved for the storage of medical gases </a:t>
            </a:r>
            <a:endParaRPr lang="cs-CZ" dirty="0"/>
          </a:p>
          <a:p>
            <a:pPr fontAlgn="auto"/>
            <a:r>
              <a:rPr lang="en-US" dirty="0"/>
              <a:t>Secure the bottle from falls and punches </a:t>
            </a:r>
            <a:endParaRPr lang="cs-CZ" dirty="0"/>
          </a:p>
          <a:p>
            <a:pPr fontAlgn="auto"/>
            <a:r>
              <a:rPr lang="en-US" dirty="0"/>
              <a:t>Store and move with closed</a:t>
            </a:r>
            <a:r>
              <a:rPr lang="cs-CZ" dirty="0"/>
              <a:t> </a:t>
            </a:r>
            <a:r>
              <a:rPr lang="en-US" dirty="0"/>
              <a:t>valves</a:t>
            </a:r>
            <a:endParaRPr lang="cs-CZ" dirty="0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2D4C7E1-130C-48B4-9FE7-331E61780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82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94"/>
    </mc:Choice>
    <mc:Fallback>
      <p:transition spd="slow" advTm="84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496583" y="6407945"/>
            <a:ext cx="520793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Conclusion</a:t>
            </a:r>
            <a:endParaRPr lang="cs-CZ" dirty="0"/>
          </a:p>
        </p:txBody>
      </p:sp>
      <p:sp>
        <p:nvSpPr>
          <p:cNvPr id="12" name="Zástupný symbol pro obsah 1"/>
          <p:cNvSpPr txBox="1">
            <a:spLocks/>
          </p:cNvSpPr>
          <p:nvPr/>
        </p:nvSpPr>
        <p:spPr>
          <a:xfrm>
            <a:off x="431470" y="1591293"/>
            <a:ext cx="11336977" cy="494013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/>
            <a:r>
              <a:rPr lang="cs-CZ" dirty="0" err="1"/>
              <a:t>Contact</a:t>
            </a:r>
            <a:r>
              <a:rPr lang="cs-CZ" dirty="0"/>
              <a:t> </a:t>
            </a:r>
            <a:r>
              <a:rPr lang="cs-CZ" dirty="0" err="1"/>
              <a:t>patient-doctor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r>
              <a:rPr lang="cs-CZ" dirty="0"/>
              <a:t> – </a:t>
            </a:r>
            <a:r>
              <a:rPr lang="cs-CZ" dirty="0" err="1"/>
              <a:t>calm</a:t>
            </a:r>
            <a:r>
              <a:rPr lang="cs-CZ" dirty="0"/>
              <a:t> </a:t>
            </a:r>
            <a:r>
              <a:rPr lang="cs-CZ" dirty="0" err="1"/>
              <a:t>speech</a:t>
            </a:r>
            <a:r>
              <a:rPr lang="cs-CZ" dirty="0"/>
              <a:t>, </a:t>
            </a:r>
            <a:r>
              <a:rPr lang="cs-CZ" dirty="0" err="1"/>
              <a:t>suggestion</a:t>
            </a:r>
            <a:endParaRPr lang="cs-CZ" dirty="0"/>
          </a:p>
          <a:p>
            <a:pPr fontAlgn="auto"/>
            <a:r>
              <a:rPr lang="cs-CZ" dirty="0" err="1"/>
              <a:t>Eliminate</a:t>
            </a:r>
            <a:r>
              <a:rPr lang="cs-CZ" dirty="0"/>
              <a:t> negative </a:t>
            </a:r>
            <a:r>
              <a:rPr lang="cs-CZ" dirty="0" err="1"/>
              <a:t>perceptions</a:t>
            </a:r>
            <a:r>
              <a:rPr lang="cs-CZ" dirty="0"/>
              <a:t> – </a:t>
            </a:r>
            <a:r>
              <a:rPr lang="cs-CZ" dirty="0" err="1"/>
              <a:t>loud</a:t>
            </a:r>
            <a:r>
              <a:rPr lang="cs-CZ" dirty="0"/>
              <a:t> </a:t>
            </a:r>
            <a:r>
              <a:rPr lang="cs-CZ" dirty="0" err="1"/>
              <a:t>speech</a:t>
            </a:r>
            <a:r>
              <a:rPr lang="cs-CZ" dirty="0"/>
              <a:t>, </a:t>
            </a:r>
            <a:r>
              <a:rPr lang="cs-CZ" dirty="0" err="1"/>
              <a:t>manipulation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instruments</a:t>
            </a:r>
            <a:r>
              <a:rPr lang="cs-CZ" dirty="0"/>
              <a:t>,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not </a:t>
            </a:r>
            <a:r>
              <a:rPr lang="cs-CZ" dirty="0" err="1"/>
              <a:t>hurry</a:t>
            </a:r>
            <a:r>
              <a:rPr lang="cs-CZ" dirty="0"/>
              <a:t>, </a:t>
            </a:r>
            <a:r>
              <a:rPr lang="cs-CZ" dirty="0" err="1"/>
              <a:t>we</a:t>
            </a:r>
            <a:r>
              <a:rPr lang="cs-CZ" dirty="0"/>
              <a:t> are </a:t>
            </a:r>
            <a:r>
              <a:rPr lang="cs-CZ" dirty="0" err="1"/>
              <a:t>quiet</a:t>
            </a:r>
            <a:endParaRPr lang="cs-CZ" dirty="0"/>
          </a:p>
          <a:p>
            <a:pPr fontAlgn="auto"/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reacts</a:t>
            </a:r>
            <a:r>
              <a:rPr lang="cs-CZ" dirty="0"/>
              <a:t> to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question</a:t>
            </a:r>
            <a:r>
              <a:rPr lang="cs-CZ" dirty="0"/>
              <a:t>, he/</a:t>
            </a:r>
            <a:r>
              <a:rPr lang="cs-CZ" dirty="0" err="1"/>
              <a:t>she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able</a:t>
            </a:r>
            <a:r>
              <a:rPr lang="cs-CZ" dirty="0"/>
              <a:t> to </a:t>
            </a:r>
            <a:r>
              <a:rPr lang="cs-CZ" dirty="0" err="1"/>
              <a:t>cooperate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staff</a:t>
            </a:r>
            <a:endParaRPr lang="cs-CZ" dirty="0"/>
          </a:p>
          <a:p>
            <a:pPr fontAlgn="auto"/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recoverd</a:t>
            </a:r>
            <a:r>
              <a:rPr lang="cs-CZ" dirty="0"/>
              <a:t> </a:t>
            </a:r>
            <a:r>
              <a:rPr lang="cs-CZ" dirty="0" err="1"/>
              <a:t>within</a:t>
            </a:r>
            <a:r>
              <a:rPr lang="cs-CZ" dirty="0"/>
              <a:t> a </a:t>
            </a:r>
            <a:r>
              <a:rPr lang="cs-CZ" dirty="0" err="1"/>
              <a:t>few</a:t>
            </a:r>
            <a:r>
              <a:rPr lang="cs-CZ" dirty="0"/>
              <a:t> </a:t>
            </a:r>
            <a:r>
              <a:rPr lang="cs-CZ" dirty="0" err="1"/>
              <a:t>minute</a:t>
            </a:r>
            <a:r>
              <a:rPr lang="cs-CZ" dirty="0"/>
              <a:t>, </a:t>
            </a:r>
            <a:r>
              <a:rPr lang="cs-CZ" dirty="0" err="1"/>
              <a:t>adult</a:t>
            </a:r>
            <a:r>
              <a:rPr lang="cs-CZ" dirty="0"/>
              <a:t> are </a:t>
            </a:r>
            <a:r>
              <a:rPr lang="cs-CZ" dirty="0" err="1"/>
              <a:t>able</a:t>
            </a:r>
            <a:r>
              <a:rPr lang="cs-CZ" dirty="0"/>
              <a:t> to drive a car </a:t>
            </a:r>
            <a:r>
              <a:rPr lang="cs-CZ" dirty="0" err="1"/>
              <a:t>after</a:t>
            </a:r>
            <a:r>
              <a:rPr lang="cs-CZ" dirty="0"/>
              <a:t> 30 </a:t>
            </a:r>
            <a:r>
              <a:rPr lang="cs-CZ" dirty="0" err="1"/>
              <a:t>minutes</a:t>
            </a:r>
            <a:endParaRPr lang="cs-CZ" dirty="0"/>
          </a:p>
          <a:p>
            <a:pPr fontAlgn="auto"/>
            <a:r>
              <a:rPr lang="cs-CZ" dirty="0"/>
              <a:t>Severe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are </a:t>
            </a:r>
            <a:r>
              <a:rPr lang="cs-CZ" dirty="0" err="1"/>
              <a:t>missing</a:t>
            </a:r>
            <a:endParaRPr lang="cs-CZ" dirty="0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94C1859-589B-4BA0-A3BA-8888BB9A8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9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49"/>
    </mc:Choice>
    <mc:Fallback>
      <p:transition spd="slow" advTm="85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11461072" y="6407945"/>
            <a:ext cx="556304" cy="365125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endParaRPr lang="cs-CZ" dirty="0"/>
          </a:p>
        </p:txBody>
      </p:sp>
      <p:sp>
        <p:nvSpPr>
          <p:cNvPr id="12" name="Zástupný symbol pro obsah 1"/>
          <p:cNvSpPr txBox="1">
            <a:spLocks/>
          </p:cNvSpPr>
          <p:nvPr/>
        </p:nvSpPr>
        <p:spPr>
          <a:xfrm>
            <a:off x="431470" y="1591293"/>
            <a:ext cx="11336977" cy="494013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fontAlgn="auto">
              <a:buNone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0" y="1923802"/>
            <a:ext cx="2430483" cy="364572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44" y="2125177"/>
            <a:ext cx="3443844" cy="262726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761" y="2122715"/>
            <a:ext cx="3944586" cy="2629724"/>
          </a:xfrm>
          <a:prstGeom prst="rect">
            <a:avLst/>
          </a:prstGeom>
        </p:spPr>
      </p:pic>
      <p:sp>
        <p:nvSpPr>
          <p:cNvPr id="1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E13A4E7-6962-476A-B543-400AF0A99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3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28"/>
    </mc:Choice>
    <mc:Fallback>
      <p:transition spd="slow" advTm="28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Eas</a:t>
            </a:r>
            <a:r>
              <a:rPr lang="cs-CZ" dirty="0"/>
              <a:t>y</a:t>
            </a:r>
            <a:r>
              <a:rPr lang="en-US" dirty="0"/>
              <a:t> and safe</a:t>
            </a:r>
            <a:r>
              <a:rPr lang="cs-CZ" dirty="0"/>
              <a:t> </a:t>
            </a:r>
            <a:r>
              <a:rPr lang="cs-CZ" dirty="0" err="1"/>
              <a:t>application</a:t>
            </a:r>
            <a:endParaRPr lang="cs-CZ" dirty="0"/>
          </a:p>
          <a:p>
            <a:r>
              <a:rPr lang="cs-CZ" dirty="0"/>
              <a:t>It </a:t>
            </a: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administered</a:t>
            </a:r>
            <a:r>
              <a:rPr lang="cs-CZ" dirty="0"/>
              <a:t> </a:t>
            </a:r>
            <a:r>
              <a:rPr lang="en-US" dirty="0"/>
              <a:t>by non-anesthesiologists and </a:t>
            </a:r>
            <a:r>
              <a:rPr lang="cs-CZ" dirty="0" err="1"/>
              <a:t>intermediate</a:t>
            </a:r>
            <a:r>
              <a:rPr lang="en-US" dirty="0"/>
              <a:t> medical staff (obstetrics, gastroenterology, dentistry)</a:t>
            </a:r>
          </a:p>
          <a:p>
            <a:r>
              <a:rPr lang="en-US" dirty="0"/>
              <a:t>Minimal </a:t>
            </a:r>
            <a:r>
              <a:rPr lang="cs-CZ" dirty="0" err="1"/>
              <a:t>occurre</a:t>
            </a:r>
            <a:r>
              <a:rPr lang="en-US" dirty="0" err="1"/>
              <a:t>nce</a:t>
            </a:r>
            <a:r>
              <a:rPr lang="en-US" dirty="0"/>
              <a:t> of side effects</a:t>
            </a:r>
          </a:p>
          <a:p>
            <a:r>
              <a:rPr lang="en-US" dirty="0"/>
              <a:t>Rapid onset of sedation and analgesia</a:t>
            </a:r>
          </a:p>
          <a:p>
            <a:r>
              <a:rPr lang="en-US" dirty="0"/>
              <a:t>Fast psychomotor recovery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Benefits</a:t>
            </a:r>
            <a:endParaRPr lang="cs-CZ" dirty="0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45E09EA2-B7D8-48A4-9CAB-7D8590489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8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08"/>
    </mc:Choice>
    <mc:Fallback>
      <p:transition spd="slow" advTm="37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1772 - Josef </a:t>
            </a:r>
            <a:r>
              <a:rPr lang="cs-CZ" dirty="0" err="1"/>
              <a:t>Pristley</a:t>
            </a:r>
            <a:r>
              <a:rPr lang="cs-CZ" dirty="0"/>
              <a:t> </a:t>
            </a:r>
            <a:r>
              <a:rPr lang="cs-CZ" dirty="0" err="1"/>
              <a:t>discovered</a:t>
            </a:r>
            <a:r>
              <a:rPr lang="cs-CZ" dirty="0"/>
              <a:t> N</a:t>
            </a:r>
            <a:r>
              <a:rPr lang="cs-CZ" baseline="-25000" dirty="0"/>
              <a:t>2</a:t>
            </a:r>
            <a:r>
              <a:rPr lang="cs-CZ" dirty="0"/>
              <a:t>O</a:t>
            </a:r>
          </a:p>
          <a:p>
            <a:r>
              <a:rPr lang="cs-CZ" dirty="0"/>
              <a:t>1778-1829 – </a:t>
            </a:r>
            <a:r>
              <a:rPr lang="cs-CZ" dirty="0" err="1"/>
              <a:t>Humprey</a:t>
            </a:r>
            <a:r>
              <a:rPr lang="cs-CZ" dirty="0"/>
              <a:t> Davy </a:t>
            </a:r>
            <a:r>
              <a:rPr lang="cs-CZ" dirty="0" err="1"/>
              <a:t>discovered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N</a:t>
            </a:r>
            <a:r>
              <a:rPr lang="cs-CZ" baseline="-25000" dirty="0"/>
              <a:t>2</a:t>
            </a:r>
            <a:r>
              <a:rPr lang="cs-CZ" dirty="0"/>
              <a:t>O – </a:t>
            </a:r>
            <a:r>
              <a:rPr lang="cs-CZ" dirty="0" err="1"/>
              <a:t>laughing</a:t>
            </a:r>
            <a:r>
              <a:rPr lang="cs-CZ" dirty="0"/>
              <a:t> </a:t>
            </a:r>
            <a:r>
              <a:rPr lang="cs-CZ" dirty="0" err="1"/>
              <a:t>gas</a:t>
            </a:r>
            <a:r>
              <a:rPr lang="cs-CZ" dirty="0"/>
              <a:t>, </a:t>
            </a:r>
            <a:r>
              <a:rPr lang="cs-CZ" dirty="0" err="1"/>
              <a:t>Lachgas</a:t>
            </a:r>
            <a:r>
              <a:rPr lang="cs-CZ" dirty="0"/>
              <a:t>, rajský plyn – </a:t>
            </a:r>
            <a:r>
              <a:rPr lang="cs-CZ" dirty="0" err="1"/>
              <a:t>used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entertainment</a:t>
            </a:r>
            <a:r>
              <a:rPr lang="cs-CZ" dirty="0"/>
              <a:t> </a:t>
            </a:r>
            <a:r>
              <a:rPr lang="cs-CZ" dirty="0" err="1"/>
              <a:t>purposes</a:t>
            </a:r>
            <a:endParaRPr lang="cs-CZ" dirty="0"/>
          </a:p>
          <a:p>
            <a:r>
              <a:rPr lang="cs-CZ" dirty="0"/>
              <a:t>1815 – 1848 – </a:t>
            </a:r>
            <a:r>
              <a:rPr lang="cs-CZ" dirty="0" err="1"/>
              <a:t>Horace</a:t>
            </a:r>
            <a:r>
              <a:rPr lang="cs-CZ" dirty="0"/>
              <a:t> </a:t>
            </a:r>
            <a:r>
              <a:rPr lang="cs-CZ" dirty="0" err="1"/>
              <a:t>Wells</a:t>
            </a:r>
            <a:r>
              <a:rPr lang="cs-CZ" dirty="0"/>
              <a:t> – </a:t>
            </a:r>
            <a:r>
              <a:rPr lang="cs-CZ" dirty="0" err="1"/>
              <a:t>dentist</a:t>
            </a:r>
            <a:r>
              <a:rPr lang="cs-CZ" dirty="0"/>
              <a:t>, he </a:t>
            </a:r>
            <a:r>
              <a:rPr lang="cs-CZ" dirty="0" err="1"/>
              <a:t>discovered</a:t>
            </a:r>
            <a:r>
              <a:rPr lang="cs-CZ" dirty="0"/>
              <a:t> </a:t>
            </a:r>
            <a:r>
              <a:rPr lang="cs-CZ" dirty="0" err="1"/>
              <a:t>analgesic</a:t>
            </a:r>
            <a:r>
              <a:rPr lang="cs-CZ" dirty="0"/>
              <a:t> </a:t>
            </a:r>
            <a:r>
              <a:rPr lang="cs-CZ" dirty="0" err="1"/>
              <a:t>effect</a:t>
            </a:r>
            <a:endParaRPr lang="cs-CZ" dirty="0"/>
          </a:p>
          <a:p>
            <a:r>
              <a:rPr lang="cs-CZ" dirty="0"/>
              <a:t>20. </a:t>
            </a:r>
            <a:r>
              <a:rPr lang="cs-CZ" dirty="0" err="1"/>
              <a:t>century</a:t>
            </a:r>
            <a:r>
              <a:rPr lang="cs-CZ" dirty="0"/>
              <a:t> – </a:t>
            </a:r>
            <a:r>
              <a:rPr lang="cs-CZ" dirty="0" err="1"/>
              <a:t>analgesic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oral </a:t>
            </a:r>
            <a:r>
              <a:rPr lang="cs-CZ" dirty="0" err="1"/>
              <a:t>surgery</a:t>
            </a:r>
            <a:endParaRPr lang="cs-CZ" dirty="0"/>
          </a:p>
          <a:p>
            <a:pPr lvl="1"/>
            <a:r>
              <a:rPr lang="cs-CZ" dirty="0" err="1"/>
              <a:t>Weak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on </a:t>
            </a:r>
            <a:r>
              <a:rPr lang="cs-CZ" dirty="0" err="1"/>
              <a:t>pain</a:t>
            </a:r>
            <a:r>
              <a:rPr lang="cs-CZ" dirty="0"/>
              <a:t> </a:t>
            </a:r>
            <a:r>
              <a:rPr lang="cs-CZ" dirty="0" err="1"/>
              <a:t>relief</a:t>
            </a:r>
            <a:r>
              <a:rPr lang="cs-CZ" dirty="0"/>
              <a:t>, </a:t>
            </a:r>
            <a:r>
              <a:rPr lang="cs-CZ" dirty="0" err="1"/>
              <a:t>high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hypoxia</a:t>
            </a:r>
            <a:r>
              <a:rPr lang="cs-CZ" dirty="0"/>
              <a:t>, </a:t>
            </a:r>
            <a:r>
              <a:rPr lang="cs-CZ" dirty="0" err="1"/>
              <a:t>imperfect</a:t>
            </a:r>
            <a:r>
              <a:rPr lang="cs-CZ" dirty="0"/>
              <a:t> </a:t>
            </a:r>
            <a:r>
              <a:rPr lang="cs-CZ" dirty="0" err="1"/>
              <a:t>technical</a:t>
            </a:r>
            <a:r>
              <a:rPr lang="cs-CZ" dirty="0"/>
              <a:t> </a:t>
            </a:r>
            <a:r>
              <a:rPr lang="cs-CZ" dirty="0" err="1"/>
              <a:t>equipment</a:t>
            </a:r>
            <a:endParaRPr lang="cs-CZ" dirty="0"/>
          </a:p>
          <a:p>
            <a:pPr lvl="1"/>
            <a:r>
              <a:rPr lang="en-US" dirty="0"/>
              <a:t>Anxiolytic and sedative effects are more important than weak analgesic effects</a:t>
            </a:r>
            <a:endParaRPr lang="cs-CZ" dirty="0"/>
          </a:p>
          <a:p>
            <a:r>
              <a:rPr lang="cs-CZ" dirty="0"/>
              <a:t>80 % N</a:t>
            </a:r>
            <a:r>
              <a:rPr lang="cs-CZ" baseline="-25000" dirty="0"/>
              <a:t>2</a:t>
            </a:r>
            <a:r>
              <a:rPr lang="cs-CZ" dirty="0"/>
              <a:t>O and 20% O</a:t>
            </a:r>
            <a:r>
              <a:rPr lang="cs-CZ" baseline="-25000" dirty="0"/>
              <a:t>2</a:t>
            </a:r>
            <a:r>
              <a:rPr lang="cs-CZ" dirty="0"/>
              <a:t> </a:t>
            </a:r>
            <a:r>
              <a:rPr lang="cs-CZ" dirty="0" err="1"/>
              <a:t>today</a:t>
            </a:r>
            <a:r>
              <a:rPr lang="cs-CZ" dirty="0"/>
              <a:t> </a:t>
            </a:r>
            <a:r>
              <a:rPr lang="pt-BR" dirty="0"/>
              <a:t>50% N</a:t>
            </a:r>
            <a:r>
              <a:rPr lang="pt-BR" baseline="-25000" dirty="0"/>
              <a:t>2</a:t>
            </a:r>
            <a:r>
              <a:rPr lang="pt-BR" dirty="0"/>
              <a:t>O </a:t>
            </a:r>
            <a:r>
              <a:rPr lang="cs-CZ" dirty="0" err="1"/>
              <a:t>with</a:t>
            </a:r>
            <a:r>
              <a:rPr lang="pt-BR" dirty="0"/>
              <a:t> 50% O</a:t>
            </a:r>
            <a:r>
              <a:rPr lang="pt-BR" baseline="-25000" dirty="0"/>
              <a:t>2</a:t>
            </a:r>
            <a:r>
              <a:rPr lang="pt-BR" dirty="0"/>
              <a:t>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History</a:t>
            </a:r>
            <a:endParaRPr lang="cs-CZ" dirty="0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9F0B6E8-445C-4A2B-BA42-76D7D8F04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3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77"/>
    </mc:Choice>
    <mc:Fallback>
      <p:transition spd="slow" advTm="111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Minimal effect on EEG and </a:t>
            </a:r>
            <a:r>
              <a:rPr lang="en-US" dirty="0" err="1"/>
              <a:t>bispectral</a:t>
            </a:r>
            <a:r>
              <a:rPr lang="en-US" dirty="0"/>
              <a:t> index (form of EEG monitoring of sedation depth and anesthesia</a:t>
            </a:r>
            <a:r>
              <a:rPr lang="cs-CZ" dirty="0"/>
              <a:t>)</a:t>
            </a:r>
          </a:p>
          <a:p>
            <a:r>
              <a:rPr lang="en-US" dirty="0"/>
              <a:t>Increased blood flow to the brain and slightly increased blood volume in the brain</a:t>
            </a:r>
            <a:endParaRPr lang="cs-CZ" dirty="0"/>
          </a:p>
          <a:p>
            <a:r>
              <a:rPr lang="en-US" dirty="0"/>
              <a:t>Neurological manifestations of chronic exposure only in its frequent recreational us</a:t>
            </a:r>
            <a:r>
              <a:rPr lang="cs-CZ" dirty="0" err="1"/>
              <a:t>age</a:t>
            </a:r>
            <a:r>
              <a:rPr lang="en-US" dirty="0"/>
              <a:t> in the past (numbness, decreased activity of tendon reflexes, feelings of electric shocks in the body, cognitive dysfunction, swelling of mitochondria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en-US" dirty="0"/>
              <a:t>neurons and apoptosis) </a:t>
            </a:r>
            <a:endParaRPr lang="cs-CZ" dirty="0"/>
          </a:p>
          <a:p>
            <a:r>
              <a:rPr lang="en-US" dirty="0"/>
              <a:t>NMDA receptor antagonist </a:t>
            </a:r>
            <a:endParaRPr lang="cs-CZ" dirty="0"/>
          </a:p>
          <a:p>
            <a:r>
              <a:rPr lang="en-US" dirty="0"/>
              <a:t>At concentrations of 10 and 20%, it affects psychomotor</a:t>
            </a:r>
            <a:r>
              <a:rPr lang="cs-CZ" dirty="0" err="1"/>
              <a:t>ic</a:t>
            </a:r>
            <a:r>
              <a:rPr lang="en-US" dirty="0"/>
              <a:t> functions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Pharmacodynamics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pt-BR" baseline="-250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in CNS</a:t>
            </a:r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177B7CA0-862A-4E64-9F83-6867E28CC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6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79"/>
    </mc:Choice>
    <mc:Fallback>
      <p:transition spd="slow" advTm="90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Amnestic effect</a:t>
            </a:r>
            <a:r>
              <a:rPr lang="cs-CZ" dirty="0"/>
              <a:t>– </a:t>
            </a:r>
            <a:r>
              <a:rPr lang="en-US" dirty="0"/>
              <a:t>information</a:t>
            </a:r>
            <a:r>
              <a:rPr lang="cs-CZ" dirty="0"/>
              <a:t> are </a:t>
            </a:r>
            <a:r>
              <a:rPr lang="cs-CZ" dirty="0" err="1"/>
              <a:t>different</a:t>
            </a:r>
            <a:r>
              <a:rPr lang="cs-CZ" dirty="0"/>
              <a:t>, </a:t>
            </a:r>
            <a:r>
              <a:rPr lang="en-US" dirty="0"/>
              <a:t>anterograde amnesia, mediated by the interaction of N</a:t>
            </a:r>
            <a:r>
              <a:rPr lang="en-US" baseline="-25000" dirty="0"/>
              <a:t>2</a:t>
            </a:r>
            <a:r>
              <a:rPr lang="en-US" dirty="0"/>
              <a:t>O with NMDA receptors </a:t>
            </a:r>
            <a:endParaRPr lang="cs-CZ" dirty="0"/>
          </a:p>
          <a:p>
            <a:r>
              <a:rPr lang="en-US" dirty="0"/>
              <a:t>Analgesic effect - </a:t>
            </a:r>
            <a:r>
              <a:rPr lang="cs-CZ" dirty="0" err="1"/>
              <a:t>effect</a:t>
            </a:r>
            <a:r>
              <a:rPr lang="en-US" dirty="0"/>
              <a:t> on opioid receptors, </a:t>
            </a:r>
            <a:r>
              <a:rPr lang="cs-CZ" dirty="0" err="1"/>
              <a:t>its</a:t>
            </a:r>
            <a:r>
              <a:rPr lang="en-US" dirty="0"/>
              <a:t> stimulation releases endogenous opioid peptides - endorphins and </a:t>
            </a:r>
            <a:r>
              <a:rPr lang="en-US" dirty="0" err="1"/>
              <a:t>enkephalins</a:t>
            </a:r>
            <a:r>
              <a:rPr lang="en-US" dirty="0"/>
              <a:t>. </a:t>
            </a:r>
            <a:endParaRPr lang="cs-CZ" dirty="0"/>
          </a:p>
          <a:p>
            <a:pPr lvl="1"/>
            <a:r>
              <a:rPr lang="cs-CZ" dirty="0"/>
              <a:t>It </a:t>
            </a:r>
            <a:r>
              <a:rPr lang="cs-CZ" dirty="0" err="1"/>
              <a:t>corresponds</a:t>
            </a:r>
            <a:r>
              <a:rPr lang="cs-CZ" dirty="0"/>
              <a:t> to 15 mg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morphium</a:t>
            </a:r>
            <a:r>
              <a:rPr lang="cs-CZ" dirty="0"/>
              <a:t>, max. </a:t>
            </a:r>
            <a:r>
              <a:rPr lang="cs-CZ" dirty="0" err="1"/>
              <a:t>threshold</a:t>
            </a:r>
            <a:r>
              <a:rPr lang="cs-CZ" dirty="0"/>
              <a:t> in 10 </a:t>
            </a:r>
            <a:r>
              <a:rPr lang="cs-CZ" dirty="0" err="1"/>
              <a:t>minute</a:t>
            </a:r>
            <a:endParaRPr lang="cs-CZ" dirty="0"/>
          </a:p>
          <a:p>
            <a:pPr lvl="1"/>
            <a:r>
              <a:rPr lang="en-US" dirty="0"/>
              <a:t>Rapid development of tolerance</a:t>
            </a:r>
            <a:endParaRPr lang="cs-CZ" dirty="0"/>
          </a:p>
          <a:p>
            <a:pPr lvl="1"/>
            <a:r>
              <a:rPr lang="en-US" dirty="0"/>
              <a:t>Significant reduction </a:t>
            </a:r>
            <a:r>
              <a:rPr lang="cs-CZ" dirty="0" err="1"/>
              <a:t>of</a:t>
            </a:r>
            <a:r>
              <a:rPr lang="en-US" dirty="0"/>
              <a:t> sensitivity after application of local anesthetic </a:t>
            </a:r>
            <a:endParaRPr lang="cs-CZ" dirty="0"/>
          </a:p>
          <a:p>
            <a:r>
              <a:rPr lang="en-US" dirty="0"/>
              <a:t>Anesthetic effect - used to accelerate the induction of other inhalation anesthetics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Pharmacodynamics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pt-BR" baseline="-25000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in CNS</a:t>
            </a:r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C2468C0-545B-46CB-B26D-2C93279CC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3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54"/>
    </mc:Choice>
    <mc:Fallback>
      <p:transition spd="slow" advTm="111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3338" y="946940"/>
            <a:ext cx="11526983" cy="4943221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en-US" dirty="0"/>
              <a:t>tolerance to nitrous oxide </a:t>
            </a: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created</a:t>
            </a:r>
            <a:endParaRPr lang="cs-CZ" dirty="0"/>
          </a:p>
          <a:p>
            <a:pPr lvl="1"/>
            <a:r>
              <a:rPr lang="cs-CZ" dirty="0" err="1"/>
              <a:t>The</a:t>
            </a:r>
            <a:r>
              <a:rPr lang="cs-CZ" dirty="0"/>
              <a:t> t</a:t>
            </a:r>
            <a:r>
              <a:rPr lang="en-US" dirty="0" err="1"/>
              <a:t>olerance</a:t>
            </a:r>
            <a:r>
              <a:rPr lang="en-US" dirty="0"/>
              <a:t> develops between 10 minutes and 2 hours </a:t>
            </a:r>
            <a:endParaRPr lang="cs-CZ" dirty="0"/>
          </a:p>
          <a:p>
            <a:pPr lvl="1"/>
            <a:r>
              <a:rPr lang="en-US" dirty="0"/>
              <a:t>Significant differences in acute tolerance - various neurotransmitters are involved in the transmission of information</a:t>
            </a:r>
            <a:endParaRPr lang="cs-CZ" dirty="0"/>
          </a:p>
          <a:p>
            <a:pPr lvl="1"/>
            <a:r>
              <a:rPr lang="en-US" dirty="0"/>
              <a:t>The decrease in the density of opioid receptors in individual brain regions is also important </a:t>
            </a:r>
            <a:endParaRPr lang="cs-CZ" dirty="0"/>
          </a:p>
          <a:p>
            <a:r>
              <a:rPr lang="en-US" dirty="0"/>
              <a:t>Respiratory system - increase in respiratory f</a:t>
            </a:r>
            <a:r>
              <a:rPr lang="cs-CZ" dirty="0" err="1"/>
              <a:t>requency</a:t>
            </a:r>
            <a:r>
              <a:rPr lang="en-US" dirty="0"/>
              <a:t>, slight reduction in tidal volume, pCO</a:t>
            </a:r>
            <a:r>
              <a:rPr lang="en-US" baseline="-25000" dirty="0"/>
              <a:t>2</a:t>
            </a:r>
            <a:r>
              <a:rPr lang="en-US" dirty="0"/>
              <a:t> unchanged </a:t>
            </a:r>
            <a:endParaRPr lang="cs-CZ" dirty="0"/>
          </a:p>
          <a:p>
            <a:r>
              <a:rPr lang="en-US" dirty="0"/>
              <a:t>Cardiovascular system - slight increase in heart rate, heart rate and peripheral resistance - slight sympathomimetic effect, release of </a:t>
            </a:r>
            <a:r>
              <a:rPr lang="en-US" dirty="0" err="1"/>
              <a:t>catecholamines</a:t>
            </a:r>
            <a:r>
              <a:rPr lang="en-US" dirty="0"/>
              <a:t> »increase in blood pressure, heart rate, increased incidence of cardiac arrhythmias </a:t>
            </a:r>
            <a:endParaRPr lang="cs-CZ" dirty="0"/>
          </a:p>
          <a:p>
            <a:r>
              <a:rPr lang="en-US" dirty="0"/>
              <a:t>Gastrointestinal system - in 50% nausea, vomiting </a:t>
            </a:r>
            <a:endParaRPr lang="cs-CZ" dirty="0"/>
          </a:p>
          <a:p>
            <a:r>
              <a:rPr lang="en-US" dirty="0"/>
              <a:t>Kidneys, liver - does not </a:t>
            </a:r>
            <a:r>
              <a:rPr lang="cs-CZ" dirty="0"/>
              <a:t>influence</a:t>
            </a:r>
            <a:r>
              <a:rPr lang="en-US" dirty="0"/>
              <a:t> their metabolic activity, can be used in patients with severe diseases of these organs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93963" y="155885"/>
            <a:ext cx="10956966" cy="829767"/>
          </a:xfrm>
        </p:spPr>
        <p:txBody>
          <a:bodyPr>
            <a:normAutofit/>
          </a:bodyPr>
          <a:lstStyle/>
          <a:p>
            <a:r>
              <a:rPr lang="cs-CZ" b="0" dirty="0" err="1">
                <a:effectLst/>
              </a:rPr>
              <a:t>Pharmacodynamics</a:t>
            </a:r>
            <a:r>
              <a:rPr lang="cs-CZ" b="0" dirty="0">
                <a:effectLst/>
              </a:rPr>
              <a:t> </a:t>
            </a:r>
            <a:r>
              <a:rPr lang="cs-CZ" b="0" dirty="0" err="1">
                <a:effectLst/>
              </a:rPr>
              <a:t>of</a:t>
            </a:r>
            <a:r>
              <a:rPr lang="cs-CZ" b="0" dirty="0">
                <a:effectLst/>
              </a:rPr>
              <a:t> </a:t>
            </a:r>
            <a:r>
              <a:rPr lang="pt-BR" dirty="0"/>
              <a:t>N</a:t>
            </a:r>
            <a:r>
              <a:rPr lang="pt-BR" baseline="-25000" dirty="0"/>
              <a:t>2</a:t>
            </a:r>
            <a:r>
              <a:rPr lang="pt-BR" dirty="0"/>
              <a:t>O</a:t>
            </a:r>
            <a:endParaRPr lang="cs-CZ" dirty="0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4DDB0176-F592-4AC2-A013-CD2ED4275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42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494"/>
    </mc:Choice>
    <mc:Fallback>
      <p:transition spd="slow" advTm="100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3338" y="946940"/>
            <a:ext cx="11526983" cy="4943221"/>
          </a:xfrm>
        </p:spPr>
        <p:txBody>
          <a:bodyPr>
            <a:normAutofit/>
          </a:bodyPr>
          <a:lstStyle/>
          <a:p>
            <a:r>
              <a:rPr lang="cs-CZ" dirty="0" err="1"/>
              <a:t>Inhalation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lungs</a:t>
            </a:r>
            <a:r>
              <a:rPr lang="cs-CZ" dirty="0"/>
              <a:t> to </a:t>
            </a:r>
            <a:r>
              <a:rPr lang="cs-CZ" dirty="0" err="1"/>
              <a:t>bloodstream</a:t>
            </a:r>
            <a:r>
              <a:rPr lang="cs-CZ" dirty="0"/>
              <a:t> and </a:t>
            </a:r>
            <a:r>
              <a:rPr lang="cs-CZ" dirty="0" err="1"/>
              <a:t>further</a:t>
            </a:r>
            <a:r>
              <a:rPr lang="cs-CZ" dirty="0"/>
              <a:t> to CNS</a:t>
            </a:r>
          </a:p>
          <a:p>
            <a:r>
              <a:rPr lang="en-US" dirty="0"/>
              <a:t>Slightly soluble in blood, rapid equalization of alveolar concentration in the lungs with blood = rapid onset of action, </a:t>
            </a:r>
            <a:r>
              <a:rPr lang="cs-CZ" dirty="0"/>
              <a:t>fast </a:t>
            </a:r>
            <a:r>
              <a:rPr lang="en-US" dirty="0"/>
              <a:t>disappearance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transport in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free, not </a:t>
            </a:r>
            <a:r>
              <a:rPr lang="cs-CZ" dirty="0" err="1"/>
              <a:t>bound</a:t>
            </a:r>
            <a:r>
              <a:rPr lang="cs-CZ" dirty="0"/>
              <a:t> to hemoglobin,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not </a:t>
            </a:r>
            <a:r>
              <a:rPr lang="cs-CZ" dirty="0" err="1"/>
              <a:t>metabolized</a:t>
            </a:r>
            <a:r>
              <a:rPr lang="cs-CZ" dirty="0"/>
              <a:t>, </a:t>
            </a:r>
            <a:r>
              <a:rPr lang="cs-CZ" dirty="0" err="1"/>
              <a:t>excreted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lungs</a:t>
            </a:r>
            <a:endParaRPr lang="cs-CZ" dirty="0"/>
          </a:p>
          <a:p>
            <a:r>
              <a:rPr lang="cs-CZ" dirty="0"/>
              <a:t>Rapid </a:t>
            </a:r>
            <a:r>
              <a:rPr lang="cs-CZ" dirty="0" err="1"/>
              <a:t>diffusion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closed</a:t>
            </a:r>
            <a:r>
              <a:rPr lang="cs-CZ" dirty="0"/>
              <a:t> body </a:t>
            </a:r>
            <a:r>
              <a:rPr lang="cs-CZ" dirty="0" err="1"/>
              <a:t>cavities</a:t>
            </a:r>
            <a:r>
              <a:rPr lang="cs-CZ" dirty="0"/>
              <a:t> and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lead to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expansion</a:t>
            </a:r>
            <a:r>
              <a:rPr lang="cs-CZ" dirty="0"/>
              <a:t> (</a:t>
            </a:r>
            <a:r>
              <a:rPr lang="cs-CZ" dirty="0" err="1"/>
              <a:t>intestinal</a:t>
            </a:r>
            <a:r>
              <a:rPr lang="cs-CZ" dirty="0"/>
              <a:t> </a:t>
            </a:r>
            <a:r>
              <a:rPr lang="cs-CZ" dirty="0" err="1"/>
              <a:t>loops</a:t>
            </a:r>
            <a:r>
              <a:rPr lang="cs-CZ" dirty="0"/>
              <a:t>,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mastoideus</a:t>
            </a:r>
            <a:r>
              <a:rPr lang="cs-CZ" dirty="0"/>
              <a:t>, </a:t>
            </a:r>
            <a:r>
              <a:rPr lang="cs-CZ" dirty="0" err="1"/>
              <a:t>pneumothorax</a:t>
            </a:r>
            <a:r>
              <a:rPr lang="cs-CZ" dirty="0"/>
              <a:t>)</a:t>
            </a:r>
          </a:p>
          <a:p>
            <a:r>
              <a:rPr lang="en-US" dirty="0"/>
              <a:t>Oxygen in the lungs is diluted during elimination - temporary hypoxia, there is no risk of hypoxia with a 50:50 mixture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77268"/>
          </a:xfrm>
        </p:spPr>
        <p:txBody>
          <a:bodyPr>
            <a:normAutofit/>
          </a:bodyPr>
          <a:lstStyle/>
          <a:p>
            <a:r>
              <a:rPr lang="cs-CZ" b="0" dirty="0" err="1">
                <a:effectLst/>
              </a:rPr>
              <a:t>Pharmacokinetics</a:t>
            </a:r>
            <a:endParaRPr lang="cs-CZ" dirty="0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4FA6662-6EEE-4034-BBB1-FE0AEB862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7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601"/>
    </mc:Choice>
    <mc:Fallback>
      <p:transition spd="slow" advTm="101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05836" y="1718836"/>
            <a:ext cx="11526983" cy="4943221"/>
          </a:xfrm>
        </p:spPr>
        <p:txBody>
          <a:bodyPr>
            <a:normAutofit/>
          </a:bodyPr>
          <a:lstStyle/>
          <a:p>
            <a:r>
              <a:rPr lang="en-US" dirty="0"/>
              <a:t>Feeling of intoxication, </a:t>
            </a:r>
            <a:r>
              <a:rPr lang="cs-CZ" dirty="0" err="1"/>
              <a:t>vertigo</a:t>
            </a:r>
            <a:r>
              <a:rPr lang="en-US" dirty="0"/>
              <a:t>, paresthesia in the upper and lower limbs, in the oral cavity, feeling of warm in the body, feeling of euphoria, analgesia begins </a:t>
            </a:r>
            <a:endParaRPr lang="cs-CZ" dirty="0"/>
          </a:p>
          <a:p>
            <a:r>
              <a:rPr lang="cs-CZ" dirty="0"/>
              <a:t>B</a:t>
            </a:r>
            <a:r>
              <a:rPr lang="en-US" dirty="0" err="1"/>
              <a:t>lood</a:t>
            </a:r>
            <a:r>
              <a:rPr lang="en-US" dirty="0"/>
              <a:t> pressure, heart rate and respiratory rate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r</a:t>
            </a:r>
            <a:r>
              <a:rPr lang="en-US" dirty="0"/>
              <a:t>is</a:t>
            </a:r>
            <a:r>
              <a:rPr lang="cs-CZ" dirty="0" err="1"/>
              <a:t>ing</a:t>
            </a:r>
            <a:endParaRPr lang="cs-CZ" dirty="0"/>
          </a:p>
          <a:p>
            <a:r>
              <a:rPr lang="en-US" dirty="0"/>
              <a:t>Peripheral vasodilation </a:t>
            </a:r>
            <a:endParaRPr lang="cs-CZ" dirty="0"/>
          </a:p>
          <a:p>
            <a:r>
              <a:rPr lang="en-US" dirty="0"/>
              <a:t>Flush - redness on the face </a:t>
            </a:r>
            <a:endParaRPr lang="cs-CZ" dirty="0"/>
          </a:p>
          <a:p>
            <a:r>
              <a:rPr lang="en-US" dirty="0"/>
              <a:t>Decrease in muscle tone, changes in perception, </a:t>
            </a:r>
            <a:r>
              <a:rPr lang="en-US" dirty="0" err="1"/>
              <a:t>hyperacusis</a:t>
            </a:r>
            <a:endParaRPr lang="cs-CZ" dirty="0"/>
          </a:p>
          <a:p>
            <a:r>
              <a:rPr lang="en-US" dirty="0"/>
              <a:t>Laugh or crying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21476" y="47651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manifestation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inhalation</a:t>
            </a:r>
            <a:br>
              <a:rPr lang="cs-CZ" dirty="0"/>
            </a:br>
            <a:endParaRPr lang="cs-CZ" dirty="0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978234" y="6396070"/>
            <a:ext cx="5791751" cy="365125"/>
          </a:xfrm>
        </p:spPr>
        <p:txBody>
          <a:bodyPr/>
          <a:lstStyle/>
          <a:p>
            <a:r>
              <a:rPr lang="en-US" dirty="0"/>
              <a:t>Clinic of Stomatology, Institutions Shared with St. Anne's Faculty Hospital, Faculty of Medicine, Masaryk University</a:t>
            </a: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8FF8AB84-B034-490C-9DB8-E6A84E96A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4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99"/>
    </mc:Choice>
    <mc:Fallback>
      <p:transition spd="slow" advTm="93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5|25.5|1.2|25.5|0.8|20.1|1.5|11.4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Shlu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24697375B4024B98C35A48CC96F5F0" ma:contentTypeVersion="14" ma:contentTypeDescription="Vytvoří nový dokument" ma:contentTypeScope="" ma:versionID="7048a28563be7ef5d10fb0adb32e5661">
  <xsd:schema xmlns:xsd="http://www.w3.org/2001/XMLSchema" xmlns:xs="http://www.w3.org/2001/XMLSchema" xmlns:p="http://schemas.microsoft.com/office/2006/metadata/properties" xmlns:ns3="29526c26-9bdc-4d84-86a9-8cf3381bcb85" targetNamespace="http://schemas.microsoft.com/office/2006/metadata/properties" ma:root="true" ma:fieldsID="593ca5af1defe5570a67a521a0c12941" ns3:_="">
    <xsd:import namespace="29526c26-9bdc-4d84-86a9-8cf3381bcb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26c26-9bdc-4d84-86a9-8cf3381bcb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5733FC-2E0D-44B4-A026-90D1B63552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58B548-9148-4919-AF3A-3544A536DE78}">
  <ds:schemaRefs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29526c26-9bdc-4d84-86a9-8cf3381bcb85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18BFF9E-7A2C-4802-BBB5-D49EE2602D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26c26-9bdc-4d84-86a9-8cf3381bcb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1205</TotalTime>
  <Words>2110</Words>
  <Application>Microsoft Office PowerPoint</Application>
  <PresentationFormat>Širokoúhlá obrazovka</PresentationFormat>
  <Paragraphs>224</Paragraphs>
  <Slides>24</Slides>
  <Notes>0</Notes>
  <HiddenSlides>0</HiddenSlides>
  <MMClips>24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Arial</vt:lpstr>
      <vt:lpstr>Lucida Sans Unicode</vt:lpstr>
      <vt:lpstr>Tahoma</vt:lpstr>
      <vt:lpstr>Verdana</vt:lpstr>
      <vt:lpstr>Wingdings 2</vt:lpstr>
      <vt:lpstr>Wingdings 3</vt:lpstr>
      <vt:lpstr>Shluk</vt:lpstr>
      <vt:lpstr>Entonox</vt:lpstr>
      <vt:lpstr>What is entonox?</vt:lpstr>
      <vt:lpstr>Benefits</vt:lpstr>
      <vt:lpstr>History</vt:lpstr>
      <vt:lpstr>Pharmacodynamics of N2O in CNS</vt:lpstr>
      <vt:lpstr>Pharmacodynamics N2O in CNS</vt:lpstr>
      <vt:lpstr>Pharmacodynamics of N2O</vt:lpstr>
      <vt:lpstr>Pharmacokinetics</vt:lpstr>
      <vt:lpstr>Clinical manifestation of inhalation </vt:lpstr>
      <vt:lpstr>Indication</vt:lpstr>
      <vt:lpstr>Contraindications</vt:lpstr>
      <vt:lpstr>Side effects</vt:lpstr>
      <vt:lpstr>Inhalation in childhood</vt:lpstr>
      <vt:lpstr>Entonox in dentistry – adult patient</vt:lpstr>
      <vt:lpstr>Entonox in dentistry – child as a patient</vt:lpstr>
      <vt:lpstr>Practical design of inhalation sedation</vt:lpstr>
      <vt:lpstr>Gas bottle Entonox</vt:lpstr>
      <vt:lpstr>Breathing valve Carnét</vt:lpstr>
      <vt:lpstr>Instructions before the application</vt:lpstr>
      <vt:lpstr>Application</vt:lpstr>
      <vt:lpstr>After the application</vt:lpstr>
      <vt:lpstr>Bottle storage</vt:lpstr>
      <vt:lpstr>Conclusion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Entonox</dc:title>
  <dc:creator>uziv</dc:creator>
  <cp:lastModifiedBy>Michaela Bartošová</cp:lastModifiedBy>
  <cp:revision>78</cp:revision>
  <cp:lastPrinted>1601-01-01T00:00:00Z</cp:lastPrinted>
  <dcterms:created xsi:type="dcterms:W3CDTF">2020-12-22T07:15:21Z</dcterms:created>
  <dcterms:modified xsi:type="dcterms:W3CDTF">2024-12-02T11:40:28Z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0x010100D524697375B4024B98C35A48CC96F5F0</vt:lpwstr>
  </property>
</Properties>
</file>