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257" r:id="rId2"/>
    <p:sldId id="434" r:id="rId3"/>
    <p:sldId id="440" r:id="rId4"/>
    <p:sldId id="437" r:id="rId5"/>
    <p:sldId id="438" r:id="rId6"/>
    <p:sldId id="446" r:id="rId7"/>
    <p:sldId id="441" r:id="rId8"/>
    <p:sldId id="318" r:id="rId9"/>
    <p:sldId id="424" r:id="rId10"/>
    <p:sldId id="406" r:id="rId11"/>
    <p:sldId id="319" r:id="rId12"/>
    <p:sldId id="426" r:id="rId13"/>
    <p:sldId id="321" r:id="rId14"/>
    <p:sldId id="325" r:id="rId15"/>
    <p:sldId id="413" r:id="rId16"/>
    <p:sldId id="429" r:id="rId17"/>
    <p:sldId id="431" r:id="rId18"/>
    <p:sldId id="327" r:id="rId19"/>
    <p:sldId id="408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96" r:id="rId29"/>
    <p:sldId id="397" r:id="rId30"/>
    <p:sldId id="398" r:id="rId31"/>
    <p:sldId id="336" r:id="rId32"/>
    <p:sldId id="338" r:id="rId33"/>
    <p:sldId id="400" r:id="rId34"/>
    <p:sldId id="401" r:id="rId35"/>
    <p:sldId id="402" r:id="rId36"/>
    <p:sldId id="403" r:id="rId37"/>
    <p:sldId id="404" r:id="rId38"/>
    <p:sldId id="405" r:id="rId39"/>
    <p:sldId id="409" r:id="rId40"/>
    <p:sldId id="447" r:id="rId41"/>
    <p:sldId id="452" r:id="rId42"/>
    <p:sldId id="445" r:id="rId43"/>
    <p:sldId id="317" r:id="rId44"/>
    <p:sldId id="453" r:id="rId45"/>
    <p:sldId id="354" r:id="rId46"/>
    <p:sldId id="363" r:id="rId47"/>
    <p:sldId id="394" r:id="rId48"/>
    <p:sldId id="365" r:id="rId49"/>
    <p:sldId id="366" r:id="rId50"/>
    <p:sldId id="449" r:id="rId51"/>
    <p:sldId id="448" r:id="rId52"/>
    <p:sldId id="442" r:id="rId53"/>
    <p:sldId id="443" r:id="rId54"/>
    <p:sldId id="451" r:id="rId55"/>
    <p:sldId id="444" r:id="rId56"/>
    <p:sldId id="450" r:id="rId57"/>
  </p:sldIdLst>
  <p:sldSz cx="12192000" cy="6858000"/>
  <p:notesSz cx="6858000" cy="91440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3221DD-90DF-445F-A369-7CB380C4CB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284D33-A4D3-43C7-B5C7-15ECCE13D7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34EF0-0A97-493B-A44B-5CF59D00217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3C8DB012-39E5-40BB-8F7D-49995D1F5E4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3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28BD18-4EAA-4A59-867D-BB3F9E55F0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5DC8CB-1184-47FD-904A-0BF2BBCEB1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D59FA-3057-4A63-979A-1BDC021EE8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67261B3B-32DF-433F-87AB-35EB906B32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17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235200" y="1981200"/>
            <a:ext cx="9347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949766-C734-4259-84F6-0852684780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7C06BB-8845-4E59-B77E-1C0A979A47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2A43-5607-41D2-AC3D-6C28820ABAD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15C31906-81E5-4062-871D-6508B9DA43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11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442A7-A118-4FE5-B555-0E00D5B543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8E5CF-8F6A-4C4A-BD52-CE62B6515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43D07-3A50-42E9-8048-818C7F2172A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0D194225-77B0-419C-9FF3-54D191D143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89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  <p:sldLayoutId id="2147483697" r:id="rId17"/>
    <p:sldLayoutId id="2147483698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D:\Spiro\Obr_2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04DAFA8-0BDB-452E-8498-666CF492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870" y="2269076"/>
            <a:ext cx="65166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500" b="1" dirty="0" err="1">
                <a:solidFill>
                  <a:srgbClr val="FF3300"/>
                </a:solidFill>
              </a:rPr>
              <a:t>Respiratory</a:t>
            </a:r>
            <a:r>
              <a:rPr lang="cs-CZ" altLang="cs-CZ" sz="4500" b="1" dirty="0">
                <a:solidFill>
                  <a:srgbClr val="FF3300"/>
                </a:solidFill>
              </a:rPr>
              <a:t> </a:t>
            </a:r>
            <a:r>
              <a:rPr lang="cs-CZ" altLang="cs-CZ" sz="4500" b="1" dirty="0" err="1">
                <a:solidFill>
                  <a:srgbClr val="FF3300"/>
                </a:solidFill>
              </a:rPr>
              <a:t>system</a:t>
            </a:r>
            <a:endParaRPr lang="cs-CZ" altLang="cs-CZ" sz="4500" b="1" dirty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cs-CZ" sz="4500" b="1" dirty="0">
                <a:solidFill>
                  <a:srgbClr val="FF3300"/>
                </a:solidFill>
              </a:rPr>
              <a:t>&amp;</a:t>
            </a:r>
            <a:r>
              <a:rPr lang="cs-CZ" altLang="cs-CZ" sz="4500" b="1" dirty="0">
                <a:solidFill>
                  <a:srgbClr val="FF3300"/>
                </a:solidFill>
              </a:rPr>
              <a:t> </a:t>
            </a:r>
            <a:endParaRPr lang="en-US" altLang="cs-CZ" sz="4500" b="1" dirty="0">
              <a:solidFill>
                <a:srgbClr val="FF3300"/>
              </a:solidFill>
            </a:endParaRPr>
          </a:p>
          <a:p>
            <a:pPr algn="ctr" eaLnBrk="1" hangingPunct="1"/>
            <a:r>
              <a:rPr lang="cs-CZ" altLang="cs-CZ" sz="4500" b="1" dirty="0" err="1">
                <a:solidFill>
                  <a:srgbClr val="FF3300"/>
                </a:solidFill>
              </a:rPr>
              <a:t>Lung</a:t>
            </a:r>
            <a:r>
              <a:rPr lang="cs-CZ" altLang="cs-CZ" sz="4500" b="1" dirty="0">
                <a:solidFill>
                  <a:srgbClr val="FF3300"/>
                </a:solidFill>
              </a:rPr>
              <a:t> </a:t>
            </a:r>
            <a:r>
              <a:rPr lang="cs-CZ" altLang="cs-CZ" sz="4500" b="1" dirty="0" err="1">
                <a:solidFill>
                  <a:srgbClr val="FF3300"/>
                </a:solidFill>
              </a:rPr>
              <a:t>diseases</a:t>
            </a:r>
            <a:endParaRPr lang="cs-CZ" altLang="cs-CZ" sz="4500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9DF1F0-E9E8-4149-84EB-FA6CB626B0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27C24-CAD2-4FC4-81A3-1FDC5428B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F56A0115-55D2-4FEE-812D-C3DB04C5C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84" y="516614"/>
            <a:ext cx="11103634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 err="1">
                <a:solidFill>
                  <a:srgbClr val="4316E6"/>
                </a:solidFill>
              </a:rPr>
              <a:t>Airway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obstruction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caused</a:t>
            </a:r>
            <a:r>
              <a:rPr lang="cs-CZ" altLang="cs-CZ" b="1" dirty="0">
                <a:solidFill>
                  <a:srgbClr val="4316E6"/>
                </a:solidFill>
              </a:rPr>
              <a:t> by </a:t>
            </a:r>
            <a:r>
              <a:rPr lang="cs-CZ" altLang="cs-CZ" b="1" dirty="0" err="1">
                <a:solidFill>
                  <a:srgbClr val="4316E6"/>
                </a:solidFill>
              </a:rPr>
              <a:t>emphysema</a:t>
            </a:r>
            <a:r>
              <a:rPr lang="cs-CZ" altLang="cs-CZ" b="1" dirty="0">
                <a:solidFill>
                  <a:srgbClr val="4316E6"/>
                </a:solidFill>
              </a:rPr>
              <a:t>, </a:t>
            </a:r>
            <a:r>
              <a:rPr lang="cs-CZ" altLang="cs-CZ" b="1" dirty="0" err="1">
                <a:solidFill>
                  <a:srgbClr val="4316E6"/>
                </a:solidFill>
              </a:rPr>
              <a:t>chronic</a:t>
            </a:r>
            <a:r>
              <a:rPr lang="cs-CZ" altLang="cs-CZ" b="1" dirty="0">
                <a:solidFill>
                  <a:srgbClr val="4316E6"/>
                </a:solidFill>
              </a:rPr>
              <a:t> bronchitis, and </a:t>
            </a:r>
            <a:r>
              <a:rPr lang="cs-CZ" altLang="cs-CZ" b="1" dirty="0" err="1">
                <a:solidFill>
                  <a:srgbClr val="4316E6"/>
                </a:solidFill>
              </a:rPr>
              <a:t>asthma</a:t>
            </a:r>
            <a:endParaRPr lang="cs-CZ" altLang="cs-CZ" dirty="0">
              <a:solidFill>
                <a:srgbClr val="4316E6"/>
              </a:solidFill>
            </a:endParaRPr>
          </a:p>
        </p:txBody>
      </p:sp>
      <p:pic>
        <p:nvPicPr>
          <p:cNvPr id="17411" name="Picture 5" descr="obr7a">
            <a:extLst>
              <a:ext uri="{FF2B5EF4-FFF2-40B4-BE49-F238E27FC236}">
                <a16:creationId xmlns:a16="http://schemas.microsoft.com/office/drawing/2014/main" id="{BC00AA67-030D-41BE-A4CB-090E45EC9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00213"/>
            <a:ext cx="30241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obr7b">
            <a:extLst>
              <a:ext uri="{FF2B5EF4-FFF2-40B4-BE49-F238E27FC236}">
                <a16:creationId xmlns:a16="http://schemas.microsoft.com/office/drawing/2014/main" id="{8B18A5C5-A12B-4CED-AB2D-5F44D04A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1773239"/>
            <a:ext cx="28082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>
            <a:extLst>
              <a:ext uri="{FF2B5EF4-FFF2-40B4-BE49-F238E27FC236}">
                <a16:creationId xmlns:a16="http://schemas.microsoft.com/office/drawing/2014/main" id="{E420B020-3EC3-46A1-90B7-11C84779D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844675"/>
            <a:ext cx="11525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/>
              <a:t>Normal lung</a:t>
            </a:r>
          </a:p>
        </p:txBody>
      </p:sp>
      <p:sp>
        <p:nvSpPr>
          <p:cNvPr id="17414" name="Rectangle 9">
            <a:extLst>
              <a:ext uri="{FF2B5EF4-FFF2-40B4-BE49-F238E27FC236}">
                <a16:creationId xmlns:a16="http://schemas.microsoft.com/office/drawing/2014/main" id="{F5CE52A1-CB2D-4E76-B8ED-7FFC898B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1844675"/>
            <a:ext cx="11525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dirty="0" err="1"/>
              <a:t>Emphysema</a:t>
            </a:r>
            <a:endParaRPr lang="cs-CZ" altLang="cs-CZ" sz="1200" dirty="0"/>
          </a:p>
        </p:txBody>
      </p:sp>
      <p:pic>
        <p:nvPicPr>
          <p:cNvPr id="17415" name="Picture 10" descr="obr7c">
            <a:extLst>
              <a:ext uri="{FF2B5EF4-FFF2-40B4-BE49-F238E27FC236}">
                <a16:creationId xmlns:a16="http://schemas.microsoft.com/office/drawing/2014/main" id="{EE3917F0-C20E-427C-BAE2-5BDD3C4B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05264"/>
            <a:ext cx="30241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1">
            <a:extLst>
              <a:ext uri="{FF2B5EF4-FFF2-40B4-BE49-F238E27FC236}">
                <a16:creationId xmlns:a16="http://schemas.microsoft.com/office/drawing/2014/main" id="{76FD3B24-5153-41A5-8BDA-5489A27E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4076700"/>
            <a:ext cx="11525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/>
              <a:t>Bronchitis</a:t>
            </a:r>
          </a:p>
        </p:txBody>
      </p:sp>
      <p:pic>
        <p:nvPicPr>
          <p:cNvPr id="17417" name="Picture 14" descr="obr7d">
            <a:extLst>
              <a:ext uri="{FF2B5EF4-FFF2-40B4-BE49-F238E27FC236}">
                <a16:creationId xmlns:a16="http://schemas.microsoft.com/office/drawing/2014/main" id="{69D395CA-C935-4DC3-83E2-28AECB49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005264"/>
            <a:ext cx="28082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5">
            <a:extLst>
              <a:ext uri="{FF2B5EF4-FFF2-40B4-BE49-F238E27FC236}">
                <a16:creationId xmlns:a16="http://schemas.microsoft.com/office/drawing/2014/main" id="{07FCD40B-759F-4146-BBC2-D5CC1D313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4076700"/>
            <a:ext cx="11525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/>
              <a:t>Asthma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F866BE-D5A6-43BB-8147-B23D6DD9B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3FEE3-492D-4704-915B-3F1D856FA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BBFC34D4-FCB6-430D-9D9F-F006C8A2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333375"/>
            <a:ext cx="9948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 err="1">
                <a:solidFill>
                  <a:srgbClr val="FD2615"/>
                </a:solidFill>
              </a:rPr>
              <a:t>Asthma</a:t>
            </a:r>
            <a:r>
              <a:rPr lang="cs-CZ" altLang="cs-CZ" sz="3600" b="1" dirty="0">
                <a:solidFill>
                  <a:srgbClr val="FD2615"/>
                </a:solidFill>
              </a:rPr>
              <a:t> </a:t>
            </a:r>
            <a:r>
              <a:rPr lang="cs-CZ" altLang="cs-CZ" sz="3600" b="1" dirty="0" err="1">
                <a:solidFill>
                  <a:srgbClr val="FD2615"/>
                </a:solidFill>
              </a:rPr>
              <a:t>bronchiale</a:t>
            </a:r>
            <a:endParaRPr lang="cs-CZ" altLang="cs-CZ" sz="3600" dirty="0">
              <a:solidFill>
                <a:srgbClr val="FD2615"/>
              </a:solidFill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B3258CAD-1F67-412C-9F01-56592AD3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1628776"/>
            <a:ext cx="9468601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b="1" dirty="0" err="1">
                <a:solidFill>
                  <a:schemeClr val="tx2"/>
                </a:solidFill>
              </a:rPr>
              <a:t>Asthma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a </a:t>
            </a:r>
            <a:r>
              <a:rPr lang="cs-CZ" altLang="cs-CZ" sz="2000" b="1" dirty="0" err="1">
                <a:solidFill>
                  <a:schemeClr val="tx2"/>
                </a:solidFill>
              </a:rPr>
              <a:t>chronic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inflammatory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disorder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airways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which</a:t>
            </a:r>
            <a:r>
              <a:rPr lang="cs-CZ" altLang="cs-CZ" sz="2000" b="1" dirty="0">
                <a:solidFill>
                  <a:schemeClr val="tx2"/>
                </a:solidFill>
              </a:rPr>
              <a:t> many </a:t>
            </a:r>
            <a:r>
              <a:rPr lang="cs-CZ" altLang="cs-CZ" sz="2000" b="1" dirty="0" err="1">
                <a:solidFill>
                  <a:schemeClr val="tx2"/>
                </a:solidFill>
              </a:rPr>
              <a:t>cells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cellular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elements</a:t>
            </a:r>
            <a:r>
              <a:rPr lang="cs-CZ" altLang="cs-CZ" sz="2000" b="1" dirty="0">
                <a:solidFill>
                  <a:schemeClr val="tx2"/>
                </a:solidFill>
              </a:rPr>
              <a:t> play a role.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chronic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inflammation</a:t>
            </a:r>
            <a:r>
              <a:rPr lang="cs-CZ" altLang="cs-CZ" sz="2000" b="1" dirty="0">
                <a:solidFill>
                  <a:srgbClr val="FF3300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causes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associated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increase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airway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hyperresponsiveness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that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leads</a:t>
            </a:r>
            <a:r>
              <a:rPr lang="cs-CZ" altLang="cs-CZ" sz="2000" b="1" dirty="0">
                <a:solidFill>
                  <a:schemeClr val="tx2"/>
                </a:solidFill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</a:rPr>
              <a:t>recurrent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episodes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wheezing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breathlessness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chest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tightness</a:t>
            </a:r>
            <a:r>
              <a:rPr lang="cs-CZ" altLang="cs-CZ" sz="2000" b="1" dirty="0">
                <a:solidFill>
                  <a:schemeClr val="tx2"/>
                </a:solidFill>
              </a:rPr>
              <a:t>,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coughing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particularly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at</a:t>
            </a:r>
            <a:r>
              <a:rPr lang="cs-CZ" altLang="cs-CZ" sz="2000" b="1" dirty="0">
                <a:solidFill>
                  <a:schemeClr val="tx2"/>
                </a:solidFill>
              </a:rPr>
              <a:t> night </a:t>
            </a:r>
            <a:r>
              <a:rPr lang="cs-CZ" altLang="cs-CZ" sz="2000" b="1" dirty="0" err="1">
                <a:solidFill>
                  <a:schemeClr val="tx2"/>
                </a:solidFill>
              </a:rPr>
              <a:t>or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early </a:t>
            </a:r>
            <a:r>
              <a:rPr lang="cs-CZ" altLang="cs-CZ" sz="2000" b="1" dirty="0" err="1">
                <a:solidFill>
                  <a:schemeClr val="tx2"/>
                </a:solidFill>
              </a:rPr>
              <a:t>morning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2"/>
                </a:solidFill>
              </a:rPr>
              <a:t>These </a:t>
            </a:r>
            <a:r>
              <a:rPr lang="cs-CZ" altLang="cs-CZ" sz="2000" b="1" dirty="0" err="1">
                <a:solidFill>
                  <a:schemeClr val="tx2"/>
                </a:solidFill>
              </a:rPr>
              <a:t>episodes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usually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associated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with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widespread</a:t>
            </a:r>
            <a:r>
              <a:rPr lang="cs-CZ" altLang="cs-CZ" sz="2000" b="1" dirty="0">
                <a:solidFill>
                  <a:schemeClr val="tx2"/>
                </a:solidFill>
              </a:rPr>
              <a:t> but </a:t>
            </a:r>
            <a:r>
              <a:rPr lang="cs-CZ" altLang="cs-CZ" sz="2000" b="1" dirty="0" err="1">
                <a:solidFill>
                  <a:srgbClr val="4316E6"/>
                </a:solidFill>
              </a:rPr>
              <a:t>variable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airway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obstruction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that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often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reversible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either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spontaneously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with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treatment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0E4878-B498-4750-9C0A-C48CC200FA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F9E63-401F-4638-81C9-284029663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0422A3-ED1D-4D21-88C2-B94568FB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175" y="549275"/>
            <a:ext cx="5867400" cy="742950"/>
          </a:xfrm>
        </p:spPr>
        <p:txBody>
          <a:bodyPr/>
          <a:lstStyle/>
          <a:p>
            <a:pPr algn="ctr" eaLnBrk="1" hangingPunct="1"/>
            <a:r>
              <a:rPr lang="en-US" altLang="cs-CZ" sz="2400">
                <a:solidFill>
                  <a:srgbClr val="FD2615"/>
                </a:solidFill>
              </a:rPr>
              <a:t>Asthma Pathogenesis</a:t>
            </a:r>
          </a:p>
        </p:txBody>
      </p:sp>
      <p:sp>
        <p:nvSpPr>
          <p:cNvPr id="22531" name="Oval 3">
            <a:extLst>
              <a:ext uri="{FF2B5EF4-FFF2-40B4-BE49-F238E27FC236}">
                <a16:creationId xmlns:a16="http://schemas.microsoft.com/office/drawing/2014/main" id="{AD09D8B5-3FE8-41D6-9715-840C8FB7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2819400" cy="259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>
                <a:solidFill>
                  <a:schemeClr val="bg2"/>
                </a:solidFill>
                <a:latin typeface="Times New Roman" panose="02020603050405020304" pitchFamily="18" charset="0"/>
              </a:rPr>
              <a:t>Airway Hyper-</a:t>
            </a:r>
          </a:p>
          <a:p>
            <a:pPr algn="ctr"/>
            <a:r>
              <a:rPr lang="en-US" altLang="cs-CZ">
                <a:solidFill>
                  <a:schemeClr val="bg2"/>
                </a:solidFill>
                <a:latin typeface="Times New Roman" panose="02020603050405020304" pitchFamily="18" charset="0"/>
              </a:rPr>
              <a:t>reactivity</a:t>
            </a:r>
            <a:endParaRPr lang="en-US" altLang="cs-CZ">
              <a:latin typeface="Times New Roman" panose="02020603050405020304" pitchFamily="18" charset="0"/>
            </a:endParaRPr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id="{4AF2A0C3-6661-46AC-86C9-3E8F9DFE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743200"/>
            <a:ext cx="30480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>
                <a:solidFill>
                  <a:schemeClr val="bg2"/>
                </a:solidFill>
                <a:latin typeface="Times New Roman" panose="02020603050405020304" pitchFamily="18" charset="0"/>
              </a:rPr>
              <a:t>Chronic Airway </a:t>
            </a:r>
          </a:p>
          <a:p>
            <a:pPr algn="ctr"/>
            <a:r>
              <a:rPr lang="en-US" altLang="cs-CZ">
                <a:solidFill>
                  <a:schemeClr val="bg2"/>
                </a:solidFill>
                <a:latin typeface="Times New Roman" panose="02020603050405020304" pitchFamily="18" charset="0"/>
              </a:rPr>
              <a:t>Inflammation</a:t>
            </a:r>
            <a:endParaRPr lang="en-US" altLang="cs-CZ">
              <a:latin typeface="Times New Roman" panose="02020603050405020304" pitchFamily="18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89840D89-A4BB-400C-AE91-504F1274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6" y="2022476"/>
            <a:ext cx="1192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Rhino-</a:t>
            </a:r>
          </a:p>
          <a:p>
            <a:r>
              <a:rPr lang="en-US" altLang="cs-CZ">
                <a:latin typeface="Times New Roman" panose="02020603050405020304" pitchFamily="18" charset="0"/>
              </a:rPr>
              <a:t>sinusitis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EBC54D35-7A62-4CE9-B60E-D1318C47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5" y="4613275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IgE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59F880BA-A87E-4F58-9544-901EAC6F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58958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GERD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7D2047FA-2B7E-4575-A2DA-E6AECDDF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566102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Viruses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3735C129-A602-49D2-B747-932BBAC2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724401"/>
            <a:ext cx="176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2000" i="1">
                <a:latin typeface="Times New Roman" panose="02020603050405020304" pitchFamily="18" charset="0"/>
              </a:rPr>
              <a:t>M. pneumoniae</a:t>
            </a:r>
          </a:p>
          <a:p>
            <a:r>
              <a:rPr lang="en-US" altLang="cs-CZ" sz="2000" i="1">
                <a:latin typeface="Times New Roman" panose="02020603050405020304" pitchFamily="18" charset="0"/>
              </a:rPr>
              <a:t>C. pneumoniae</a:t>
            </a:r>
            <a:endParaRPr lang="en-US" altLang="cs-CZ">
              <a:latin typeface="Times New Roman" panose="02020603050405020304" pitchFamily="18" charset="0"/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B9A0FC52-5CC3-4D20-9BB3-F12E6AD45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2510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Ozone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CE15779A-EC82-427A-895B-EA353258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5661025"/>
            <a:ext cx="1173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Cold air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70CF0C16-91FF-4E69-90D9-5998697F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600200"/>
            <a:ext cx="213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Airway Irritants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1C92DF41-3E56-4E32-BCF4-7D2EDFBB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1717675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Exercise</a:t>
            </a:r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0438DFAC-32DF-471C-A7E7-E3020E735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8794DA0B-CFFB-4427-9CA4-2D559162E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495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61C8C82C-B294-4940-BB1B-DA3BBB8F69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334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FDFE31A3-092C-4537-8B3F-944A08FAF8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10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A7B1B759-8C44-48F9-AA80-830097BAF7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4800" y="5410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B6D47B79-8E7B-4515-9EAA-C378478627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9200" y="4724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F497DD3B-9EA0-40CE-A66F-BEBC64353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2743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D49CAD88-1304-4128-B725-58FC1273C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7B9F8ED9-9254-497C-AE6F-57D4B1B57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57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51" name="Text Box 23">
            <a:extLst>
              <a:ext uri="{FF2B5EF4-FFF2-40B4-BE49-F238E27FC236}">
                <a16:creationId xmlns:a16="http://schemas.microsoft.com/office/drawing/2014/main" id="{BF80C54C-6BD1-4996-BC81-FD071B6A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Gender</a:t>
            </a:r>
          </a:p>
        </p:txBody>
      </p:sp>
      <p:sp>
        <p:nvSpPr>
          <p:cNvPr id="22552" name="Line 24">
            <a:extLst>
              <a:ext uri="{FF2B5EF4-FFF2-40B4-BE49-F238E27FC236}">
                <a16:creationId xmlns:a16="http://schemas.microsoft.com/office/drawing/2014/main" id="{42CD9F4E-D18E-4E5B-AFB3-2DDA09B98B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2133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AA4C1-23B2-4979-BCFE-77ADA66757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65BC0-DFDA-4B81-92A9-6947CFB87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ED59FA-3057-4A63-979A-1BDC021EE89F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A7C6336A-EB70-4E05-A671-543E5FC1B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76250"/>
            <a:ext cx="745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 sz="3900">
              <a:solidFill>
                <a:schemeClr val="tx2"/>
              </a:solidFill>
            </a:endParaRPr>
          </a:p>
        </p:txBody>
      </p:sp>
      <p:sp>
        <p:nvSpPr>
          <p:cNvPr id="23555" name="AutoShape 6">
            <a:extLst>
              <a:ext uri="{FF2B5EF4-FFF2-40B4-BE49-F238E27FC236}">
                <a16:creationId xmlns:a16="http://schemas.microsoft.com/office/drawing/2014/main" id="{5966B481-948B-4CE4-99DB-2D2AFB6A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924800" cy="8667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FD2615"/>
                </a:solidFill>
              </a:rPr>
              <a:t>Types of asthma</a:t>
            </a: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93D7FD0C-DAF4-42FC-B3C5-3CEF21468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357564"/>
            <a:ext cx="3240087" cy="503237"/>
          </a:xfrm>
          <a:prstGeom prst="rect">
            <a:avLst/>
          </a:prstGeom>
          <a:noFill/>
          <a:ln w="9525">
            <a:solidFill>
              <a:srgbClr val="4316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2800" b="1"/>
              <a:t>Allergic asthma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DECBB9DF-3F21-4A7C-82D8-DFBAEAE4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357563"/>
            <a:ext cx="3810000" cy="457200"/>
          </a:xfrm>
          <a:prstGeom prst="rect">
            <a:avLst/>
          </a:prstGeom>
          <a:noFill/>
          <a:ln w="9525">
            <a:solidFill>
              <a:srgbClr val="4316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/>
              <a:t>Non-allergic asthma</a:t>
            </a:r>
          </a:p>
        </p:txBody>
      </p:sp>
      <p:sp>
        <p:nvSpPr>
          <p:cNvPr id="23558" name="Line 9">
            <a:extLst>
              <a:ext uri="{FF2B5EF4-FFF2-40B4-BE49-F238E27FC236}">
                <a16:creationId xmlns:a16="http://schemas.microsoft.com/office/drawing/2014/main" id="{C23A3686-B78C-4BEC-950C-9DB30E9FC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8" y="1844676"/>
            <a:ext cx="12112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9" name="Line 10">
            <a:extLst>
              <a:ext uri="{FF2B5EF4-FFF2-40B4-BE49-F238E27FC236}">
                <a16:creationId xmlns:a16="http://schemas.microsoft.com/office/drawing/2014/main" id="{32D182CD-6DC5-4BE4-B0E8-D779178B0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800" y="1916114"/>
            <a:ext cx="15128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0" name="AutoShape 11">
            <a:extLst>
              <a:ext uri="{FF2B5EF4-FFF2-40B4-BE49-F238E27FC236}">
                <a16:creationId xmlns:a16="http://schemas.microsoft.com/office/drawing/2014/main" id="{69C5385B-B00E-4D96-AAA8-5F5F7476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91000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3561" name="Line 12">
            <a:extLst>
              <a:ext uri="{FF2B5EF4-FFF2-40B4-BE49-F238E27FC236}">
                <a16:creationId xmlns:a16="http://schemas.microsoft.com/office/drawing/2014/main" id="{9CD6AF22-BEEC-4F4F-858B-313E4D1F5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191000"/>
            <a:ext cx="3124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Rectangle 13">
            <a:extLst>
              <a:ext uri="{FF2B5EF4-FFF2-40B4-BE49-F238E27FC236}">
                <a16:creationId xmlns:a16="http://schemas.microsoft.com/office/drawing/2014/main" id="{C722D403-CB6A-4DF9-B7D4-3206A3511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257800"/>
            <a:ext cx="3200400" cy="762000"/>
          </a:xfrm>
          <a:prstGeom prst="rect">
            <a:avLst/>
          </a:prstGeom>
          <a:noFill/>
          <a:ln w="9525">
            <a:solidFill>
              <a:srgbClr val="4316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/>
              <a:t>IgE-mediated</a:t>
            </a:r>
          </a:p>
          <a:p>
            <a:pPr algn="ctr" eaLnBrk="1" hangingPunct="1"/>
            <a:r>
              <a:rPr lang="cs-CZ" altLang="cs-CZ" b="1"/>
              <a:t>asthma</a:t>
            </a:r>
          </a:p>
        </p:txBody>
      </p:sp>
      <p:sp>
        <p:nvSpPr>
          <p:cNvPr id="23563" name="Rectangle 14">
            <a:extLst>
              <a:ext uri="{FF2B5EF4-FFF2-40B4-BE49-F238E27FC236}">
                <a16:creationId xmlns:a16="http://schemas.microsoft.com/office/drawing/2014/main" id="{144BA6E4-40AE-4656-9313-18EB4E13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257800"/>
            <a:ext cx="3657600" cy="762000"/>
          </a:xfrm>
          <a:prstGeom prst="rect">
            <a:avLst/>
          </a:prstGeom>
          <a:noFill/>
          <a:ln w="9525">
            <a:solidFill>
              <a:srgbClr val="4316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/>
              <a:t>IgE non-mediated</a:t>
            </a:r>
          </a:p>
          <a:p>
            <a:pPr algn="ctr" eaLnBrk="1" hangingPunct="1"/>
            <a:r>
              <a:rPr lang="cs-CZ" altLang="cs-CZ" b="1"/>
              <a:t>asthma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04584A-8CF0-4831-8A47-B348EECD5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AE994-5858-439B-BEBC-258903CBE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obr4">
            <a:extLst>
              <a:ext uri="{FF2B5EF4-FFF2-40B4-BE49-F238E27FC236}">
                <a16:creationId xmlns:a16="http://schemas.microsoft.com/office/drawing/2014/main" id="{34BA7DE2-2FF0-4CCF-B8C5-A4E092DF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254034"/>
            <a:ext cx="4752975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6">
            <a:extLst>
              <a:ext uri="{FF2B5EF4-FFF2-40B4-BE49-F238E27FC236}">
                <a16:creationId xmlns:a16="http://schemas.microsoft.com/office/drawing/2014/main" id="{C24BB5E1-6BC8-42B5-9ACC-6630EBA8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276475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cs-CZ" altLang="cs-CZ" b="1">
                <a:solidFill>
                  <a:srgbClr val="FD2615"/>
                </a:solidFill>
              </a:rPr>
            </a:br>
            <a:r>
              <a:rPr lang="cs-CZ" altLang="cs-CZ" sz="2000" b="1">
                <a:solidFill>
                  <a:srgbClr val="4316E6"/>
                </a:solidFill>
              </a:rPr>
              <a:t>Asthma response</a:t>
            </a:r>
            <a:br>
              <a:rPr lang="cs-CZ" altLang="cs-CZ" sz="2000" b="1">
                <a:solidFill>
                  <a:srgbClr val="4316E6"/>
                </a:solidFill>
              </a:rPr>
            </a:br>
            <a:endParaRPr lang="cs-CZ" altLang="cs-CZ" sz="2000">
              <a:solidFill>
                <a:srgbClr val="4316E6"/>
              </a:solidFill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F52BF099-4A40-4AFB-BF25-96B8161E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284539"/>
            <a:ext cx="2376488" cy="504825"/>
          </a:xfrm>
          <a:prstGeom prst="rect">
            <a:avLst/>
          </a:prstGeom>
          <a:noFill/>
          <a:ln w="9525">
            <a:solidFill>
              <a:srgbClr val="4316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4316E6"/>
                </a:solidFill>
              </a:rPr>
              <a:t>Early phase</a:t>
            </a:r>
          </a:p>
        </p:txBody>
      </p:sp>
      <p:sp>
        <p:nvSpPr>
          <p:cNvPr id="24581" name="Line 8">
            <a:extLst>
              <a:ext uri="{FF2B5EF4-FFF2-40B4-BE49-F238E27FC236}">
                <a16:creationId xmlns:a16="http://schemas.microsoft.com/office/drawing/2014/main" id="{4EFC8E72-5DDD-4F26-9F88-5A1C5D19D6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6276" y="2852739"/>
            <a:ext cx="358775" cy="288925"/>
          </a:xfrm>
          <a:prstGeom prst="line">
            <a:avLst/>
          </a:prstGeom>
          <a:noFill/>
          <a:ln w="9525">
            <a:solidFill>
              <a:srgbClr val="4316E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2" name="Line 9">
            <a:extLst>
              <a:ext uri="{FF2B5EF4-FFF2-40B4-BE49-F238E27FC236}">
                <a16:creationId xmlns:a16="http://schemas.microsoft.com/office/drawing/2014/main" id="{004B8714-AD10-407C-A450-E4146FCF2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2852739"/>
            <a:ext cx="576262" cy="1512887"/>
          </a:xfrm>
          <a:prstGeom prst="line">
            <a:avLst/>
          </a:prstGeom>
          <a:noFill/>
          <a:ln w="9525">
            <a:solidFill>
              <a:srgbClr val="4316E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3" name="Rectangle 10">
            <a:extLst>
              <a:ext uri="{FF2B5EF4-FFF2-40B4-BE49-F238E27FC236}">
                <a16:creationId xmlns:a16="http://schemas.microsoft.com/office/drawing/2014/main" id="{2BB339F4-C658-451D-905A-18150A06B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4581526"/>
            <a:ext cx="2376487" cy="504825"/>
          </a:xfrm>
          <a:prstGeom prst="rect">
            <a:avLst/>
          </a:prstGeom>
          <a:noFill/>
          <a:ln w="9525">
            <a:solidFill>
              <a:srgbClr val="4316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4316E6"/>
                </a:solidFill>
              </a:rPr>
              <a:t>Late phase</a:t>
            </a:r>
          </a:p>
        </p:txBody>
      </p:sp>
      <p:sp>
        <p:nvSpPr>
          <p:cNvPr id="24584" name="Rectangle 11">
            <a:extLst>
              <a:ext uri="{FF2B5EF4-FFF2-40B4-BE49-F238E27FC236}">
                <a16:creationId xmlns:a16="http://schemas.microsoft.com/office/drawing/2014/main" id="{4455C643-75A7-4E11-A975-78751A2D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620714"/>
            <a:ext cx="4968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2800" b="1">
                <a:solidFill>
                  <a:srgbClr val="FD2615"/>
                </a:solidFill>
              </a:rPr>
              <a:t>Allergic asthma</a:t>
            </a:r>
          </a:p>
          <a:p>
            <a:pPr algn="ctr" eaLnBrk="1" hangingPunct="1">
              <a:lnSpc>
                <a:spcPct val="90000"/>
              </a:lnSpc>
            </a:pPr>
            <a:endParaRPr lang="cs-CZ" altLang="cs-CZ" sz="2800" b="1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DDD5E0-327B-461F-9681-90A6A4153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E7F09-9357-4003-AAB6-1A67BC62B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obr8a">
            <a:extLst>
              <a:ext uri="{FF2B5EF4-FFF2-40B4-BE49-F238E27FC236}">
                <a16:creationId xmlns:a16="http://schemas.microsoft.com/office/drawing/2014/main" id="{2AA3A034-7B8D-4D01-AA7E-A426F393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65316"/>
            <a:ext cx="7715794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obr8b">
            <a:extLst>
              <a:ext uri="{FF2B5EF4-FFF2-40B4-BE49-F238E27FC236}">
                <a16:creationId xmlns:a16="http://schemas.microsoft.com/office/drawing/2014/main" id="{5FB308CA-B6B0-4487-9D05-5FC99EC6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3448186"/>
            <a:ext cx="7715794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D22804-B8EF-4875-9963-731463A60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1B9DF-2E44-4A38-A161-6C0554C3D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0E5F6552-96DE-4A51-9B9A-F5ED2726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137956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/>
              <a:t>Mild</a:t>
            </a:r>
            <a:r>
              <a:rPr lang="cs-CZ" altLang="cs-CZ" b="1" dirty="0"/>
              <a:t> </a:t>
            </a:r>
            <a:r>
              <a:rPr lang="cs-CZ" altLang="cs-CZ" b="1" dirty="0" err="1"/>
              <a:t>intermitent</a:t>
            </a:r>
            <a:endParaRPr lang="cs-CZ" altLang="cs-CZ" b="1" dirty="0"/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b="1" dirty="0"/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/>
              <a:t>Mild</a:t>
            </a:r>
            <a:r>
              <a:rPr lang="cs-CZ" altLang="cs-CZ" b="1" dirty="0"/>
              <a:t> </a:t>
            </a:r>
            <a:r>
              <a:rPr lang="cs-CZ" altLang="cs-CZ" b="1" dirty="0" err="1"/>
              <a:t>persistent</a:t>
            </a:r>
            <a:endParaRPr lang="cs-CZ" altLang="cs-CZ" b="1" dirty="0"/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b="1" dirty="0"/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/>
              <a:t>Moderate</a:t>
            </a:r>
            <a:r>
              <a:rPr lang="cs-CZ" altLang="cs-CZ" b="1" dirty="0"/>
              <a:t> </a:t>
            </a:r>
            <a:r>
              <a:rPr lang="cs-CZ" altLang="cs-CZ" b="1" dirty="0" err="1"/>
              <a:t>persistent</a:t>
            </a:r>
            <a:endParaRPr lang="cs-CZ" altLang="cs-CZ" b="1" dirty="0"/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b="1" dirty="0"/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/>
              <a:t>Severe </a:t>
            </a:r>
            <a:r>
              <a:rPr lang="cs-CZ" altLang="cs-CZ" b="1" dirty="0" err="1"/>
              <a:t>persistent</a:t>
            </a:r>
            <a:endParaRPr lang="cs-CZ" altLang="cs-CZ" b="1" dirty="0"/>
          </a:p>
        </p:txBody>
      </p:sp>
      <p:sp>
        <p:nvSpPr>
          <p:cNvPr id="26627" name="AutoShape 5">
            <a:extLst>
              <a:ext uri="{FF2B5EF4-FFF2-40B4-BE49-F238E27FC236}">
                <a16:creationId xmlns:a16="http://schemas.microsoft.com/office/drawing/2014/main" id="{3622F306-7E9B-43B1-8827-5EACBEFA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53800"/>
            <a:ext cx="7010400" cy="1295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 err="1">
                <a:solidFill>
                  <a:srgbClr val="FD2615"/>
                </a:solidFill>
              </a:rPr>
              <a:t>Asthma</a:t>
            </a:r>
            <a:r>
              <a:rPr lang="cs-CZ" altLang="cs-CZ" sz="3200" b="1" dirty="0">
                <a:solidFill>
                  <a:srgbClr val="FD2615"/>
                </a:solidFill>
              </a:rPr>
              <a:t> </a:t>
            </a:r>
            <a:r>
              <a:rPr lang="cs-CZ" altLang="cs-CZ" sz="3200" b="1" dirty="0" err="1">
                <a:solidFill>
                  <a:srgbClr val="FD2615"/>
                </a:solidFill>
              </a:rPr>
              <a:t>classification</a:t>
            </a:r>
            <a:r>
              <a:rPr lang="cs-CZ" altLang="cs-CZ" sz="3200" b="1" dirty="0">
                <a:solidFill>
                  <a:srgbClr val="FD2615"/>
                </a:solidFill>
              </a:rPr>
              <a:t> </a:t>
            </a:r>
            <a:r>
              <a:rPr lang="cs-CZ" altLang="cs-CZ" sz="3200" b="1" dirty="0" err="1">
                <a:solidFill>
                  <a:srgbClr val="FD2615"/>
                </a:solidFill>
              </a:rPr>
              <a:t>based</a:t>
            </a:r>
            <a:r>
              <a:rPr lang="cs-CZ" altLang="cs-CZ" sz="3200" b="1" dirty="0">
                <a:solidFill>
                  <a:srgbClr val="FD2615"/>
                </a:solidFill>
              </a:rPr>
              <a:t> on </a:t>
            </a:r>
            <a:r>
              <a:rPr lang="cs-CZ" altLang="cs-CZ" sz="3200" b="1" dirty="0" err="1">
                <a:solidFill>
                  <a:srgbClr val="FD2615"/>
                </a:solidFill>
              </a:rPr>
              <a:t>severity</a:t>
            </a:r>
            <a:endParaRPr lang="cs-CZ" altLang="cs-CZ" sz="3200" b="1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0A3D4D-CA2C-4B9A-98BF-AF90BFB60F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F0268-D6E1-40F8-B40F-7E30A774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F51298F3-0F0D-4FA2-AC62-60B2790B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399" y="378000"/>
            <a:ext cx="9347200" cy="1295400"/>
          </a:xfrm>
        </p:spPr>
        <p:txBody>
          <a:bodyPr/>
          <a:lstStyle/>
          <a:p>
            <a:pPr algn="ctr" eaLnBrk="1" hangingPunct="1"/>
            <a:r>
              <a:rPr lang="en-US" altLang="cs-CZ" sz="2400" dirty="0">
                <a:solidFill>
                  <a:srgbClr val="FD2615"/>
                </a:solidFill>
              </a:rPr>
              <a:t>Determining Asthma Severity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4D30229C-4F01-4936-9FFC-13508D2AFE72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1571601"/>
              </p:ext>
            </p:extLst>
          </p:nvPr>
        </p:nvGraphicFramePr>
        <p:xfrm>
          <a:off x="2688431" y="1583465"/>
          <a:ext cx="6815137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59559" imgH="4889396" progId="Word.Document.8">
                  <p:embed/>
                </p:oleObj>
              </mc:Choice>
              <mc:Fallback>
                <p:oleObj name="Document" r:id="rId2" imgW="8259559" imgH="4889396" progId="Word.Document.8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4D30229C-4F01-4936-9FFC-13508D2AFE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431" y="1583465"/>
                        <a:ext cx="6815137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5ABB4A-30E0-498F-AD58-6205F1E77D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5D5F3-F2DD-48AF-A00A-73294F8AE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42A43-5607-41D2-AC3D-6C28820ABADA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2E9C559D-5A4D-444D-A112-414652B7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549275"/>
            <a:ext cx="1000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>
                <a:solidFill>
                  <a:srgbClr val="FF3300"/>
                </a:solidFill>
              </a:rPr>
              <a:t>Asthma</a:t>
            </a:r>
            <a:r>
              <a:rPr lang="cs-CZ" altLang="cs-CZ" sz="3200" b="1" dirty="0">
                <a:solidFill>
                  <a:srgbClr val="FF3300"/>
                </a:solidFill>
              </a:rPr>
              <a:t> – </a:t>
            </a:r>
            <a:r>
              <a:rPr lang="cs-CZ" altLang="cs-CZ" sz="3200" b="1" dirty="0" err="1">
                <a:solidFill>
                  <a:srgbClr val="FF3300"/>
                </a:solidFill>
              </a:rPr>
              <a:t>clinical</a:t>
            </a:r>
            <a:r>
              <a:rPr lang="cs-CZ" altLang="cs-CZ" sz="3200" b="1" dirty="0">
                <a:solidFill>
                  <a:srgbClr val="FF3300"/>
                </a:solidFill>
              </a:rPr>
              <a:t> </a:t>
            </a:r>
            <a:r>
              <a:rPr lang="cs-CZ" altLang="cs-CZ" sz="3200" b="1" dirty="0" err="1">
                <a:solidFill>
                  <a:srgbClr val="FF3300"/>
                </a:solidFill>
              </a:rPr>
              <a:t>manifestations</a:t>
            </a:r>
            <a:endParaRPr lang="cs-CZ" altLang="cs-CZ" sz="3200" b="1" dirty="0">
              <a:solidFill>
                <a:schemeClr val="tx2"/>
              </a:solidFill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1E940F68-933B-474A-9427-F148E910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1628775"/>
            <a:ext cx="10002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During</a:t>
            </a:r>
            <a:r>
              <a:rPr lang="cs-CZ" altLang="cs-CZ" b="1" dirty="0">
                <a:solidFill>
                  <a:srgbClr val="4316E6"/>
                </a:solidFill>
              </a:rPr>
              <a:t> full </a:t>
            </a:r>
            <a:r>
              <a:rPr lang="cs-CZ" altLang="cs-CZ" b="1" dirty="0" err="1">
                <a:solidFill>
                  <a:srgbClr val="4316E6"/>
                </a:solidFill>
              </a:rPr>
              <a:t>remision</a:t>
            </a:r>
            <a:endParaRPr lang="cs-CZ" altLang="cs-CZ" b="1" dirty="0">
              <a:solidFill>
                <a:srgbClr val="4316E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r>
              <a:rPr lang="cs-CZ" altLang="cs-CZ" sz="2000" b="1" dirty="0" err="1">
                <a:solidFill>
                  <a:schemeClr val="tx2"/>
                </a:solidFill>
              </a:rPr>
              <a:t>Individuals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asymptomatic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pulmonary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function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tests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normal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During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partial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remision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      </a:t>
            </a:r>
            <a:r>
              <a:rPr lang="cs-CZ" altLang="cs-CZ" sz="2000" b="1" dirty="0">
                <a:solidFill>
                  <a:schemeClr val="tx2"/>
                </a:solidFill>
              </a:rPr>
              <a:t>    </a:t>
            </a:r>
            <a:r>
              <a:rPr lang="cs-CZ" altLang="cs-CZ" sz="2000" b="1" dirty="0" err="1">
                <a:solidFill>
                  <a:schemeClr val="tx2"/>
                </a:solidFill>
              </a:rPr>
              <a:t>There</a:t>
            </a:r>
            <a:r>
              <a:rPr lang="cs-CZ" altLang="cs-CZ" sz="2000" b="1" dirty="0">
                <a:solidFill>
                  <a:schemeClr val="tx2"/>
                </a:solidFill>
              </a:rPr>
              <a:t> are no </a:t>
            </a:r>
            <a:r>
              <a:rPr lang="cs-CZ" altLang="cs-CZ" sz="2000" b="1" dirty="0" err="1">
                <a:solidFill>
                  <a:schemeClr val="tx2"/>
                </a:solidFill>
              </a:rPr>
              <a:t>clinical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symptoms</a:t>
            </a:r>
            <a:r>
              <a:rPr lang="cs-CZ" altLang="cs-CZ" sz="2000" b="1" dirty="0">
                <a:solidFill>
                  <a:schemeClr val="tx2"/>
                </a:solidFill>
              </a:rPr>
              <a:t> but </a:t>
            </a:r>
            <a:r>
              <a:rPr lang="cs-CZ" altLang="cs-CZ" sz="2000" b="1" dirty="0" err="1">
                <a:solidFill>
                  <a:schemeClr val="tx2"/>
                </a:solidFill>
              </a:rPr>
              <a:t>pulmonary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function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2000" b="1" dirty="0">
                <a:solidFill>
                  <a:schemeClr val="tx2"/>
                </a:solidFill>
              </a:rPr>
              <a:t>            </a:t>
            </a:r>
            <a:r>
              <a:rPr lang="cs-CZ" altLang="cs-CZ" sz="2000" b="1" dirty="0" err="1">
                <a:solidFill>
                  <a:schemeClr val="tx2"/>
                </a:solidFill>
              </a:rPr>
              <a:t>tests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abnormal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 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During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attacks</a:t>
            </a:r>
            <a:endParaRPr lang="cs-CZ" altLang="cs-CZ" b="1" dirty="0">
              <a:solidFill>
                <a:srgbClr val="4316E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r>
              <a:rPr lang="cs-CZ" altLang="cs-CZ" sz="2000" b="1" dirty="0" err="1">
                <a:solidFill>
                  <a:schemeClr val="tx2"/>
                </a:solidFill>
              </a:rPr>
              <a:t>Individuals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dyspneic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respiratory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effort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marked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r>
              <a:rPr lang="cs-CZ" altLang="cs-CZ" sz="2000" b="1" dirty="0" err="1">
                <a:solidFill>
                  <a:schemeClr val="tx2"/>
                </a:solidFill>
              </a:rPr>
              <a:t>Breath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sounds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ecreased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except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considerable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wheezing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dyspnea</a:t>
            </a:r>
            <a:r>
              <a:rPr lang="cs-CZ" altLang="cs-CZ" sz="2000" b="1" dirty="0">
                <a:solidFill>
                  <a:schemeClr val="tx2"/>
                </a:solidFill>
              </a:rPr>
              <a:t>, non-</a:t>
            </a:r>
            <a:r>
              <a:rPr lang="cs-CZ" altLang="cs-CZ" sz="2000" b="1" dirty="0" err="1">
                <a:solidFill>
                  <a:schemeClr val="tx2"/>
                </a:solidFill>
              </a:rPr>
              <a:t>productive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coughing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tachycardia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tachypnea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occur</a:t>
            </a:r>
            <a:endParaRPr lang="cs-CZ" altLang="cs-CZ" sz="2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E19290-5DA9-4071-AAC7-584019675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5B1F5-CB13-4F76-B8B8-62EA2683A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E597AC57-7102-44E5-828F-F35AA4DC7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773238"/>
            <a:ext cx="9490800" cy="4322762"/>
          </a:xfrm>
        </p:spPr>
        <p:txBody>
          <a:bodyPr/>
          <a:lstStyle/>
          <a:p>
            <a:pPr eaLnBrk="1" hangingPunct="1"/>
            <a:r>
              <a:rPr lang="cs-CZ" altLang="cs-CZ" sz="2000" b="1"/>
              <a:t>Spirometry shows decreases in expiratory flow rate, forced expiratory volume (FEV), and forced vital capacity (FVC)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b="1"/>
          </a:p>
          <a:p>
            <a:pPr eaLnBrk="1" hangingPunct="1"/>
            <a:r>
              <a:rPr lang="cs-CZ" altLang="cs-CZ" sz="2000" b="1"/>
              <a:t>FRC and total lung capacity (TLC) are increased.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b="1"/>
          </a:p>
          <a:p>
            <a:pPr eaLnBrk="1" hangingPunct="1"/>
            <a:r>
              <a:rPr lang="cs-CZ" altLang="cs-CZ" sz="2000" b="1"/>
              <a:t>Blood gas analysis shows hypoxemia with early respiratory alkalosis or late respiratory acidosis.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433F2BC1-D9B8-4A2A-9566-B8FDCF19C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57201"/>
            <a:ext cx="9490800" cy="955675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FD2615"/>
                </a:solidFill>
              </a:rPr>
              <a:t>Asthma</a:t>
            </a:r>
            <a:r>
              <a:rPr lang="cs-CZ" altLang="cs-CZ" sz="3200" dirty="0">
                <a:solidFill>
                  <a:srgbClr val="FD2615"/>
                </a:solidFill>
              </a:rPr>
              <a:t> - </a:t>
            </a:r>
            <a:r>
              <a:rPr lang="cs-CZ" altLang="cs-CZ" sz="3200" dirty="0" err="1">
                <a:solidFill>
                  <a:srgbClr val="FD2615"/>
                </a:solidFill>
              </a:rPr>
              <a:t>pulmonary</a:t>
            </a:r>
            <a:r>
              <a:rPr lang="cs-CZ" altLang="cs-CZ" sz="3200" dirty="0">
                <a:solidFill>
                  <a:srgbClr val="FD2615"/>
                </a:solidFill>
              </a:rPr>
              <a:t> </a:t>
            </a:r>
            <a:r>
              <a:rPr lang="cs-CZ" altLang="cs-CZ" sz="3200" dirty="0" err="1">
                <a:solidFill>
                  <a:srgbClr val="FD2615"/>
                </a:solidFill>
              </a:rPr>
              <a:t>function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97C9F-9C26-40F5-9238-036085196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39A81-7F80-4EEC-8573-9A1D49682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9250276-C13C-4A3F-9E51-CFCA6B5B5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96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FF0000"/>
                </a:solidFill>
              </a:rPr>
              <a:t>Points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90362FA-F500-4C33-9A25-E19ECBE6E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123" y="1692002"/>
            <a:ext cx="10753200" cy="4139998"/>
          </a:xfrm>
        </p:spPr>
        <p:txBody>
          <a:bodyPr/>
          <a:lstStyle/>
          <a:p>
            <a:pPr eaLnBrk="1" hangingPunct="1"/>
            <a:r>
              <a:rPr lang="cs-CZ" altLang="cs-CZ" b="1" dirty="0" err="1"/>
              <a:t>Ventilation</a:t>
            </a:r>
            <a:endParaRPr lang="cs-CZ" altLang="cs-CZ" b="1" dirty="0"/>
          </a:p>
          <a:p>
            <a:pPr eaLnBrk="1" hangingPunct="1"/>
            <a:r>
              <a:rPr lang="cs-CZ" altLang="cs-CZ" b="1" dirty="0" err="1"/>
              <a:t>Diffusion</a:t>
            </a:r>
            <a:endParaRPr lang="cs-CZ" altLang="cs-CZ" b="1" dirty="0"/>
          </a:p>
          <a:p>
            <a:pPr eaLnBrk="1" hangingPunct="1"/>
            <a:r>
              <a:rPr lang="cs-CZ" altLang="cs-CZ" b="1" dirty="0" err="1"/>
              <a:t>Perfusion</a:t>
            </a:r>
            <a:endParaRPr lang="cs-CZ" altLang="cs-CZ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C2E1B1-A609-405C-9EF2-BA59C805D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9F884-8E99-4FA6-A387-009C08A72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6">
            <a:extLst>
              <a:ext uri="{FF2B5EF4-FFF2-40B4-BE49-F238E27FC236}">
                <a16:creationId xmlns:a16="http://schemas.microsoft.com/office/drawing/2014/main" id="{E26A8636-A5A6-4E71-9DCF-D90A652D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04813"/>
            <a:ext cx="9490800" cy="1008062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>
                <a:solidFill>
                  <a:srgbClr val="FD2615"/>
                </a:solidFill>
              </a:rPr>
              <a:t>Treatment</a:t>
            </a:r>
            <a:endParaRPr lang="cs-CZ" altLang="cs-CZ" sz="3200" b="1" dirty="0">
              <a:solidFill>
                <a:srgbClr val="FD2615"/>
              </a:solidFill>
            </a:endParaRP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290F7DA5-121C-4F0B-BD96-69B47F4E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1" y="1700214"/>
            <a:ext cx="9552714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800" b="1" dirty="0" err="1">
                <a:solidFill>
                  <a:srgbClr val="4316E6"/>
                </a:solidFill>
                <a:latin typeface="Times New Roman" panose="02020603050405020304" pitchFamily="18" charset="0"/>
              </a:rPr>
              <a:t>Goals</a:t>
            </a:r>
            <a:r>
              <a:rPr lang="cs-CZ" altLang="cs-CZ" sz="2800" b="1" dirty="0">
                <a:solidFill>
                  <a:srgbClr val="4316E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To reverse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acute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attacks</a:t>
            </a:r>
            <a:endParaRPr lang="cs-CZ" altLang="cs-CZ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To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control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recurrent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attacks</a:t>
            </a:r>
            <a:endParaRPr lang="cs-CZ" altLang="cs-CZ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To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reduce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bronchial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inflammation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associated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hyperreactivity</a:t>
            </a:r>
            <a:endParaRPr lang="cs-CZ" altLang="cs-CZ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+ 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elimination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allergens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if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it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possible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800" b="1" dirty="0" err="1">
                <a:solidFill>
                  <a:srgbClr val="4316E6"/>
                </a:solidFill>
                <a:latin typeface="Times New Roman" panose="02020603050405020304" pitchFamily="18" charset="0"/>
              </a:rPr>
              <a:t>Drugs</a:t>
            </a:r>
            <a:r>
              <a:rPr lang="cs-CZ" altLang="cs-CZ" sz="2800" b="1" dirty="0">
                <a:solidFill>
                  <a:srgbClr val="4316E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Allergen´s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immunotherapy</a:t>
            </a:r>
            <a:endParaRPr lang="cs-CZ" altLang="cs-CZ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Bronchodilator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(Beta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agonists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Anticholinergic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agents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Theophylline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Immunosuppressant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corticosteroids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Others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Leukotriene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modifiers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antihistamine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e.g</a:t>
            </a:r>
            <a:r>
              <a:rPr lang="cs-CZ" altLang="cs-CZ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A0FBAC-CB3B-4F95-A8DE-2E385ACFD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C3D80D-D531-4D02-AD98-A323208E5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D4A3EF2F-8B04-4571-A019-64BE1270D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9" y="609600"/>
            <a:ext cx="9782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>
                <a:solidFill>
                  <a:srgbClr val="FD2615"/>
                </a:solidFill>
              </a:rPr>
              <a:t>Chronic</a:t>
            </a:r>
            <a:r>
              <a:rPr lang="cs-CZ" altLang="cs-CZ" sz="3200" b="1" dirty="0">
                <a:solidFill>
                  <a:srgbClr val="FD2615"/>
                </a:solidFill>
              </a:rPr>
              <a:t> </a:t>
            </a:r>
            <a:r>
              <a:rPr lang="cs-CZ" altLang="cs-CZ" sz="3200" b="1" dirty="0" err="1">
                <a:solidFill>
                  <a:srgbClr val="FD2615"/>
                </a:solidFill>
              </a:rPr>
              <a:t>obstructive</a:t>
            </a:r>
            <a:r>
              <a:rPr lang="cs-CZ" altLang="cs-CZ" sz="3200" b="1" dirty="0">
                <a:solidFill>
                  <a:srgbClr val="FD2615"/>
                </a:solidFill>
              </a:rPr>
              <a:t> </a:t>
            </a:r>
            <a:r>
              <a:rPr lang="cs-CZ" altLang="cs-CZ" sz="3200" b="1" dirty="0" err="1">
                <a:solidFill>
                  <a:srgbClr val="FD2615"/>
                </a:solidFill>
              </a:rPr>
              <a:t>pulmonary</a:t>
            </a:r>
            <a:r>
              <a:rPr lang="cs-CZ" altLang="cs-CZ" sz="3200" b="1" dirty="0">
                <a:solidFill>
                  <a:srgbClr val="FD2615"/>
                </a:solidFill>
              </a:rPr>
              <a:t> </a:t>
            </a:r>
            <a:r>
              <a:rPr lang="cs-CZ" altLang="cs-CZ" sz="3200" b="1" dirty="0" err="1">
                <a:solidFill>
                  <a:srgbClr val="FD2615"/>
                </a:solidFill>
              </a:rPr>
              <a:t>disease</a:t>
            </a:r>
            <a:r>
              <a:rPr lang="cs-CZ" altLang="cs-CZ" sz="3200" b="1" dirty="0">
                <a:solidFill>
                  <a:srgbClr val="FD2615"/>
                </a:solidFill>
              </a:rPr>
              <a:t> (COPD)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8BCC9D6C-2456-416B-9E4E-8876D495D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773238"/>
            <a:ext cx="95527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>
                <a:solidFill>
                  <a:schemeClr val="tx2"/>
                </a:solidFill>
              </a:rPr>
              <a:t>COPD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defined</a:t>
            </a:r>
            <a:r>
              <a:rPr lang="cs-CZ" altLang="cs-CZ" sz="2000" b="1" dirty="0">
                <a:solidFill>
                  <a:schemeClr val="tx2"/>
                </a:solidFill>
              </a:rPr>
              <a:t> as </a:t>
            </a:r>
            <a:r>
              <a:rPr lang="cs-CZ" altLang="cs-CZ" sz="2000" b="1" dirty="0" err="1">
                <a:solidFill>
                  <a:schemeClr val="tx2"/>
                </a:solidFill>
              </a:rPr>
              <a:t>pathologic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lung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changes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consistent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with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emphysema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chronic</a:t>
            </a:r>
            <a:r>
              <a:rPr lang="cs-CZ" altLang="cs-CZ" sz="2000" b="1" dirty="0">
                <a:solidFill>
                  <a:srgbClr val="4316E6"/>
                </a:solidFill>
              </a:rPr>
              <a:t> bronchitis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>
                <a:solidFill>
                  <a:schemeClr val="tx2"/>
                </a:solidFill>
              </a:rPr>
              <a:t>It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syndrome </a:t>
            </a:r>
            <a:r>
              <a:rPr lang="cs-CZ" altLang="cs-CZ" sz="2000" b="1" dirty="0" err="1">
                <a:solidFill>
                  <a:schemeClr val="tx2"/>
                </a:solidFill>
              </a:rPr>
              <a:t>characterized</a:t>
            </a:r>
            <a:r>
              <a:rPr lang="cs-CZ" altLang="cs-CZ" sz="2000" b="1" dirty="0">
                <a:solidFill>
                  <a:schemeClr val="tx2"/>
                </a:solidFill>
              </a:rPr>
              <a:t> by </a:t>
            </a:r>
            <a:r>
              <a:rPr lang="cs-CZ" altLang="cs-CZ" sz="2000" b="1" dirty="0" err="1">
                <a:solidFill>
                  <a:schemeClr val="tx2"/>
                </a:solidFill>
              </a:rPr>
              <a:t>abnormal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tests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expiratory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airflow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that</a:t>
            </a:r>
            <a:r>
              <a:rPr lang="cs-CZ" altLang="cs-CZ" sz="2000" b="1" dirty="0">
                <a:solidFill>
                  <a:schemeClr val="tx2"/>
                </a:solidFill>
              </a:rPr>
              <a:t> do not </a:t>
            </a:r>
            <a:r>
              <a:rPr lang="cs-CZ" altLang="cs-CZ" sz="2000" b="1" dirty="0" err="1">
                <a:solidFill>
                  <a:schemeClr val="tx2"/>
                </a:solidFill>
              </a:rPr>
              <a:t>change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markedly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over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time</a:t>
            </a:r>
            <a:r>
              <a:rPr lang="cs-CZ" altLang="cs-CZ" sz="2000" b="1" dirty="0">
                <a:solidFill>
                  <a:schemeClr val="tx2"/>
                </a:solidFill>
              </a:rPr>
              <a:t>,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without</a:t>
            </a:r>
            <a:r>
              <a:rPr lang="cs-CZ" altLang="cs-CZ" sz="2000" b="1" dirty="0">
                <a:solidFill>
                  <a:schemeClr val="tx2"/>
                </a:solidFill>
              </a:rPr>
              <a:t> a </a:t>
            </a:r>
            <a:r>
              <a:rPr lang="cs-CZ" altLang="cs-CZ" sz="2000" b="1" dirty="0" err="1">
                <a:solidFill>
                  <a:schemeClr val="tx2"/>
                </a:solidFill>
              </a:rPr>
              <a:t>reversible</a:t>
            </a:r>
            <a:r>
              <a:rPr lang="cs-CZ" altLang="cs-CZ" sz="2000" b="1" dirty="0">
                <a:solidFill>
                  <a:schemeClr val="tx2"/>
                </a:solidFill>
              </a:rPr>
              <a:t> response to </a:t>
            </a:r>
            <a:r>
              <a:rPr lang="cs-CZ" altLang="cs-CZ" sz="2000" b="1" dirty="0" err="1">
                <a:solidFill>
                  <a:schemeClr val="tx2"/>
                </a:solidFill>
              </a:rPr>
              <a:t>pharmacological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agents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>
                <a:solidFill>
                  <a:schemeClr val="tx2"/>
                </a:solidFill>
              </a:rPr>
              <a:t>5-20% </a:t>
            </a:r>
            <a:r>
              <a:rPr lang="cs-CZ" altLang="cs-CZ" sz="2000" b="1" dirty="0" err="1">
                <a:solidFill>
                  <a:schemeClr val="tx2"/>
                </a:solidFill>
              </a:rPr>
              <a:t>adult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population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>
                <a:solidFill>
                  <a:schemeClr val="tx2"/>
                </a:solidFill>
              </a:rPr>
              <a:t>Most </a:t>
            </a:r>
            <a:r>
              <a:rPr lang="cs-CZ" altLang="cs-CZ" sz="2000" b="1" dirty="0" err="1">
                <a:solidFill>
                  <a:schemeClr val="tx2"/>
                </a:solidFill>
              </a:rPr>
              <a:t>frequently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men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fifth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leading</a:t>
            </a:r>
            <a:r>
              <a:rPr lang="cs-CZ" altLang="cs-CZ" sz="2000" b="1" dirty="0">
                <a:solidFill>
                  <a:schemeClr val="tx2"/>
                </a:solidFill>
              </a:rPr>
              <a:t> cause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death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accent2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</a:pPr>
            <a:endParaRPr lang="cs-CZ" altLang="cs-CZ" sz="2000" b="1" dirty="0">
              <a:solidFill>
                <a:schemeClr val="accent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F70BEF-0DA6-476C-B54E-3996DE9F0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D19D72-1A48-4B9D-97E0-881EEE48F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obr2">
            <a:extLst>
              <a:ext uri="{FF2B5EF4-FFF2-40B4-BE49-F238E27FC236}">
                <a16:creationId xmlns:a16="http://schemas.microsoft.com/office/drawing/2014/main" id="{F9B1384E-A7B3-4722-B1AB-2D53B6DB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2447750"/>
            <a:ext cx="534420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6">
            <a:extLst>
              <a:ext uri="{FF2B5EF4-FFF2-40B4-BE49-F238E27FC236}">
                <a16:creationId xmlns:a16="http://schemas.microsoft.com/office/drawing/2014/main" id="{2BF0D324-BE39-4574-B1A8-B854198A9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692150"/>
            <a:ext cx="741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b="1" dirty="0" err="1">
                <a:solidFill>
                  <a:schemeClr val="tx2"/>
                </a:solidFill>
              </a:rPr>
              <a:t>The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complex</a:t>
            </a:r>
            <a:r>
              <a:rPr lang="cs-CZ" altLang="cs-CZ" b="1" dirty="0">
                <a:solidFill>
                  <a:schemeClr val="tx2"/>
                </a:solidFill>
              </a:rPr>
              <a:t>, </a:t>
            </a:r>
            <a:r>
              <a:rPr lang="cs-CZ" altLang="cs-CZ" b="1" dirty="0" err="1">
                <a:solidFill>
                  <a:schemeClr val="tx2"/>
                </a:solidFill>
              </a:rPr>
              <a:t>heterogenous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overlapping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of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the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three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primary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diagnoses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include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under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diseases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of</a:t>
            </a:r>
            <a:r>
              <a:rPr lang="cs-CZ" altLang="cs-CZ" b="1" dirty="0">
                <a:solidFill>
                  <a:schemeClr val="tx2"/>
                </a:solidFill>
              </a:rPr>
              <a:t> air </a:t>
            </a:r>
            <a:r>
              <a:rPr lang="cs-CZ" altLang="cs-CZ" b="1" dirty="0" err="1">
                <a:solidFill>
                  <a:schemeClr val="tx2"/>
                </a:solidFill>
              </a:rPr>
              <a:t>flow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limitation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is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present</a:t>
            </a:r>
            <a:r>
              <a:rPr lang="cs-CZ" altLang="cs-CZ" b="1" dirty="0">
                <a:solidFill>
                  <a:schemeClr val="tx2"/>
                </a:solidFill>
              </a:rPr>
              <a:t> on </a:t>
            </a:r>
            <a:r>
              <a:rPr lang="cs-CZ" altLang="cs-CZ" b="1" dirty="0" err="1">
                <a:solidFill>
                  <a:schemeClr val="tx2"/>
                </a:solidFill>
              </a:rPr>
              <a:t>the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next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picture</a:t>
            </a:r>
            <a:r>
              <a:rPr lang="cs-CZ" altLang="cs-CZ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D29B20-5DF7-40B7-BB95-9D6B01FE1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A54FDA-AA3E-4779-8E83-2EDB177D3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46867FD-6236-4F3B-A51A-8C6044ECA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1" y="724989"/>
            <a:ext cx="955271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rgbClr val="FF3300"/>
                </a:solidFill>
              </a:rPr>
              <a:t>1. </a:t>
            </a:r>
            <a:r>
              <a:rPr lang="cs-CZ" altLang="cs-CZ" sz="3600" b="1" dirty="0" err="1">
                <a:solidFill>
                  <a:srgbClr val="FF3300"/>
                </a:solidFill>
              </a:rPr>
              <a:t>Chronic</a:t>
            </a:r>
            <a:r>
              <a:rPr lang="cs-CZ" altLang="cs-CZ" sz="3600" b="1" dirty="0">
                <a:solidFill>
                  <a:srgbClr val="FF3300"/>
                </a:solidFill>
              </a:rPr>
              <a:t> bronchitis</a:t>
            </a:r>
            <a:endParaRPr lang="cs-CZ" altLang="cs-CZ" sz="3600" dirty="0">
              <a:solidFill>
                <a:schemeClr val="tx2"/>
              </a:solidFill>
            </a:endParaRPr>
          </a:p>
        </p:txBody>
      </p:sp>
      <p:sp>
        <p:nvSpPr>
          <p:cNvPr id="32771" name="Rectangle 8">
            <a:extLst>
              <a:ext uri="{FF2B5EF4-FFF2-40B4-BE49-F238E27FC236}">
                <a16:creationId xmlns:a16="http://schemas.microsoft.com/office/drawing/2014/main" id="{C5B9BE4C-AA86-4F44-825A-E547057D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1" y="1916114"/>
            <a:ext cx="6910456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q"/>
            </a:pPr>
            <a:r>
              <a:rPr lang="cs-CZ" altLang="cs-CZ" sz="2000" b="1" dirty="0" err="1">
                <a:solidFill>
                  <a:schemeClr val="tx2"/>
                </a:solidFill>
              </a:rPr>
              <a:t>Chronic</a:t>
            </a:r>
            <a:r>
              <a:rPr lang="cs-CZ" altLang="cs-CZ" sz="2000" b="1" dirty="0">
                <a:solidFill>
                  <a:schemeClr val="tx2"/>
                </a:solidFill>
              </a:rPr>
              <a:t> bronchitis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defined</a:t>
            </a:r>
            <a:r>
              <a:rPr lang="cs-CZ" altLang="cs-CZ" sz="2000" b="1" dirty="0">
                <a:solidFill>
                  <a:schemeClr val="tx2"/>
                </a:solidFill>
              </a:rPr>
              <a:t> as </a:t>
            </a:r>
            <a:r>
              <a:rPr lang="cs-CZ" altLang="cs-CZ" sz="2000" b="1" dirty="0" err="1">
                <a:solidFill>
                  <a:schemeClr val="tx2"/>
                </a:solidFill>
              </a:rPr>
              <a:t>hypersecretion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mucus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chronic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productive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cough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that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continues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at</a:t>
            </a:r>
            <a:r>
              <a:rPr lang="cs-CZ" altLang="cs-CZ" sz="2000" b="1" dirty="0">
                <a:solidFill>
                  <a:schemeClr val="tx2"/>
                </a:solidFill>
              </a:rPr>
              <a:t> least 3 </a:t>
            </a:r>
            <a:r>
              <a:rPr lang="cs-CZ" altLang="cs-CZ" sz="2000" b="1" dirty="0" err="1">
                <a:solidFill>
                  <a:schemeClr val="tx2"/>
                </a:solidFill>
              </a:rPr>
              <a:t>months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years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at</a:t>
            </a:r>
            <a:r>
              <a:rPr lang="cs-CZ" altLang="cs-CZ" sz="2000" b="1" dirty="0">
                <a:solidFill>
                  <a:schemeClr val="tx2"/>
                </a:solidFill>
              </a:rPr>
              <a:t> least 2 </a:t>
            </a:r>
            <a:r>
              <a:rPr lang="cs-CZ" altLang="cs-CZ" sz="2000" b="1" dirty="0" err="1">
                <a:solidFill>
                  <a:schemeClr val="tx2"/>
                </a:solidFill>
              </a:rPr>
              <a:t>consecutive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years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q"/>
            </a:pPr>
            <a:r>
              <a:rPr lang="cs-CZ" altLang="cs-CZ" sz="2000" b="1" dirty="0">
                <a:solidFill>
                  <a:schemeClr val="tx2"/>
                </a:solidFill>
              </a:rPr>
              <a:t>Incidence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increased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smokers</a:t>
            </a:r>
            <a:r>
              <a:rPr lang="cs-CZ" altLang="cs-CZ" sz="2000" b="1" dirty="0">
                <a:solidFill>
                  <a:schemeClr val="tx2"/>
                </a:solidFill>
              </a:rPr>
              <a:t> (up to </a:t>
            </a:r>
            <a:r>
              <a:rPr lang="cs-CZ" altLang="cs-CZ" sz="2000" b="1" dirty="0" err="1">
                <a:solidFill>
                  <a:schemeClr val="tx2"/>
                </a:solidFill>
              </a:rPr>
              <a:t>twentyfold</a:t>
            </a:r>
            <a:r>
              <a:rPr lang="cs-CZ" altLang="cs-CZ" sz="2000" b="1" dirty="0">
                <a:solidFill>
                  <a:schemeClr val="tx2"/>
                </a:solidFill>
              </a:rPr>
              <a:t>)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even</a:t>
            </a:r>
            <a:r>
              <a:rPr lang="cs-CZ" altLang="cs-CZ" sz="2000" b="1" dirty="0">
                <a:solidFill>
                  <a:schemeClr val="tx2"/>
                </a:solidFill>
              </a:rPr>
              <a:t> more so in </a:t>
            </a:r>
            <a:r>
              <a:rPr lang="cs-CZ" altLang="cs-CZ" sz="2000" b="1" dirty="0" err="1">
                <a:solidFill>
                  <a:schemeClr val="tx2"/>
                </a:solidFill>
              </a:rPr>
              <a:t>workers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exposed</a:t>
            </a:r>
            <a:r>
              <a:rPr lang="cs-CZ" altLang="cs-CZ" sz="2000" b="1" dirty="0">
                <a:solidFill>
                  <a:schemeClr val="tx2"/>
                </a:solidFill>
              </a:rPr>
              <a:t> to air </a:t>
            </a:r>
            <a:r>
              <a:rPr lang="cs-CZ" altLang="cs-CZ" sz="2000" b="1" dirty="0" err="1">
                <a:solidFill>
                  <a:schemeClr val="tx2"/>
                </a:solidFill>
              </a:rPr>
              <a:t>pollution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q"/>
            </a:pPr>
            <a:r>
              <a:rPr lang="cs-CZ" altLang="cs-CZ" sz="2000" b="1" dirty="0">
                <a:solidFill>
                  <a:schemeClr val="tx2"/>
                </a:solidFill>
              </a:rPr>
              <a:t>It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a major </a:t>
            </a:r>
            <a:r>
              <a:rPr lang="cs-CZ" altLang="cs-CZ" sz="2000" b="1" dirty="0" err="1">
                <a:solidFill>
                  <a:schemeClr val="tx2"/>
                </a:solidFill>
              </a:rPr>
              <a:t>health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problem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elderly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population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  <a:r>
              <a:rPr lang="cs-CZ" altLang="cs-CZ" sz="2000" b="1" dirty="0" err="1">
                <a:solidFill>
                  <a:schemeClr val="tx2"/>
                </a:solidFill>
              </a:rPr>
              <a:t>Repeated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infections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common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64EDE0-C105-48FA-B360-F6FC33BDDE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67742-7516-4940-8A7D-745F58608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23</a:t>
            </a:fld>
            <a:endParaRPr lang="cs-CZ" altLang="cs-CZ"/>
          </a:p>
        </p:txBody>
      </p:sp>
      <p:pic>
        <p:nvPicPr>
          <p:cNvPr id="6" name="Picture 2" descr="bronchitis">
            <a:extLst>
              <a:ext uri="{FF2B5EF4-FFF2-40B4-BE49-F238E27FC236}">
                <a16:creationId xmlns:a16="http://schemas.microsoft.com/office/drawing/2014/main" id="{73F79438-3942-4C87-A719-C1A54ADAE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0"/>
          <a:stretch/>
        </p:blipFill>
        <p:spPr>
          <a:xfrm>
            <a:off x="7576457" y="1916114"/>
            <a:ext cx="4515051" cy="25966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A060E1C7-BDB7-4E52-A8AF-FDC75C48B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609600"/>
            <a:ext cx="92622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>
                <a:solidFill>
                  <a:srgbClr val="FF3300"/>
                </a:solidFill>
              </a:rPr>
              <a:t>Chronic</a:t>
            </a:r>
            <a:r>
              <a:rPr lang="cs-CZ" altLang="cs-CZ" sz="3200" b="1" dirty="0">
                <a:solidFill>
                  <a:srgbClr val="FF3300"/>
                </a:solidFill>
              </a:rPr>
              <a:t> bronchitis - etiology</a:t>
            </a:r>
            <a:endParaRPr lang="cs-CZ" altLang="cs-CZ" sz="3200" dirty="0">
              <a:solidFill>
                <a:schemeClr val="tx2"/>
              </a:solidFill>
            </a:endParaRP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3220AA05-76A8-49E7-AD2E-4C165C07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2133600"/>
            <a:ext cx="926220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/>
              <a:t>It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primarily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caused</a:t>
            </a:r>
            <a:r>
              <a:rPr lang="cs-CZ" altLang="cs-CZ" sz="2000" b="1" dirty="0"/>
              <a:t> by </a:t>
            </a:r>
            <a:r>
              <a:rPr lang="cs-CZ" altLang="cs-CZ" sz="2000" b="1" dirty="0" err="1">
                <a:solidFill>
                  <a:srgbClr val="4316E6"/>
                </a:solidFill>
              </a:rPr>
              <a:t>cigarette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smoke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both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active</a:t>
            </a:r>
            <a:r>
              <a:rPr lang="cs-CZ" altLang="cs-CZ" sz="2000" b="1" dirty="0"/>
              <a:t> and </a:t>
            </a:r>
            <a:r>
              <a:rPr lang="cs-CZ" altLang="cs-CZ" sz="2000" b="1" dirty="0" err="1"/>
              <a:t>passive</a:t>
            </a:r>
            <a:r>
              <a:rPr lang="cs-CZ" altLang="cs-CZ" sz="2000" b="1" dirty="0"/>
              <a:t> smoking </a:t>
            </a:r>
            <a:r>
              <a:rPr lang="cs-CZ" altLang="cs-CZ" sz="2000" b="1" dirty="0" err="1"/>
              <a:t>have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been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implicated</a:t>
            </a:r>
            <a:endParaRPr lang="cs-CZ" altLang="cs-CZ" sz="2000" b="1" dirty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000" b="1" dirty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/>
              <a:t>Other</a:t>
            </a:r>
            <a:r>
              <a:rPr lang="cs-CZ" altLang="cs-CZ" sz="2000" b="1" dirty="0"/>
              <a:t> risk </a:t>
            </a:r>
            <a:r>
              <a:rPr lang="cs-CZ" altLang="cs-CZ" sz="2000" b="1" dirty="0" err="1"/>
              <a:t>factors</a:t>
            </a:r>
            <a:r>
              <a:rPr lang="cs-CZ" altLang="cs-CZ" sz="2000" b="1" dirty="0"/>
              <a:t>: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- </a:t>
            </a:r>
            <a:r>
              <a:rPr lang="cs-CZ" altLang="cs-CZ" sz="2000" b="1" dirty="0" err="1">
                <a:solidFill>
                  <a:schemeClr val="tx2"/>
                </a:solidFill>
              </a:rPr>
              <a:t>profesional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exposition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- air </a:t>
            </a:r>
            <a:r>
              <a:rPr lang="cs-CZ" altLang="cs-CZ" sz="2000" b="1" dirty="0" err="1">
                <a:solidFill>
                  <a:schemeClr val="tx2"/>
                </a:solidFill>
              </a:rPr>
              <a:t>pollution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- </a:t>
            </a:r>
            <a:r>
              <a:rPr lang="cs-CZ" altLang="cs-CZ" sz="2000" b="1" dirty="0" err="1">
                <a:solidFill>
                  <a:schemeClr val="tx2"/>
                </a:solidFill>
              </a:rPr>
              <a:t>repeated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infections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airways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- </a:t>
            </a:r>
            <a:r>
              <a:rPr lang="cs-CZ" altLang="cs-CZ" sz="2000" b="1" dirty="0" err="1">
                <a:solidFill>
                  <a:schemeClr val="tx2"/>
                </a:solidFill>
              </a:rPr>
              <a:t>genetics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DB793A-D40E-4FC9-8B05-E5EB924B1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BCBA0-5874-4C12-BAC3-9C0171B58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FBA39DCF-6635-410F-AF50-DD2507E2E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609601"/>
            <a:ext cx="9262201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>
                <a:solidFill>
                  <a:srgbClr val="FF3300"/>
                </a:solidFill>
              </a:rPr>
              <a:t>Chronic</a:t>
            </a:r>
            <a:r>
              <a:rPr lang="cs-CZ" altLang="cs-CZ" sz="3200" b="1" dirty="0">
                <a:solidFill>
                  <a:srgbClr val="FF3300"/>
                </a:solidFill>
              </a:rPr>
              <a:t> bronchitis - </a:t>
            </a:r>
            <a:r>
              <a:rPr lang="cs-CZ" altLang="cs-CZ" sz="3200" b="1" dirty="0" err="1">
                <a:solidFill>
                  <a:srgbClr val="FF3300"/>
                </a:solidFill>
              </a:rPr>
              <a:t>morphology</a:t>
            </a:r>
            <a:endParaRPr lang="cs-CZ" altLang="cs-CZ" sz="3200" dirty="0">
              <a:solidFill>
                <a:srgbClr val="FF3300"/>
              </a:solidFill>
            </a:endParaRP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D22C9562-5E9F-4D2D-8E40-2BE58536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1511978"/>
            <a:ext cx="1086850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Inspired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irritants</a:t>
            </a:r>
            <a:r>
              <a:rPr lang="cs-CZ" altLang="cs-CZ" b="1" dirty="0">
                <a:solidFill>
                  <a:schemeClr val="tx2"/>
                </a:solidFill>
              </a:rPr>
              <a:t> not </a:t>
            </a:r>
            <a:r>
              <a:rPr lang="cs-CZ" altLang="cs-CZ" b="1" dirty="0" err="1">
                <a:solidFill>
                  <a:schemeClr val="tx2"/>
                </a:solidFill>
              </a:rPr>
              <a:t>only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increase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mucus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production</a:t>
            </a:r>
            <a:r>
              <a:rPr lang="cs-CZ" altLang="cs-CZ" b="1" dirty="0">
                <a:solidFill>
                  <a:schemeClr val="tx2"/>
                </a:solidFill>
              </a:rPr>
              <a:t> but </a:t>
            </a:r>
            <a:r>
              <a:rPr lang="cs-CZ" altLang="cs-CZ" b="1" dirty="0" err="1">
                <a:solidFill>
                  <a:schemeClr val="tx2"/>
                </a:solidFill>
              </a:rPr>
              <a:t>also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increase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the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size</a:t>
            </a:r>
            <a:r>
              <a:rPr lang="cs-CZ" altLang="cs-CZ" b="1" dirty="0">
                <a:solidFill>
                  <a:srgbClr val="4316E6"/>
                </a:solidFill>
              </a:rPr>
              <a:t> and </a:t>
            </a:r>
            <a:r>
              <a:rPr lang="cs-CZ" altLang="cs-CZ" b="1" dirty="0" err="1">
                <a:solidFill>
                  <a:srgbClr val="4316E6"/>
                </a:solidFill>
              </a:rPr>
              <a:t>number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of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mucous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glands</a:t>
            </a:r>
            <a:r>
              <a:rPr lang="cs-CZ" altLang="cs-CZ" b="1" dirty="0">
                <a:solidFill>
                  <a:srgbClr val="4316E6"/>
                </a:solidFill>
              </a:rPr>
              <a:t> and </a:t>
            </a:r>
            <a:r>
              <a:rPr lang="cs-CZ" altLang="cs-CZ" b="1" dirty="0" err="1">
                <a:solidFill>
                  <a:srgbClr val="4316E6"/>
                </a:solidFill>
              </a:rPr>
              <a:t>goblet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cells</a:t>
            </a:r>
            <a:r>
              <a:rPr lang="cs-CZ" altLang="cs-CZ" b="1" dirty="0">
                <a:solidFill>
                  <a:schemeClr val="tx2"/>
                </a:solidFill>
              </a:rPr>
              <a:t> in </a:t>
            </a:r>
            <a:r>
              <a:rPr lang="cs-CZ" altLang="cs-CZ" b="1" dirty="0" err="1">
                <a:solidFill>
                  <a:schemeClr val="tx2"/>
                </a:solidFill>
              </a:rPr>
              <a:t>airway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epithelium</a:t>
            </a:r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mucus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/>
              <a:t>produced</a:t>
            </a:r>
            <a:r>
              <a:rPr lang="cs-CZ" altLang="cs-CZ" b="1" dirty="0"/>
              <a:t>  </a:t>
            </a:r>
            <a:r>
              <a:rPr lang="cs-CZ" altLang="cs-CZ" b="1" dirty="0" err="1">
                <a:solidFill>
                  <a:srgbClr val="4316E6"/>
                </a:solidFill>
              </a:rPr>
              <a:t>is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thicker</a:t>
            </a:r>
            <a:r>
              <a:rPr lang="cs-CZ" altLang="cs-CZ" b="1" dirty="0">
                <a:solidFill>
                  <a:srgbClr val="4316E6"/>
                </a:solidFill>
              </a:rPr>
              <a:t> and more </a:t>
            </a:r>
            <a:r>
              <a:rPr lang="cs-CZ" altLang="cs-CZ" b="1" dirty="0" err="1">
                <a:solidFill>
                  <a:srgbClr val="4316E6"/>
                </a:solidFill>
              </a:rPr>
              <a:t>tenacious</a:t>
            </a:r>
            <a:r>
              <a:rPr lang="cs-CZ" altLang="cs-CZ" b="1" dirty="0"/>
              <a:t> </a:t>
            </a:r>
            <a:r>
              <a:rPr lang="cs-CZ" altLang="cs-CZ" b="1" dirty="0" err="1"/>
              <a:t>than</a:t>
            </a:r>
            <a:r>
              <a:rPr lang="cs-CZ" altLang="cs-CZ" b="1" dirty="0"/>
              <a:t> </a:t>
            </a:r>
            <a:r>
              <a:rPr lang="cs-CZ" altLang="cs-CZ" b="1" dirty="0" err="1"/>
              <a:t>normal</a:t>
            </a:r>
            <a:r>
              <a:rPr lang="cs-CZ" altLang="cs-CZ" b="1" dirty="0"/>
              <a:t>. </a:t>
            </a:r>
            <a:r>
              <a:rPr lang="cs-CZ" altLang="cs-CZ" b="1" dirty="0" err="1"/>
              <a:t>This</a:t>
            </a:r>
            <a:r>
              <a:rPr lang="cs-CZ" altLang="cs-CZ" b="1" dirty="0"/>
              <a:t> </a:t>
            </a:r>
            <a:r>
              <a:rPr lang="cs-CZ" altLang="cs-CZ" b="1" dirty="0" err="1"/>
              <a:t>sticky</a:t>
            </a:r>
            <a:r>
              <a:rPr lang="cs-CZ" altLang="cs-CZ" b="1" dirty="0"/>
              <a:t> </a:t>
            </a:r>
            <a:r>
              <a:rPr lang="cs-CZ" altLang="cs-CZ" b="1" dirty="0" err="1"/>
              <a:t>mucus</a:t>
            </a:r>
            <a:r>
              <a:rPr lang="cs-CZ" altLang="cs-CZ" b="1" dirty="0"/>
              <a:t> </a:t>
            </a:r>
            <a:r>
              <a:rPr lang="cs-CZ" altLang="cs-CZ" b="1" dirty="0" err="1"/>
              <a:t>coating</a:t>
            </a:r>
            <a:r>
              <a:rPr lang="cs-CZ" altLang="cs-CZ" b="1" dirty="0"/>
              <a:t> </a:t>
            </a:r>
            <a:r>
              <a:rPr lang="cs-CZ" altLang="cs-CZ" b="1" dirty="0" err="1"/>
              <a:t>makes</a:t>
            </a:r>
            <a:r>
              <a:rPr lang="cs-CZ" altLang="cs-CZ" b="1" dirty="0"/>
              <a:t> </a:t>
            </a:r>
            <a:r>
              <a:rPr lang="cs-CZ" altLang="cs-CZ" b="1" dirty="0" err="1"/>
              <a:t>it</a:t>
            </a:r>
            <a:r>
              <a:rPr lang="cs-CZ" altLang="cs-CZ" b="1" dirty="0"/>
              <a:t> much more </a:t>
            </a:r>
            <a:r>
              <a:rPr lang="cs-CZ" altLang="cs-CZ" b="1" dirty="0" err="1"/>
              <a:t>likely</a:t>
            </a:r>
            <a:r>
              <a:rPr lang="cs-CZ" altLang="cs-CZ" b="1" dirty="0"/>
              <a:t> </a:t>
            </a:r>
            <a:r>
              <a:rPr lang="cs-CZ" altLang="cs-CZ" b="1" dirty="0" err="1"/>
              <a:t>that</a:t>
            </a:r>
            <a:r>
              <a:rPr lang="cs-CZ" altLang="cs-CZ" b="1" dirty="0"/>
              <a:t> </a:t>
            </a:r>
            <a:r>
              <a:rPr lang="cs-CZ" altLang="cs-CZ" b="1" dirty="0" err="1"/>
              <a:t>bacteria</a:t>
            </a:r>
            <a:r>
              <a:rPr lang="cs-CZ" altLang="cs-CZ" b="1" dirty="0"/>
              <a:t>, such as H. influenze and S. </a:t>
            </a:r>
            <a:r>
              <a:rPr lang="cs-CZ" altLang="cs-CZ" b="1" dirty="0" err="1"/>
              <a:t>pneumoniae</a:t>
            </a:r>
            <a:r>
              <a:rPr lang="cs-CZ" altLang="cs-CZ" b="1" dirty="0"/>
              <a:t>, </a:t>
            </a:r>
            <a:r>
              <a:rPr lang="cs-CZ" altLang="cs-CZ" b="1" dirty="0" err="1"/>
              <a:t>will</a:t>
            </a:r>
            <a:r>
              <a:rPr lang="cs-CZ" altLang="cs-CZ" b="1" dirty="0"/>
              <a:t> </a:t>
            </a:r>
            <a:r>
              <a:rPr lang="cs-CZ" altLang="cs-CZ" b="1" dirty="0" err="1"/>
              <a:t>become</a:t>
            </a:r>
            <a:r>
              <a:rPr lang="cs-CZ" altLang="cs-CZ" b="1" dirty="0"/>
              <a:t> </a:t>
            </a:r>
            <a:r>
              <a:rPr lang="cs-CZ" altLang="cs-CZ" b="1" dirty="0" err="1"/>
              <a:t>embedded</a:t>
            </a:r>
            <a:r>
              <a:rPr lang="cs-CZ" altLang="cs-CZ" b="1" dirty="0"/>
              <a:t> in 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airway</a:t>
            </a:r>
            <a:r>
              <a:rPr lang="cs-CZ" altLang="cs-CZ" b="1" dirty="0"/>
              <a:t> </a:t>
            </a:r>
            <a:r>
              <a:rPr lang="cs-CZ" altLang="cs-CZ" b="1" dirty="0" err="1"/>
              <a:t>secretions</a:t>
            </a:r>
            <a:r>
              <a:rPr lang="cs-CZ" altLang="cs-CZ" b="1" dirty="0"/>
              <a:t>, </a:t>
            </a:r>
            <a:r>
              <a:rPr lang="cs-CZ" altLang="cs-CZ" b="1" dirty="0" err="1"/>
              <a:t>there</a:t>
            </a:r>
            <a:r>
              <a:rPr lang="cs-CZ" altLang="cs-CZ" b="1" dirty="0"/>
              <a:t> </a:t>
            </a:r>
            <a:r>
              <a:rPr lang="cs-CZ" altLang="cs-CZ" b="1" dirty="0" err="1"/>
              <a:t>they</a:t>
            </a:r>
            <a:r>
              <a:rPr lang="cs-CZ" altLang="cs-CZ" b="1" dirty="0"/>
              <a:t> </a:t>
            </a:r>
            <a:r>
              <a:rPr lang="cs-CZ" altLang="cs-CZ" b="1" dirty="0" err="1"/>
              <a:t>reproduce</a:t>
            </a:r>
            <a:r>
              <a:rPr lang="cs-CZ" altLang="cs-CZ" b="1" dirty="0"/>
              <a:t> </a:t>
            </a:r>
            <a:r>
              <a:rPr lang="cs-CZ" altLang="cs-CZ" b="1" dirty="0" err="1"/>
              <a:t>rapidly</a:t>
            </a:r>
            <a:r>
              <a:rPr lang="cs-CZ" altLang="cs-CZ" b="1" dirty="0"/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rgbClr val="4316E6"/>
                </a:solidFill>
              </a:rPr>
              <a:t>Ciliary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function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is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impaired</a:t>
            </a:r>
            <a:r>
              <a:rPr lang="cs-CZ" altLang="cs-CZ" b="1" dirty="0"/>
              <a:t>, </a:t>
            </a:r>
            <a:r>
              <a:rPr lang="cs-CZ" altLang="cs-CZ" b="1" dirty="0" err="1"/>
              <a:t>reducing</a:t>
            </a:r>
            <a:r>
              <a:rPr lang="cs-CZ" altLang="cs-CZ" b="1" dirty="0"/>
              <a:t> </a:t>
            </a:r>
            <a:r>
              <a:rPr lang="cs-CZ" altLang="cs-CZ" b="1" dirty="0" err="1"/>
              <a:t>mucus</a:t>
            </a:r>
            <a:r>
              <a:rPr lang="cs-CZ" altLang="cs-CZ" b="1" dirty="0"/>
              <a:t> clearance </a:t>
            </a:r>
            <a:r>
              <a:rPr lang="cs-CZ" altLang="cs-CZ" b="1" dirty="0" err="1"/>
              <a:t>further</a:t>
            </a:r>
            <a:r>
              <a:rPr lang="cs-CZ" altLang="cs-CZ" b="1" dirty="0"/>
              <a:t>. 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lung´s</a:t>
            </a:r>
            <a:r>
              <a:rPr lang="cs-CZ" altLang="cs-CZ" b="1" dirty="0"/>
              <a:t> defense </a:t>
            </a:r>
            <a:r>
              <a:rPr lang="cs-CZ" altLang="cs-CZ" b="1" dirty="0" err="1"/>
              <a:t>mechanisms</a:t>
            </a:r>
            <a:r>
              <a:rPr lang="cs-CZ" altLang="cs-CZ" b="1" dirty="0"/>
              <a:t> are </a:t>
            </a:r>
            <a:r>
              <a:rPr lang="cs-CZ" altLang="cs-CZ" b="1" dirty="0" err="1"/>
              <a:t>tehrefore</a:t>
            </a:r>
            <a:r>
              <a:rPr lang="cs-CZ" altLang="cs-CZ" b="1" dirty="0"/>
              <a:t> </a:t>
            </a:r>
            <a:r>
              <a:rPr lang="cs-CZ" altLang="cs-CZ" b="1" dirty="0" err="1"/>
              <a:t>compromised</a:t>
            </a:r>
            <a:r>
              <a:rPr lang="cs-CZ" altLang="cs-CZ" b="1" dirty="0"/>
              <a:t>, </a:t>
            </a:r>
            <a:r>
              <a:rPr lang="cs-CZ" altLang="cs-CZ" b="1" dirty="0" err="1"/>
              <a:t>increasing</a:t>
            </a:r>
            <a:r>
              <a:rPr lang="cs-CZ" altLang="cs-CZ" b="1" dirty="0"/>
              <a:t> susceptibility to </a:t>
            </a:r>
            <a:r>
              <a:rPr lang="cs-CZ" altLang="cs-CZ" b="1" dirty="0" err="1"/>
              <a:t>pulmonary</a:t>
            </a:r>
            <a:r>
              <a:rPr lang="cs-CZ" altLang="cs-CZ" b="1" dirty="0"/>
              <a:t> </a:t>
            </a:r>
            <a:r>
              <a:rPr lang="cs-CZ" altLang="cs-CZ" b="1" dirty="0" err="1"/>
              <a:t>infection</a:t>
            </a:r>
            <a:r>
              <a:rPr lang="cs-CZ" altLang="cs-CZ" b="1" dirty="0"/>
              <a:t> and </a:t>
            </a:r>
            <a:r>
              <a:rPr lang="cs-CZ" altLang="cs-CZ" b="1" dirty="0" err="1"/>
              <a:t>injury</a:t>
            </a:r>
            <a:r>
              <a:rPr lang="cs-CZ" altLang="cs-CZ" b="1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bronchial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walls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become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inflamed</a:t>
            </a:r>
            <a:r>
              <a:rPr lang="cs-CZ" altLang="cs-CZ" b="1" dirty="0">
                <a:solidFill>
                  <a:srgbClr val="4316E6"/>
                </a:solidFill>
              </a:rPr>
              <a:t> and </a:t>
            </a:r>
            <a:r>
              <a:rPr lang="cs-CZ" altLang="cs-CZ" b="1" dirty="0" err="1">
                <a:solidFill>
                  <a:srgbClr val="4316E6"/>
                </a:solidFill>
              </a:rPr>
              <a:t>thickened</a:t>
            </a:r>
            <a:r>
              <a:rPr lang="cs-CZ" altLang="cs-CZ" b="1" dirty="0"/>
              <a:t> </a:t>
            </a:r>
            <a:r>
              <a:rPr lang="cs-CZ" altLang="cs-CZ" b="1" dirty="0" err="1"/>
              <a:t>from</a:t>
            </a:r>
            <a:r>
              <a:rPr lang="cs-CZ" altLang="cs-CZ" b="1" dirty="0"/>
              <a:t> </a:t>
            </a:r>
            <a:r>
              <a:rPr lang="cs-CZ" altLang="cs-CZ" b="1" dirty="0" err="1"/>
              <a:t>edema</a:t>
            </a:r>
            <a:r>
              <a:rPr lang="cs-CZ" altLang="cs-CZ" b="1" dirty="0"/>
              <a:t> and </a:t>
            </a:r>
            <a:r>
              <a:rPr lang="cs-CZ" altLang="cs-CZ" b="1" dirty="0" err="1"/>
              <a:t>accumulation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inflammatory</a:t>
            </a:r>
            <a:r>
              <a:rPr lang="cs-CZ" altLang="cs-CZ" b="1" dirty="0"/>
              <a:t> </a:t>
            </a:r>
            <a:r>
              <a:rPr lang="cs-CZ" altLang="cs-CZ" b="1" dirty="0" err="1"/>
              <a:t>cells</a:t>
            </a:r>
            <a:r>
              <a:rPr lang="cs-CZ" altLang="cs-CZ" b="1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9D1DFE-B03B-490D-B368-6F4038613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DA1BB-C8D0-4087-AD2C-446998BEC1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BA110508-1700-4675-BC4B-E4BD04A4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712" y="1125538"/>
            <a:ext cx="38163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1600" b="1" dirty="0" err="1"/>
              <a:t>Initially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chronic</a:t>
            </a:r>
            <a:r>
              <a:rPr lang="cs-CZ" altLang="cs-CZ" sz="1600" b="1" dirty="0"/>
              <a:t> bronchitis </a:t>
            </a:r>
            <a:r>
              <a:rPr lang="cs-CZ" altLang="cs-CZ" sz="1600" b="1" dirty="0" err="1"/>
              <a:t>affects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only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larger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bronchi</a:t>
            </a:r>
            <a:r>
              <a:rPr lang="cs-CZ" altLang="cs-CZ" sz="1600" b="1" dirty="0"/>
              <a:t>, but </a:t>
            </a:r>
            <a:r>
              <a:rPr lang="cs-CZ" altLang="cs-CZ" sz="1600" b="1" dirty="0" err="1"/>
              <a:t>eventually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all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airways</a:t>
            </a:r>
            <a:r>
              <a:rPr lang="cs-CZ" altLang="cs-CZ" sz="1600" b="1" dirty="0"/>
              <a:t> are </a:t>
            </a:r>
            <a:r>
              <a:rPr lang="cs-CZ" altLang="cs-CZ" sz="1600" b="1" dirty="0" err="1"/>
              <a:t>involved</a:t>
            </a:r>
            <a:r>
              <a:rPr lang="cs-CZ" altLang="cs-CZ" sz="1600" b="1" dirty="0"/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thick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mucus</a:t>
            </a:r>
            <a:r>
              <a:rPr lang="cs-CZ" altLang="cs-CZ" sz="1600" b="1" dirty="0"/>
              <a:t> and </a:t>
            </a:r>
            <a:r>
              <a:rPr lang="cs-CZ" altLang="cs-CZ" sz="1600" b="1" dirty="0" err="1"/>
              <a:t>hypertrophied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bronchial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smooth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muscle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obstruct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airways</a:t>
            </a:r>
            <a:r>
              <a:rPr lang="cs-CZ" altLang="cs-CZ" sz="1600" b="1" dirty="0"/>
              <a:t> and </a:t>
            </a:r>
            <a:r>
              <a:rPr lang="cs-CZ" altLang="cs-CZ" sz="1600" b="1" dirty="0">
                <a:solidFill>
                  <a:srgbClr val="4316E6"/>
                </a:solidFill>
              </a:rPr>
              <a:t>lead to </a:t>
            </a:r>
            <a:r>
              <a:rPr lang="cs-CZ" altLang="cs-CZ" sz="1600" b="1" dirty="0" err="1">
                <a:solidFill>
                  <a:srgbClr val="4316E6"/>
                </a:solidFill>
              </a:rPr>
              <a:t>closure</a:t>
            </a:r>
            <a:r>
              <a:rPr lang="cs-CZ" altLang="cs-CZ" sz="1600" b="1" dirty="0">
                <a:solidFill>
                  <a:srgbClr val="4316E6"/>
                </a:solidFill>
              </a:rPr>
              <a:t>, </a:t>
            </a:r>
            <a:r>
              <a:rPr lang="cs-CZ" altLang="cs-CZ" sz="1600" b="1" dirty="0" err="1">
                <a:solidFill>
                  <a:srgbClr val="4316E6"/>
                </a:solidFill>
              </a:rPr>
              <a:t>particularly</a:t>
            </a:r>
            <a:r>
              <a:rPr lang="cs-CZ" altLang="cs-CZ" sz="1600" b="1" dirty="0">
                <a:solidFill>
                  <a:srgbClr val="4316E6"/>
                </a:solidFill>
              </a:rPr>
              <a:t> </a:t>
            </a:r>
            <a:r>
              <a:rPr lang="cs-CZ" altLang="cs-CZ" sz="1600" b="1" dirty="0" err="1">
                <a:solidFill>
                  <a:srgbClr val="4316E6"/>
                </a:solidFill>
              </a:rPr>
              <a:t>during</a:t>
            </a:r>
            <a:r>
              <a:rPr lang="cs-CZ" altLang="cs-CZ" sz="1600" b="1" dirty="0">
                <a:solidFill>
                  <a:srgbClr val="4316E6"/>
                </a:solidFill>
              </a:rPr>
              <a:t> </a:t>
            </a:r>
            <a:r>
              <a:rPr lang="cs-CZ" altLang="cs-CZ" sz="1600" b="1" dirty="0" err="1">
                <a:solidFill>
                  <a:srgbClr val="4316E6"/>
                </a:solidFill>
              </a:rPr>
              <a:t>expiration</a:t>
            </a:r>
            <a:r>
              <a:rPr lang="cs-CZ" altLang="cs-CZ" sz="1600" b="1" dirty="0"/>
              <a:t>, </a:t>
            </a:r>
            <a:r>
              <a:rPr lang="cs-CZ" altLang="cs-CZ" sz="1600" b="1" dirty="0" err="1"/>
              <a:t>when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airways</a:t>
            </a:r>
            <a:r>
              <a:rPr lang="cs-CZ" altLang="cs-CZ" sz="1600" b="1" dirty="0"/>
              <a:t> are </a:t>
            </a:r>
            <a:r>
              <a:rPr lang="cs-CZ" altLang="cs-CZ" sz="1600" b="1" dirty="0" err="1"/>
              <a:t>narrowed</a:t>
            </a:r>
            <a:r>
              <a:rPr lang="cs-CZ" altLang="cs-CZ" sz="1600" b="1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airways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collapse</a:t>
            </a:r>
            <a:r>
              <a:rPr lang="cs-CZ" altLang="cs-CZ" sz="1600" b="1" dirty="0"/>
              <a:t> early in </a:t>
            </a:r>
            <a:r>
              <a:rPr lang="cs-CZ" altLang="cs-CZ" sz="1600" b="1" dirty="0" err="1"/>
              <a:t>expiration</a:t>
            </a:r>
            <a:r>
              <a:rPr lang="cs-CZ" altLang="cs-CZ" sz="1600" b="1" dirty="0"/>
              <a:t>, </a:t>
            </a:r>
            <a:r>
              <a:rPr lang="cs-CZ" altLang="cs-CZ" sz="1600" b="1" dirty="0" err="1">
                <a:solidFill>
                  <a:srgbClr val="4316E6"/>
                </a:solidFill>
              </a:rPr>
              <a:t>trapping</a:t>
            </a:r>
            <a:r>
              <a:rPr lang="cs-CZ" altLang="cs-CZ" sz="1600" b="1" dirty="0">
                <a:solidFill>
                  <a:srgbClr val="4316E6"/>
                </a:solidFill>
              </a:rPr>
              <a:t> </a:t>
            </a:r>
            <a:r>
              <a:rPr lang="cs-CZ" altLang="cs-CZ" sz="1600" b="1" dirty="0" err="1">
                <a:solidFill>
                  <a:srgbClr val="4316E6"/>
                </a:solidFill>
              </a:rPr>
              <a:t>gas</a:t>
            </a:r>
            <a:r>
              <a:rPr lang="cs-CZ" altLang="cs-CZ" sz="1600" b="1" dirty="0"/>
              <a:t> in </a:t>
            </a: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distal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portions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of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lung</a:t>
            </a:r>
            <a:r>
              <a:rPr lang="cs-CZ" altLang="cs-CZ" sz="1600" b="1" dirty="0"/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1600" b="1" dirty="0" err="1"/>
              <a:t>Obstruction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eventually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leads</a:t>
            </a:r>
            <a:r>
              <a:rPr lang="cs-CZ" altLang="cs-CZ" sz="1600" b="1" dirty="0"/>
              <a:t> to </a:t>
            </a:r>
            <a:r>
              <a:rPr lang="cs-CZ" altLang="cs-CZ" sz="1600" b="1" dirty="0" err="1">
                <a:solidFill>
                  <a:srgbClr val="4316E6"/>
                </a:solidFill>
              </a:rPr>
              <a:t>ventilation-perfusion</a:t>
            </a:r>
            <a:r>
              <a:rPr lang="cs-CZ" altLang="cs-CZ" sz="1600" b="1" dirty="0">
                <a:solidFill>
                  <a:srgbClr val="4316E6"/>
                </a:solidFill>
              </a:rPr>
              <a:t> </a:t>
            </a:r>
            <a:r>
              <a:rPr lang="cs-CZ" altLang="cs-CZ" sz="1600" b="1" dirty="0" err="1">
                <a:solidFill>
                  <a:srgbClr val="4316E6"/>
                </a:solidFill>
              </a:rPr>
              <a:t>mismatch</a:t>
            </a:r>
            <a:r>
              <a:rPr lang="cs-CZ" altLang="cs-CZ" sz="1600" b="1" dirty="0"/>
              <a:t>, </a:t>
            </a:r>
            <a:r>
              <a:rPr lang="cs-CZ" altLang="cs-CZ" sz="1600" b="1" dirty="0" err="1"/>
              <a:t>hypoventilation</a:t>
            </a:r>
            <a:r>
              <a:rPr lang="cs-CZ" altLang="cs-CZ" sz="1600" b="1" dirty="0"/>
              <a:t> (</a:t>
            </a:r>
            <a:r>
              <a:rPr lang="cs-CZ" altLang="cs-CZ" sz="1600" b="1" dirty="0" err="1">
                <a:solidFill>
                  <a:srgbClr val="4316E6"/>
                </a:solidFill>
              </a:rPr>
              <a:t>increased</a:t>
            </a:r>
            <a:r>
              <a:rPr lang="cs-CZ" altLang="cs-CZ" sz="1600" b="1" dirty="0">
                <a:solidFill>
                  <a:srgbClr val="4316E6"/>
                </a:solidFill>
              </a:rPr>
              <a:t> PaCO2</a:t>
            </a:r>
            <a:r>
              <a:rPr lang="cs-CZ" altLang="cs-CZ" sz="1600" b="1" dirty="0"/>
              <a:t>) and </a:t>
            </a:r>
            <a:r>
              <a:rPr lang="cs-CZ" altLang="cs-CZ" sz="1600" b="1" dirty="0" err="1">
                <a:solidFill>
                  <a:srgbClr val="4316E6"/>
                </a:solidFill>
              </a:rPr>
              <a:t>hypoxemia</a:t>
            </a:r>
            <a:r>
              <a:rPr lang="cs-CZ" altLang="cs-CZ" sz="1600" b="1" dirty="0"/>
              <a:t>.</a:t>
            </a:r>
          </a:p>
        </p:txBody>
      </p:sp>
      <p:pic>
        <p:nvPicPr>
          <p:cNvPr id="35843" name="Picture 6" descr="obr1b">
            <a:extLst>
              <a:ext uri="{FF2B5EF4-FFF2-40B4-BE49-F238E27FC236}">
                <a16:creationId xmlns:a16="http://schemas.microsoft.com/office/drawing/2014/main" id="{0EDCFE0F-52D6-4674-80D9-B3D29AE8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2" y="1790058"/>
            <a:ext cx="5094512" cy="35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FDD0AA-322B-423D-A1F6-AF6B8F4A7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50A66-28AA-4DCC-82A1-33B2AD348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F617F7CB-1E2C-4BF1-9EC1-E15A94DCB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392113"/>
            <a:ext cx="99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 err="1">
                <a:solidFill>
                  <a:srgbClr val="FF3300"/>
                </a:solidFill>
              </a:rPr>
              <a:t>Chronic</a:t>
            </a:r>
            <a:r>
              <a:rPr lang="cs-CZ" altLang="cs-CZ" sz="2800" b="1" dirty="0">
                <a:solidFill>
                  <a:srgbClr val="FF3300"/>
                </a:solidFill>
              </a:rPr>
              <a:t> bronchitis – </a:t>
            </a:r>
            <a:r>
              <a:rPr lang="cs-CZ" altLang="cs-CZ" sz="2800" b="1" dirty="0" err="1">
                <a:solidFill>
                  <a:srgbClr val="FF3300"/>
                </a:solidFill>
              </a:rPr>
              <a:t>clinical</a:t>
            </a:r>
            <a:r>
              <a:rPr lang="cs-CZ" altLang="cs-CZ" sz="2800" b="1" dirty="0">
                <a:solidFill>
                  <a:srgbClr val="FF3300"/>
                </a:solidFill>
              </a:rPr>
              <a:t> </a:t>
            </a:r>
            <a:r>
              <a:rPr lang="cs-CZ" altLang="cs-CZ" sz="2800" b="1" dirty="0" err="1">
                <a:solidFill>
                  <a:srgbClr val="FF3300"/>
                </a:solidFill>
              </a:rPr>
              <a:t>manifestations</a:t>
            </a:r>
            <a:endParaRPr lang="cs-CZ" altLang="cs-CZ" sz="2800" b="1" dirty="0">
              <a:solidFill>
                <a:srgbClr val="FF3300"/>
              </a:solidFill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05786A0D-9235-4D99-95AE-12B907A7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99" y="1550351"/>
            <a:ext cx="112081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200" b="1" dirty="0" err="1">
                <a:solidFill>
                  <a:schemeClr val="tx2"/>
                </a:solidFill>
              </a:rPr>
              <a:t>Individuals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usually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have</a:t>
            </a:r>
            <a:r>
              <a:rPr lang="cs-CZ" altLang="cs-CZ" sz="2200" b="1" dirty="0">
                <a:solidFill>
                  <a:schemeClr val="tx2"/>
                </a:solidFill>
              </a:rPr>
              <a:t> a </a:t>
            </a:r>
            <a:r>
              <a:rPr lang="cs-CZ" altLang="cs-CZ" sz="2200" b="1" dirty="0" err="1">
                <a:solidFill>
                  <a:srgbClr val="4316E6"/>
                </a:solidFill>
              </a:rPr>
              <a:t>productive</a:t>
            </a:r>
            <a:r>
              <a:rPr lang="cs-CZ" altLang="cs-CZ" sz="2200" b="1" dirty="0">
                <a:solidFill>
                  <a:srgbClr val="4316E6"/>
                </a:solidFill>
              </a:rPr>
              <a:t> </a:t>
            </a:r>
            <a:r>
              <a:rPr lang="cs-CZ" altLang="cs-CZ" sz="2200" b="1" dirty="0" err="1">
                <a:solidFill>
                  <a:srgbClr val="4316E6"/>
                </a:solidFill>
              </a:rPr>
              <a:t>cough</a:t>
            </a:r>
            <a:r>
              <a:rPr lang="cs-CZ" altLang="cs-CZ" sz="2200" b="1" dirty="0">
                <a:solidFill>
                  <a:schemeClr val="tx2"/>
                </a:solidFill>
              </a:rPr>
              <a:t> („</a:t>
            </a:r>
            <a:r>
              <a:rPr lang="cs-CZ" altLang="cs-CZ" sz="2200" b="1" dirty="0" err="1">
                <a:solidFill>
                  <a:schemeClr val="tx2"/>
                </a:solidFill>
              </a:rPr>
              <a:t>smoker´s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cough</a:t>
            </a:r>
            <a:r>
              <a:rPr lang="cs-CZ" altLang="cs-CZ" sz="2200" b="1" dirty="0">
                <a:solidFill>
                  <a:schemeClr val="tx2"/>
                </a:solidFill>
              </a:rPr>
              <a:t>“) and evidence </a:t>
            </a:r>
            <a:r>
              <a:rPr lang="cs-CZ" altLang="cs-CZ" sz="2200" b="1" dirty="0" err="1">
                <a:solidFill>
                  <a:schemeClr val="tx2"/>
                </a:solidFill>
              </a:rPr>
              <a:t>of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rgbClr val="4316E6"/>
                </a:solidFill>
              </a:rPr>
              <a:t>airway</a:t>
            </a:r>
            <a:r>
              <a:rPr lang="cs-CZ" altLang="cs-CZ" sz="2200" b="1" dirty="0">
                <a:solidFill>
                  <a:srgbClr val="4316E6"/>
                </a:solidFill>
              </a:rPr>
              <a:t> </a:t>
            </a:r>
            <a:r>
              <a:rPr lang="cs-CZ" altLang="cs-CZ" sz="2200" b="1" dirty="0" err="1">
                <a:solidFill>
                  <a:srgbClr val="4316E6"/>
                </a:solidFill>
              </a:rPr>
              <a:t>obstruction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is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shown</a:t>
            </a:r>
            <a:r>
              <a:rPr lang="cs-CZ" altLang="cs-CZ" sz="2200" b="1" dirty="0">
                <a:solidFill>
                  <a:schemeClr val="tx2"/>
                </a:solidFill>
              </a:rPr>
              <a:t> by spirometry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200" b="1" dirty="0">
                <a:solidFill>
                  <a:srgbClr val="FD2615"/>
                </a:solidFill>
              </a:rPr>
              <a:t>Bronchitis </a:t>
            </a:r>
            <a:r>
              <a:rPr lang="cs-CZ" altLang="cs-CZ" sz="2200" b="1" dirty="0" err="1">
                <a:solidFill>
                  <a:srgbClr val="FD2615"/>
                </a:solidFill>
              </a:rPr>
              <a:t>patients</a:t>
            </a:r>
            <a:r>
              <a:rPr lang="cs-CZ" altLang="cs-CZ" sz="2200" b="1" dirty="0">
                <a:solidFill>
                  <a:schemeClr val="tx2"/>
                </a:solidFill>
              </a:rPr>
              <a:t> are </a:t>
            </a:r>
            <a:r>
              <a:rPr lang="cs-CZ" altLang="cs-CZ" sz="2200" b="1" dirty="0" err="1">
                <a:solidFill>
                  <a:schemeClr val="tx2"/>
                </a:solidFill>
              </a:rPr>
              <a:t>often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described</a:t>
            </a:r>
            <a:r>
              <a:rPr lang="cs-CZ" altLang="cs-CZ" sz="2200" b="1" dirty="0">
                <a:solidFill>
                  <a:schemeClr val="tx2"/>
                </a:solidFill>
              </a:rPr>
              <a:t> as </a:t>
            </a:r>
            <a:r>
              <a:rPr lang="cs-CZ" altLang="cs-CZ" sz="2200" b="1" dirty="0">
                <a:solidFill>
                  <a:srgbClr val="FD2615"/>
                </a:solidFill>
              </a:rPr>
              <a:t>„blue </a:t>
            </a:r>
            <a:r>
              <a:rPr lang="cs-CZ" altLang="cs-CZ" sz="2200" b="1" dirty="0" err="1">
                <a:solidFill>
                  <a:srgbClr val="FD2615"/>
                </a:solidFill>
              </a:rPr>
              <a:t>bloaters</a:t>
            </a:r>
            <a:r>
              <a:rPr lang="cs-CZ" altLang="cs-CZ" sz="2200" b="1" dirty="0">
                <a:solidFill>
                  <a:srgbClr val="FD2615"/>
                </a:solidFill>
              </a:rPr>
              <a:t>“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due</a:t>
            </a:r>
            <a:r>
              <a:rPr lang="cs-CZ" altLang="cs-CZ" sz="2200" b="1" dirty="0">
                <a:solidFill>
                  <a:schemeClr val="tx2"/>
                </a:solidFill>
              </a:rPr>
              <a:t> to </a:t>
            </a:r>
            <a:r>
              <a:rPr lang="cs-CZ" altLang="cs-CZ" sz="2200" b="1" dirty="0" err="1">
                <a:solidFill>
                  <a:schemeClr val="tx2"/>
                </a:solidFill>
              </a:rPr>
              <a:t>their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tendency</a:t>
            </a:r>
            <a:r>
              <a:rPr lang="cs-CZ" altLang="cs-CZ" sz="2200" b="1" dirty="0">
                <a:solidFill>
                  <a:schemeClr val="tx2"/>
                </a:solidFill>
              </a:rPr>
              <a:t> to exhibit </a:t>
            </a:r>
            <a:r>
              <a:rPr lang="cs-CZ" altLang="cs-CZ" sz="2200" b="1" dirty="0" err="1">
                <a:solidFill>
                  <a:schemeClr val="tx2"/>
                </a:solidFill>
              </a:rPr>
              <a:t>both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hypoxemia</a:t>
            </a:r>
            <a:r>
              <a:rPr lang="cs-CZ" altLang="cs-CZ" sz="2200" b="1" dirty="0">
                <a:solidFill>
                  <a:schemeClr val="tx2"/>
                </a:solidFill>
              </a:rPr>
              <a:t> and </a:t>
            </a:r>
            <a:r>
              <a:rPr lang="cs-CZ" altLang="cs-CZ" sz="2200" b="1" dirty="0" err="1">
                <a:solidFill>
                  <a:schemeClr val="tx2"/>
                </a:solidFill>
              </a:rPr>
              <a:t>right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heart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failure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with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peripheral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edema</a:t>
            </a:r>
            <a:r>
              <a:rPr lang="cs-CZ" altLang="cs-CZ" sz="2200" b="1" dirty="0">
                <a:solidFill>
                  <a:schemeClr val="tx2"/>
                </a:solidFill>
              </a:rPr>
              <a:t> in </a:t>
            </a:r>
            <a:r>
              <a:rPr lang="cs-CZ" altLang="cs-CZ" sz="2200" b="1" dirty="0" err="1">
                <a:solidFill>
                  <a:schemeClr val="tx2"/>
                </a:solidFill>
              </a:rPr>
              <a:t>spite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of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only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moderate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obstructive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changes</a:t>
            </a:r>
            <a:r>
              <a:rPr lang="cs-CZ" altLang="cs-CZ" sz="2200" b="1" dirty="0">
                <a:solidFill>
                  <a:schemeClr val="tx2"/>
                </a:solidFill>
              </a:rPr>
              <a:t> on </a:t>
            </a:r>
            <a:r>
              <a:rPr lang="cs-CZ" altLang="cs-CZ" sz="2200" b="1" dirty="0" err="1">
                <a:solidFill>
                  <a:schemeClr val="tx2"/>
                </a:solidFill>
              </a:rPr>
              <a:t>pulmonary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functional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tests</a:t>
            </a:r>
            <a:r>
              <a:rPr lang="cs-CZ" altLang="cs-CZ" sz="22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Acute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episodes</a:t>
            </a:r>
            <a:r>
              <a:rPr lang="cs-CZ" altLang="cs-CZ" sz="2200" b="1" dirty="0">
                <a:solidFill>
                  <a:schemeClr val="tx2"/>
                </a:solidFill>
              </a:rPr>
              <a:t> (</a:t>
            </a:r>
            <a:r>
              <a:rPr lang="cs-CZ" altLang="cs-CZ" sz="2200" b="1" dirty="0" err="1">
                <a:solidFill>
                  <a:schemeClr val="tx2"/>
                </a:solidFill>
              </a:rPr>
              <a:t>e.g</a:t>
            </a:r>
            <a:r>
              <a:rPr lang="cs-CZ" altLang="cs-CZ" sz="2200" b="1" dirty="0">
                <a:solidFill>
                  <a:schemeClr val="tx2"/>
                </a:solidFill>
              </a:rPr>
              <a:t>. </a:t>
            </a:r>
            <a:r>
              <a:rPr lang="cs-CZ" altLang="cs-CZ" sz="2200" b="1" dirty="0" err="1">
                <a:solidFill>
                  <a:schemeClr val="tx2"/>
                </a:solidFill>
              </a:rPr>
              <a:t>after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infection</a:t>
            </a:r>
            <a:r>
              <a:rPr lang="cs-CZ" altLang="cs-CZ" sz="2200" b="1" dirty="0">
                <a:solidFill>
                  <a:schemeClr val="tx2"/>
                </a:solidFill>
              </a:rPr>
              <a:t>) </a:t>
            </a:r>
            <a:r>
              <a:rPr lang="cs-CZ" altLang="cs-CZ" sz="2200" b="1" dirty="0" err="1">
                <a:solidFill>
                  <a:schemeClr val="tx2"/>
                </a:solidFill>
              </a:rPr>
              <a:t>result</a:t>
            </a:r>
            <a:r>
              <a:rPr lang="cs-CZ" altLang="cs-CZ" sz="2200" b="1" dirty="0">
                <a:solidFill>
                  <a:schemeClr val="tx2"/>
                </a:solidFill>
              </a:rPr>
              <a:t> in </a:t>
            </a:r>
            <a:r>
              <a:rPr lang="cs-CZ" altLang="cs-CZ" sz="2200" b="1" dirty="0" err="1">
                <a:solidFill>
                  <a:schemeClr val="tx2"/>
                </a:solidFill>
              </a:rPr>
              <a:t>marked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rgbClr val="4316E6"/>
                </a:solidFill>
              </a:rPr>
              <a:t>hypoxemia</a:t>
            </a:r>
            <a:r>
              <a:rPr lang="cs-CZ" altLang="cs-CZ" sz="2200" b="1" dirty="0">
                <a:solidFill>
                  <a:srgbClr val="4316E6"/>
                </a:solidFill>
              </a:rPr>
              <a:t> </a:t>
            </a:r>
            <a:r>
              <a:rPr lang="cs-CZ" altLang="cs-CZ" sz="2200" b="1" dirty="0" err="1"/>
              <a:t>that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leads</a:t>
            </a:r>
            <a:r>
              <a:rPr lang="cs-CZ" altLang="cs-CZ" sz="2200" b="1" dirty="0"/>
              <a:t> to </a:t>
            </a:r>
            <a:r>
              <a:rPr lang="cs-CZ" altLang="cs-CZ" sz="2200" b="1" dirty="0" err="1"/>
              <a:t>polycytemia</a:t>
            </a:r>
            <a:r>
              <a:rPr lang="cs-CZ" altLang="cs-CZ" sz="2200" b="1" dirty="0"/>
              <a:t> and </a:t>
            </a:r>
            <a:r>
              <a:rPr lang="cs-CZ" altLang="cs-CZ" sz="2200" b="1" dirty="0" err="1"/>
              <a:t>cyanosis</a:t>
            </a: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4316E6"/>
                </a:solidFill>
              </a:rPr>
              <a:t>(</a:t>
            </a:r>
            <a:r>
              <a:rPr lang="cs-CZ" altLang="cs-CZ" sz="2200" b="1" dirty="0" err="1">
                <a:solidFill>
                  <a:srgbClr val="4316E6"/>
                </a:solidFill>
              </a:rPr>
              <a:t>blueness</a:t>
            </a:r>
            <a:r>
              <a:rPr lang="cs-CZ" altLang="cs-CZ" sz="2200" b="1" dirty="0">
                <a:solidFill>
                  <a:srgbClr val="4316E6"/>
                </a:solidFill>
              </a:rPr>
              <a:t>)</a:t>
            </a:r>
            <a:r>
              <a:rPr lang="cs-CZ" altLang="cs-CZ" sz="2200" b="1" dirty="0">
                <a:solidFill>
                  <a:schemeClr val="tx2"/>
                </a:solidFill>
              </a:rPr>
              <a:t>  </a:t>
            </a:r>
            <a:r>
              <a:rPr lang="cs-CZ" altLang="cs-CZ" sz="2200" b="1" dirty="0" err="1">
                <a:solidFill>
                  <a:schemeClr val="tx2"/>
                </a:solidFill>
              </a:rPr>
              <a:t>associated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with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an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increase</a:t>
            </a:r>
            <a:r>
              <a:rPr lang="cs-CZ" altLang="cs-CZ" sz="2200" b="1" dirty="0">
                <a:solidFill>
                  <a:schemeClr val="tx2"/>
                </a:solidFill>
              </a:rPr>
              <a:t> in </a:t>
            </a:r>
            <a:r>
              <a:rPr lang="cs-CZ" altLang="cs-CZ" sz="2200" b="1" dirty="0" err="1">
                <a:solidFill>
                  <a:schemeClr val="tx2"/>
                </a:solidFill>
              </a:rPr>
              <a:t>pulmonary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artery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pressure</a:t>
            </a:r>
            <a:r>
              <a:rPr lang="cs-CZ" altLang="cs-CZ" sz="2200" b="1" dirty="0">
                <a:solidFill>
                  <a:schemeClr val="tx2"/>
                </a:solidFill>
              </a:rPr>
              <a:t>, </a:t>
            </a:r>
            <a:r>
              <a:rPr lang="cs-CZ" altLang="cs-CZ" sz="2200" b="1" dirty="0" err="1">
                <a:solidFill>
                  <a:schemeClr val="tx2"/>
                </a:solidFill>
              </a:rPr>
              <a:t>impairing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right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ventricular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function</a:t>
            </a:r>
            <a:r>
              <a:rPr lang="cs-CZ" altLang="cs-CZ" sz="2200" b="1" dirty="0">
                <a:solidFill>
                  <a:schemeClr val="tx2"/>
                </a:solidFill>
              </a:rPr>
              <a:t>, and </a:t>
            </a:r>
            <a:r>
              <a:rPr lang="cs-CZ" altLang="cs-CZ" sz="2200" b="1" dirty="0" err="1">
                <a:solidFill>
                  <a:schemeClr val="tx2"/>
                </a:solidFill>
              </a:rPr>
              <a:t>significant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jugular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venous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distension</a:t>
            </a:r>
            <a:r>
              <a:rPr lang="cs-CZ" altLang="cs-CZ" sz="2200" b="1" dirty="0">
                <a:solidFill>
                  <a:schemeClr val="tx2"/>
                </a:solidFill>
              </a:rPr>
              <a:t> and </a:t>
            </a:r>
            <a:r>
              <a:rPr lang="cs-CZ" altLang="cs-CZ" sz="2200" b="1" dirty="0" err="1">
                <a:solidFill>
                  <a:schemeClr val="tx2"/>
                </a:solidFill>
              </a:rPr>
              <a:t>ankle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rgbClr val="4316E6"/>
                </a:solidFill>
              </a:rPr>
              <a:t>edema</a:t>
            </a:r>
            <a:r>
              <a:rPr lang="cs-CZ" altLang="cs-CZ" sz="2200" b="1" dirty="0">
                <a:solidFill>
                  <a:srgbClr val="4316E6"/>
                </a:solidFill>
              </a:rPr>
              <a:t> (</a:t>
            </a:r>
            <a:r>
              <a:rPr lang="cs-CZ" altLang="cs-CZ" sz="2200" b="1" dirty="0" err="1">
                <a:solidFill>
                  <a:srgbClr val="4316E6"/>
                </a:solidFill>
              </a:rPr>
              <a:t>bloated</a:t>
            </a:r>
            <a:r>
              <a:rPr lang="cs-CZ" altLang="cs-CZ" sz="2200" b="1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2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52366D-12DE-40C6-BB7B-233AD2B59C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A94FA-9795-44D4-A605-5524974446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1CE9531E-BD08-4918-A32A-988F82EDD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773238"/>
            <a:ext cx="9490800" cy="4322762"/>
          </a:xfrm>
        </p:spPr>
        <p:txBody>
          <a:bodyPr/>
          <a:lstStyle/>
          <a:p>
            <a:pPr eaLnBrk="1" hangingPunct="1"/>
            <a:r>
              <a:rPr lang="cs-CZ" altLang="cs-CZ" sz="2000" b="1" dirty="0" err="1"/>
              <a:t>Diagnosis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made on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basis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physical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examination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chest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radiograph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pulmonary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function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tests</a:t>
            </a:r>
            <a:r>
              <a:rPr lang="cs-CZ" altLang="cs-CZ" sz="2000" b="1" dirty="0"/>
              <a:t> and </a:t>
            </a:r>
            <a:r>
              <a:rPr lang="cs-CZ" altLang="cs-CZ" sz="2000" b="1" dirty="0" err="1"/>
              <a:t>blood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gas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analyses</a:t>
            </a:r>
            <a:r>
              <a:rPr lang="cs-CZ" altLang="cs-CZ" sz="2000" b="1" dirty="0"/>
              <a:t>.</a:t>
            </a:r>
          </a:p>
          <a:p>
            <a:pPr eaLnBrk="1" hangingPunct="1"/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best</a:t>
            </a:r>
            <a:r>
              <a:rPr lang="cs-CZ" altLang="cs-CZ" sz="2000" b="1" dirty="0">
                <a:solidFill>
                  <a:srgbClr val="FD2615"/>
                </a:solidFill>
              </a:rPr>
              <a:t> „</a:t>
            </a:r>
            <a:r>
              <a:rPr lang="cs-CZ" altLang="cs-CZ" sz="2000" b="1" dirty="0" err="1">
                <a:solidFill>
                  <a:srgbClr val="FD2615"/>
                </a:solidFill>
              </a:rPr>
              <a:t>treatment</a:t>
            </a:r>
            <a:r>
              <a:rPr lang="cs-CZ" altLang="cs-CZ" sz="2000" b="1" dirty="0">
                <a:solidFill>
                  <a:srgbClr val="FD2615"/>
                </a:solidFill>
              </a:rPr>
              <a:t>“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prevention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because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pathological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changes</a:t>
            </a:r>
            <a:r>
              <a:rPr lang="cs-CZ" altLang="cs-CZ" sz="2000" b="1" dirty="0"/>
              <a:t> are not </a:t>
            </a:r>
            <a:r>
              <a:rPr lang="cs-CZ" altLang="cs-CZ" sz="2000" b="1" dirty="0" err="1"/>
              <a:t>reversible</a:t>
            </a:r>
            <a:r>
              <a:rPr lang="cs-CZ" altLang="cs-CZ" sz="2000" b="1" dirty="0"/>
              <a:t>.</a:t>
            </a:r>
          </a:p>
          <a:p>
            <a:pPr eaLnBrk="1" hangingPunct="1"/>
            <a:r>
              <a:rPr lang="cs-CZ" altLang="cs-CZ" sz="2000" b="1" dirty="0" err="1"/>
              <a:t>If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individuals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stops</a:t>
            </a:r>
            <a:r>
              <a:rPr lang="cs-CZ" altLang="cs-CZ" sz="2000" b="1" dirty="0">
                <a:solidFill>
                  <a:srgbClr val="4316E6"/>
                </a:solidFill>
              </a:rPr>
              <a:t> smoking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disease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progression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can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halted</a:t>
            </a:r>
            <a:endParaRPr lang="cs-CZ" altLang="cs-CZ" sz="2000" b="1" dirty="0"/>
          </a:p>
          <a:p>
            <a:pPr eaLnBrk="1" hangingPunct="1"/>
            <a:r>
              <a:rPr lang="cs-CZ" altLang="cs-CZ" sz="2000" b="1" dirty="0" err="1">
                <a:solidFill>
                  <a:srgbClr val="4316E6"/>
                </a:solidFill>
              </a:rPr>
              <a:t>Therapy</a:t>
            </a:r>
            <a:r>
              <a:rPr lang="cs-CZ" altLang="cs-CZ" sz="2000" b="1" dirty="0"/>
              <a:t>: - </a:t>
            </a:r>
            <a:r>
              <a:rPr lang="cs-CZ" altLang="cs-CZ" sz="2000" b="1" dirty="0" err="1"/>
              <a:t>bronchodilators</a:t>
            </a:r>
            <a:endParaRPr lang="cs-CZ" altLang="cs-CZ" sz="20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- expectorans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- </a:t>
            </a:r>
            <a:r>
              <a:rPr lang="cs-CZ" altLang="cs-CZ" sz="2000" b="1" dirty="0" err="1"/>
              <a:t>chest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physical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therapy</a:t>
            </a:r>
            <a:endParaRPr lang="cs-CZ" altLang="cs-CZ" sz="20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- </a:t>
            </a:r>
            <a:r>
              <a:rPr lang="cs-CZ" altLang="cs-CZ" sz="2000" b="1" dirty="0" err="1"/>
              <a:t>steroids</a:t>
            </a:r>
            <a:endParaRPr lang="cs-CZ" altLang="cs-CZ" sz="20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                 - </a:t>
            </a:r>
            <a:r>
              <a:rPr lang="cs-CZ" altLang="cs-CZ" sz="2000" b="1" dirty="0" err="1"/>
              <a:t>antibiotics</a:t>
            </a:r>
            <a:r>
              <a:rPr lang="cs-CZ" altLang="cs-CZ" sz="2000" b="1" dirty="0"/>
              <a:t>  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A14D7A10-5FDC-45E7-A67D-C4BA51A40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 err="1">
                <a:solidFill>
                  <a:srgbClr val="FD2615"/>
                </a:solidFill>
              </a:rPr>
              <a:t>Chronic</a:t>
            </a:r>
            <a:r>
              <a:rPr lang="cs-CZ" altLang="cs-CZ" sz="2800" dirty="0">
                <a:solidFill>
                  <a:srgbClr val="FD2615"/>
                </a:solidFill>
              </a:rPr>
              <a:t> bronchitis – </a:t>
            </a:r>
            <a:r>
              <a:rPr lang="cs-CZ" altLang="cs-CZ" sz="2800" dirty="0" err="1">
                <a:solidFill>
                  <a:srgbClr val="FD2615"/>
                </a:solidFill>
              </a:rPr>
              <a:t>evaluation</a:t>
            </a:r>
            <a:r>
              <a:rPr lang="cs-CZ" altLang="cs-CZ" sz="2800" dirty="0">
                <a:solidFill>
                  <a:srgbClr val="FD2615"/>
                </a:solidFill>
              </a:rPr>
              <a:t> and </a:t>
            </a:r>
            <a:r>
              <a:rPr lang="cs-CZ" altLang="cs-CZ" sz="2800" dirty="0" err="1">
                <a:solidFill>
                  <a:srgbClr val="FD2615"/>
                </a:solidFill>
              </a:rPr>
              <a:t>treatment</a:t>
            </a:r>
            <a:endParaRPr lang="cs-CZ" altLang="cs-CZ" sz="2800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2C401-382D-4B52-8503-80D9A0F76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38AF8-D841-4299-A035-31CA1A870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B92A548-8168-4345-A36C-9701C76BF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99" y="457201"/>
            <a:ext cx="9948001" cy="955675"/>
          </a:xfrm>
        </p:spPr>
        <p:txBody>
          <a:bodyPr/>
          <a:lstStyle/>
          <a:p>
            <a:pPr eaLnBrk="1" hangingPunct="1"/>
            <a:r>
              <a:rPr lang="cs-CZ" altLang="cs-CZ" sz="2600" dirty="0" err="1">
                <a:solidFill>
                  <a:srgbClr val="FD2615"/>
                </a:solidFill>
              </a:rPr>
              <a:t>Chronic</a:t>
            </a:r>
            <a:r>
              <a:rPr lang="cs-CZ" altLang="cs-CZ" sz="2600" dirty="0">
                <a:solidFill>
                  <a:srgbClr val="FD2615"/>
                </a:solidFill>
              </a:rPr>
              <a:t> bronchitis: </a:t>
            </a:r>
            <a:r>
              <a:rPr lang="cs-CZ" altLang="cs-CZ" sz="2600" dirty="0" err="1">
                <a:solidFill>
                  <a:srgbClr val="FD2615"/>
                </a:solidFill>
              </a:rPr>
              <a:t>low-flow</a:t>
            </a:r>
            <a:r>
              <a:rPr lang="cs-CZ" altLang="cs-CZ" sz="2600" dirty="0">
                <a:solidFill>
                  <a:srgbClr val="FD2615"/>
                </a:solidFill>
              </a:rPr>
              <a:t> oxygen </a:t>
            </a:r>
            <a:r>
              <a:rPr lang="cs-CZ" altLang="cs-CZ" sz="2600" dirty="0" err="1">
                <a:solidFill>
                  <a:srgbClr val="FD2615"/>
                </a:solidFill>
              </a:rPr>
              <a:t>therapy</a:t>
            </a:r>
            <a:endParaRPr lang="cs-CZ" altLang="cs-CZ" sz="2600" dirty="0">
              <a:solidFill>
                <a:srgbClr val="FD2615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E0161DB-3EB3-417B-986C-026A10342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157738"/>
            <a:ext cx="11058000" cy="5040312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It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administered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care to </a:t>
            </a:r>
            <a:r>
              <a:rPr lang="cs-CZ" altLang="cs-CZ" sz="2000" b="1" dirty="0" err="1"/>
              <a:t>individuals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severe </a:t>
            </a:r>
            <a:r>
              <a:rPr lang="cs-CZ" altLang="cs-CZ" sz="2000" b="1" dirty="0" err="1"/>
              <a:t>hypoxemia</a:t>
            </a:r>
            <a:r>
              <a:rPr lang="cs-CZ" altLang="cs-CZ" sz="2000" b="1" dirty="0"/>
              <a:t> and CO2 </a:t>
            </a:r>
            <a:r>
              <a:rPr lang="cs-CZ" altLang="cs-CZ" sz="2000" b="1" dirty="0" err="1"/>
              <a:t>retention</a:t>
            </a:r>
            <a:endParaRPr lang="cs-CZ" altLang="cs-CZ" sz="2000" b="1" dirty="0"/>
          </a:p>
          <a:p>
            <a:pPr eaLnBrk="1" hangingPunct="1"/>
            <a:r>
              <a:rPr lang="cs-CZ" altLang="cs-CZ" sz="2000" b="1" dirty="0" err="1">
                <a:solidFill>
                  <a:srgbClr val="4316E6"/>
                </a:solidFill>
              </a:rPr>
              <a:t>Because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of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teh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chronic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elevation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of</a:t>
            </a:r>
            <a:r>
              <a:rPr lang="cs-CZ" altLang="cs-CZ" sz="2000" b="1" dirty="0">
                <a:solidFill>
                  <a:srgbClr val="4316E6"/>
                </a:solidFill>
              </a:rPr>
              <a:t> PaCO2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central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chemoreceptors</a:t>
            </a:r>
            <a:r>
              <a:rPr lang="cs-CZ" altLang="cs-CZ" sz="2000" b="1" dirty="0">
                <a:solidFill>
                  <a:srgbClr val="FD2615"/>
                </a:solidFill>
              </a:rPr>
              <a:t> no </a:t>
            </a:r>
            <a:r>
              <a:rPr lang="cs-CZ" altLang="cs-CZ" sz="2000" b="1" dirty="0" err="1">
                <a:solidFill>
                  <a:srgbClr val="FD2615"/>
                </a:solidFill>
              </a:rPr>
              <a:t>longer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act</a:t>
            </a:r>
            <a:r>
              <a:rPr lang="cs-CZ" altLang="cs-CZ" sz="2000" b="1" dirty="0">
                <a:solidFill>
                  <a:srgbClr val="FD2615"/>
                </a:solidFill>
              </a:rPr>
              <a:t> as </a:t>
            </a:r>
            <a:r>
              <a:rPr lang="cs-CZ" altLang="cs-CZ" sz="2000" b="1" dirty="0" err="1">
                <a:solidFill>
                  <a:srgbClr val="FD2615"/>
                </a:solidFill>
              </a:rPr>
              <a:t>the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primary</a:t>
            </a:r>
            <a:r>
              <a:rPr lang="cs-CZ" altLang="cs-CZ" sz="2000" b="1" dirty="0">
                <a:solidFill>
                  <a:srgbClr val="FD2615"/>
                </a:solidFill>
              </a:rPr>
              <a:t> stimulus </a:t>
            </a:r>
            <a:r>
              <a:rPr lang="cs-CZ" altLang="cs-CZ" sz="2000" b="1" dirty="0" err="1">
                <a:solidFill>
                  <a:srgbClr val="FD2615"/>
                </a:solidFill>
              </a:rPr>
              <a:t>for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breathing</a:t>
            </a:r>
            <a:r>
              <a:rPr lang="cs-CZ" altLang="cs-CZ" sz="2000" b="1" dirty="0">
                <a:solidFill>
                  <a:srgbClr val="FD2615"/>
                </a:solidFill>
              </a:rPr>
              <a:t>.</a:t>
            </a:r>
          </a:p>
          <a:p>
            <a:pPr eaLnBrk="1" hangingPunct="1"/>
            <a:r>
              <a:rPr lang="cs-CZ" altLang="cs-CZ" sz="2000" b="1" dirty="0" err="1"/>
              <a:t>This</a:t>
            </a:r>
            <a:r>
              <a:rPr lang="cs-CZ" altLang="cs-CZ" sz="2000" b="1" dirty="0"/>
              <a:t> role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taken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over</a:t>
            </a:r>
            <a:r>
              <a:rPr lang="cs-CZ" altLang="cs-CZ" sz="2000" b="1" dirty="0"/>
              <a:t> by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peripheral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chemoreceptors</a:t>
            </a:r>
            <a:r>
              <a:rPr lang="cs-CZ" altLang="cs-CZ" sz="2000" b="1" dirty="0">
                <a:solidFill>
                  <a:srgbClr val="FD2615"/>
                </a:solidFill>
              </a:rPr>
              <a:t>, </a:t>
            </a:r>
            <a:r>
              <a:rPr lang="cs-CZ" altLang="cs-CZ" sz="2000" b="1" dirty="0" err="1">
                <a:solidFill>
                  <a:srgbClr val="FD2615"/>
                </a:solidFill>
              </a:rPr>
              <a:t>which</a:t>
            </a:r>
            <a:r>
              <a:rPr lang="cs-CZ" altLang="cs-CZ" sz="2000" b="1" dirty="0">
                <a:solidFill>
                  <a:srgbClr val="FD2615"/>
                </a:solidFill>
              </a:rPr>
              <a:t> are sensitive to </a:t>
            </a:r>
            <a:r>
              <a:rPr lang="cs-CZ" altLang="cs-CZ" sz="2000" b="1" dirty="0" err="1">
                <a:solidFill>
                  <a:srgbClr val="FD2615"/>
                </a:solidFill>
              </a:rPr>
              <a:t>changes</a:t>
            </a:r>
            <a:r>
              <a:rPr lang="cs-CZ" altLang="cs-CZ" sz="2000" b="1" dirty="0">
                <a:solidFill>
                  <a:srgbClr val="FD2615"/>
                </a:solidFill>
              </a:rPr>
              <a:t> in PaO2.</a:t>
            </a:r>
          </a:p>
          <a:p>
            <a:pPr eaLnBrk="1" hangingPunct="1"/>
            <a:r>
              <a:rPr lang="cs-CZ" altLang="cs-CZ" sz="2000" b="1" dirty="0" err="1"/>
              <a:t>Peripheral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chemoreceptors</a:t>
            </a:r>
            <a:r>
              <a:rPr lang="cs-CZ" altLang="cs-CZ" sz="2000" b="1" dirty="0"/>
              <a:t> do not </a:t>
            </a:r>
            <a:r>
              <a:rPr lang="cs-CZ" altLang="cs-CZ" sz="2000" b="1" dirty="0" err="1"/>
              <a:t>stimulate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breathing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PaO2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much more </a:t>
            </a:r>
            <a:r>
              <a:rPr lang="cs-CZ" altLang="cs-CZ" sz="2000" b="1" dirty="0" err="1"/>
              <a:t>than</a:t>
            </a:r>
            <a:r>
              <a:rPr lang="cs-CZ" altLang="cs-CZ" sz="2000" b="1" dirty="0"/>
              <a:t> 60 </a:t>
            </a:r>
            <a:r>
              <a:rPr lang="cs-CZ" altLang="cs-CZ" sz="2000" b="1" dirty="0" err="1"/>
              <a:t>mmHg</a:t>
            </a:r>
            <a:r>
              <a:rPr lang="cs-CZ" altLang="cs-CZ" sz="2000" b="1" dirty="0"/>
              <a:t>.</a:t>
            </a:r>
          </a:p>
          <a:p>
            <a:pPr eaLnBrk="1" hangingPunct="1"/>
            <a:r>
              <a:rPr lang="cs-CZ" altLang="cs-CZ" sz="2000" b="1" dirty="0" err="1"/>
              <a:t>Therefore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if</a:t>
            </a:r>
            <a:r>
              <a:rPr lang="cs-CZ" altLang="cs-CZ" sz="2000" b="1" dirty="0"/>
              <a:t> oxygen </a:t>
            </a:r>
            <a:r>
              <a:rPr lang="cs-CZ" altLang="cs-CZ" sz="2000" b="1" dirty="0" err="1"/>
              <a:t>therapy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causes</a:t>
            </a:r>
            <a:r>
              <a:rPr lang="cs-CZ" altLang="cs-CZ" sz="2000" b="1" dirty="0"/>
              <a:t> PaO2 to </a:t>
            </a:r>
            <a:r>
              <a:rPr lang="cs-CZ" altLang="cs-CZ" sz="2000" b="1" dirty="0" err="1"/>
              <a:t>exceed</a:t>
            </a:r>
            <a:r>
              <a:rPr lang="cs-CZ" altLang="cs-CZ" sz="2000" b="1" dirty="0"/>
              <a:t> 60 </a:t>
            </a:r>
            <a:r>
              <a:rPr lang="cs-CZ" altLang="cs-CZ" sz="2000" b="1" dirty="0" err="1"/>
              <a:t>mmHg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stimulus to </a:t>
            </a:r>
            <a:r>
              <a:rPr lang="cs-CZ" altLang="cs-CZ" sz="2000" b="1" dirty="0" err="1"/>
              <a:t>breathe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lost</a:t>
            </a:r>
            <a:r>
              <a:rPr lang="cs-CZ" altLang="cs-CZ" sz="2000" b="1" dirty="0"/>
              <a:t>, PaCO2 </a:t>
            </a:r>
            <a:r>
              <a:rPr lang="cs-CZ" altLang="cs-CZ" sz="2000" b="1" dirty="0" err="1"/>
              <a:t>increases</a:t>
            </a:r>
            <a:r>
              <a:rPr lang="cs-CZ" altLang="cs-CZ" sz="2000" b="1" dirty="0"/>
              <a:t>, and </a:t>
            </a:r>
            <a:r>
              <a:rPr lang="cs-CZ" altLang="cs-CZ" sz="2000" b="1" dirty="0" err="1"/>
              <a:t>apnea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results</a:t>
            </a:r>
            <a:r>
              <a:rPr lang="cs-CZ" altLang="cs-CZ" sz="2000" b="1" dirty="0"/>
              <a:t>.</a:t>
            </a:r>
          </a:p>
          <a:p>
            <a:pPr eaLnBrk="1" hangingPunct="1"/>
            <a:r>
              <a:rPr lang="cs-CZ" altLang="cs-CZ" sz="2000" b="1" dirty="0" err="1"/>
              <a:t>If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inadequate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oxygenation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cannot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achieved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without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resulting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respiratory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depression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individual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must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mechanically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ventilated</a:t>
            </a:r>
            <a:r>
              <a:rPr lang="cs-CZ" altLang="cs-CZ" sz="2000" b="1" dirty="0"/>
              <a:t>)</a:t>
            </a:r>
          </a:p>
          <a:p>
            <a:pPr eaLnBrk="1" hangingPunct="1"/>
            <a:endParaRPr lang="cs-CZ" altLang="cs-CZ" sz="20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C3667E-F42C-40B6-A721-F5CABC71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C65CF-8CAA-47B8-B834-86AAE20CE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AA37253-17EF-42CB-B894-200A21541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062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b="1" dirty="0" err="1">
                <a:solidFill>
                  <a:srgbClr val="FF0000"/>
                </a:solidFill>
              </a:rPr>
              <a:t>Breathing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6B25060-8306-4CF1-BA2C-E84E6F7DF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 eaLnBrk="1" hangingPunct="1"/>
            <a:r>
              <a:rPr lang="cs-CZ" altLang="cs-CZ" sz="2000" b="1" dirty="0" err="1"/>
              <a:t>Lung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ventilation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can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considered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two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parts</a:t>
            </a:r>
            <a:r>
              <a:rPr lang="cs-CZ" altLang="cs-CZ" sz="2000" b="1" dirty="0"/>
              <a:t>: </a:t>
            </a:r>
            <a:endParaRPr lang="en-US" altLang="cs-CZ" sz="2000" b="1" dirty="0"/>
          </a:p>
          <a:p>
            <a:pPr algn="just" eaLnBrk="1" hangingPunct="1"/>
            <a:endParaRPr lang="cs-CZ" altLang="cs-CZ" sz="2000" b="1" dirty="0"/>
          </a:p>
          <a:p>
            <a:pPr algn="just" eaLnBrk="1" hangingPunct="1"/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mechanical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process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inspiration</a:t>
            </a:r>
            <a:r>
              <a:rPr lang="cs-CZ" altLang="cs-CZ" sz="2000" b="1" dirty="0"/>
              <a:t> and </a:t>
            </a:r>
            <a:r>
              <a:rPr lang="cs-CZ" altLang="cs-CZ" sz="2000" b="1" dirty="0" err="1"/>
              <a:t>expiration</a:t>
            </a:r>
            <a:endParaRPr lang="en-US" altLang="cs-CZ" sz="2000" b="1" dirty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</a:t>
            </a:r>
          </a:p>
          <a:p>
            <a:pPr algn="just" eaLnBrk="1" hangingPunct="1"/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control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respiration</a:t>
            </a:r>
            <a:r>
              <a:rPr lang="cs-CZ" altLang="cs-CZ" sz="2000" b="1" dirty="0"/>
              <a:t> to a level </a:t>
            </a:r>
            <a:r>
              <a:rPr lang="cs-CZ" altLang="cs-CZ" sz="2000" b="1" dirty="0" err="1"/>
              <a:t>appropriate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for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metabolic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needs</a:t>
            </a:r>
            <a:r>
              <a:rPr lang="cs-CZ" altLang="cs-CZ" sz="2000" b="1" dirty="0"/>
              <a:t>. </a:t>
            </a:r>
          </a:p>
          <a:p>
            <a:pPr algn="just" eaLnBrk="1" hangingPunct="1"/>
            <a:endParaRPr lang="cs-CZ" altLang="cs-CZ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FCF860-5C05-4177-B2FE-0C2A6BAE9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34E5A-4D4A-47E2-8CB8-5F51D07F8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D1A04CAE-8861-4E66-878B-E387CDD68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773238"/>
            <a:ext cx="9544801" cy="4322762"/>
          </a:xfrm>
        </p:spPr>
        <p:txBody>
          <a:bodyPr/>
          <a:lstStyle/>
          <a:p>
            <a:pPr lvl="1" eaLnBrk="1" hangingPunct="1"/>
            <a:r>
              <a:rPr lang="cs-CZ" altLang="cs-CZ" b="1" dirty="0"/>
              <a:t>It </a:t>
            </a:r>
            <a:r>
              <a:rPr lang="cs-CZ" altLang="cs-CZ" b="1" dirty="0" err="1"/>
              <a:t>is</a:t>
            </a:r>
            <a:r>
              <a:rPr lang="cs-CZ" altLang="cs-CZ" b="1" dirty="0"/>
              <a:t> </a:t>
            </a:r>
            <a:r>
              <a:rPr lang="cs-CZ" altLang="cs-CZ" b="1" dirty="0" err="1"/>
              <a:t>abnormal</a:t>
            </a:r>
            <a:r>
              <a:rPr lang="cs-CZ" altLang="cs-CZ" b="1" dirty="0"/>
              <a:t> permanent </a:t>
            </a:r>
            <a:r>
              <a:rPr lang="cs-CZ" altLang="cs-CZ" b="1" dirty="0" err="1"/>
              <a:t>enlargement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gas-exchange</a:t>
            </a:r>
            <a:r>
              <a:rPr lang="cs-CZ" altLang="cs-CZ" b="1" dirty="0"/>
              <a:t> </a:t>
            </a:r>
            <a:r>
              <a:rPr lang="cs-CZ" altLang="cs-CZ" b="1" dirty="0" err="1"/>
              <a:t>airways</a:t>
            </a:r>
            <a:r>
              <a:rPr lang="cs-CZ" altLang="cs-CZ" b="1" dirty="0"/>
              <a:t> (</a:t>
            </a:r>
            <a:r>
              <a:rPr lang="cs-CZ" altLang="cs-CZ" b="1" dirty="0" err="1"/>
              <a:t>acini</a:t>
            </a:r>
            <a:r>
              <a:rPr lang="cs-CZ" altLang="cs-CZ" b="1" dirty="0"/>
              <a:t>) </a:t>
            </a:r>
            <a:r>
              <a:rPr lang="cs-CZ" altLang="cs-CZ" b="1" dirty="0" err="1"/>
              <a:t>accompanied</a:t>
            </a:r>
            <a:r>
              <a:rPr lang="cs-CZ" altLang="cs-CZ" b="1" dirty="0"/>
              <a:t> by </a:t>
            </a:r>
            <a:r>
              <a:rPr lang="cs-CZ" altLang="cs-CZ" b="1" dirty="0" err="1"/>
              <a:t>destruction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alveolar</a:t>
            </a:r>
            <a:r>
              <a:rPr lang="cs-CZ" altLang="cs-CZ" b="1" dirty="0"/>
              <a:t> </a:t>
            </a:r>
            <a:r>
              <a:rPr lang="cs-CZ" altLang="cs-CZ" b="1" dirty="0" err="1"/>
              <a:t>walls</a:t>
            </a:r>
            <a:r>
              <a:rPr lang="cs-CZ" altLang="cs-CZ" b="1" dirty="0"/>
              <a:t> and </a:t>
            </a:r>
            <a:r>
              <a:rPr lang="cs-CZ" altLang="cs-CZ" b="1" dirty="0" err="1"/>
              <a:t>without</a:t>
            </a:r>
            <a:r>
              <a:rPr lang="cs-CZ" altLang="cs-CZ" b="1" dirty="0"/>
              <a:t> </a:t>
            </a:r>
            <a:r>
              <a:rPr lang="cs-CZ" altLang="cs-CZ" b="1" dirty="0" err="1"/>
              <a:t>obvious</a:t>
            </a:r>
            <a:r>
              <a:rPr lang="cs-CZ" altLang="cs-CZ" b="1" dirty="0"/>
              <a:t> </a:t>
            </a:r>
            <a:r>
              <a:rPr lang="cs-CZ" altLang="cs-CZ" b="1" dirty="0" err="1"/>
              <a:t>fibrosis</a:t>
            </a:r>
            <a:r>
              <a:rPr lang="cs-CZ" altLang="cs-CZ" b="1" dirty="0"/>
              <a:t>.</a:t>
            </a:r>
          </a:p>
          <a:p>
            <a:pPr lvl="1" eaLnBrk="1" hangingPunct="1"/>
            <a:endParaRPr lang="cs-CZ" altLang="cs-CZ" b="1" dirty="0"/>
          </a:p>
          <a:p>
            <a:pPr lvl="1" eaLnBrk="1" hangingPunct="1"/>
            <a:r>
              <a:rPr lang="cs-CZ" altLang="cs-CZ" b="1" dirty="0"/>
              <a:t>In </a:t>
            </a:r>
            <a:r>
              <a:rPr lang="cs-CZ" altLang="cs-CZ" b="1" dirty="0" err="1"/>
              <a:t>emphysema</a:t>
            </a:r>
            <a:r>
              <a:rPr lang="cs-CZ" altLang="cs-CZ" b="1" dirty="0"/>
              <a:t>, </a:t>
            </a:r>
            <a:r>
              <a:rPr lang="cs-CZ" altLang="cs-CZ" b="1" dirty="0" err="1"/>
              <a:t>obstruction</a:t>
            </a:r>
            <a:r>
              <a:rPr lang="cs-CZ" altLang="cs-CZ" b="1" dirty="0"/>
              <a:t> </a:t>
            </a:r>
            <a:r>
              <a:rPr lang="cs-CZ" altLang="cs-CZ" b="1" dirty="0" err="1"/>
              <a:t>results</a:t>
            </a:r>
            <a:r>
              <a:rPr lang="cs-CZ" altLang="cs-CZ" b="1" dirty="0"/>
              <a:t> </a:t>
            </a:r>
            <a:r>
              <a:rPr lang="cs-CZ" altLang="cs-CZ" b="1" dirty="0" err="1"/>
              <a:t>from</a:t>
            </a:r>
            <a:r>
              <a:rPr lang="cs-CZ" altLang="cs-CZ" b="1" dirty="0"/>
              <a:t> </a:t>
            </a:r>
            <a:r>
              <a:rPr lang="cs-CZ" altLang="cs-CZ" b="1" dirty="0" err="1"/>
              <a:t>changes</a:t>
            </a:r>
            <a:r>
              <a:rPr lang="cs-CZ" altLang="cs-CZ" b="1" dirty="0"/>
              <a:t> in </a:t>
            </a:r>
            <a:r>
              <a:rPr lang="cs-CZ" altLang="cs-CZ" b="1" dirty="0" err="1"/>
              <a:t>lung</a:t>
            </a:r>
            <a:r>
              <a:rPr lang="cs-CZ" altLang="cs-CZ" b="1" dirty="0"/>
              <a:t> </a:t>
            </a:r>
            <a:r>
              <a:rPr lang="cs-CZ" altLang="cs-CZ" b="1" dirty="0" err="1"/>
              <a:t>tissues</a:t>
            </a:r>
            <a:r>
              <a:rPr lang="cs-CZ" altLang="cs-CZ" b="1" dirty="0"/>
              <a:t>, </a:t>
            </a:r>
            <a:r>
              <a:rPr lang="cs-CZ" altLang="cs-CZ" b="1" dirty="0" err="1"/>
              <a:t>rather</a:t>
            </a:r>
            <a:r>
              <a:rPr lang="cs-CZ" altLang="cs-CZ" b="1" dirty="0"/>
              <a:t> </a:t>
            </a:r>
            <a:r>
              <a:rPr lang="cs-CZ" altLang="cs-CZ" b="1" dirty="0" err="1"/>
              <a:t>than</a:t>
            </a:r>
            <a:r>
              <a:rPr lang="cs-CZ" altLang="cs-CZ" b="1" dirty="0"/>
              <a:t> </a:t>
            </a:r>
            <a:r>
              <a:rPr lang="cs-CZ" altLang="cs-CZ" b="1" dirty="0" err="1"/>
              <a:t>mucus</a:t>
            </a:r>
            <a:r>
              <a:rPr lang="cs-CZ" altLang="cs-CZ" b="1" dirty="0"/>
              <a:t> </a:t>
            </a:r>
            <a:r>
              <a:rPr lang="cs-CZ" altLang="cs-CZ" b="1" dirty="0" err="1"/>
              <a:t>production</a:t>
            </a:r>
            <a:r>
              <a:rPr lang="cs-CZ" altLang="cs-CZ" b="1" dirty="0"/>
              <a:t> and </a:t>
            </a:r>
            <a:r>
              <a:rPr lang="cs-CZ" altLang="cs-CZ" b="1" dirty="0" err="1"/>
              <a:t>inflammation</a:t>
            </a:r>
            <a:r>
              <a:rPr lang="cs-CZ" altLang="cs-CZ" b="1" dirty="0"/>
              <a:t>, as in </a:t>
            </a:r>
            <a:r>
              <a:rPr lang="cs-CZ" altLang="cs-CZ" b="1" dirty="0" err="1"/>
              <a:t>chronic</a:t>
            </a:r>
            <a:r>
              <a:rPr lang="cs-CZ" altLang="cs-CZ" b="1" dirty="0"/>
              <a:t> bronchitis.</a:t>
            </a:r>
          </a:p>
          <a:p>
            <a:pPr lvl="1" eaLnBrk="1" hangingPunct="1"/>
            <a:endParaRPr lang="cs-CZ" altLang="cs-CZ" b="1" dirty="0"/>
          </a:p>
          <a:p>
            <a:pPr lvl="1" eaLnBrk="1" hangingPunct="1"/>
            <a:r>
              <a:rPr lang="cs-CZ" altLang="cs-CZ" b="1" dirty="0" err="1"/>
              <a:t>The</a:t>
            </a:r>
            <a:r>
              <a:rPr lang="cs-CZ" altLang="cs-CZ" b="1" dirty="0"/>
              <a:t> major </a:t>
            </a:r>
            <a:r>
              <a:rPr lang="cs-CZ" altLang="cs-CZ" b="1" dirty="0" err="1"/>
              <a:t>mechanism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airflow</a:t>
            </a:r>
            <a:r>
              <a:rPr lang="cs-CZ" altLang="cs-CZ" b="1" dirty="0"/>
              <a:t> </a:t>
            </a:r>
            <a:r>
              <a:rPr lang="cs-CZ" altLang="cs-CZ" b="1" dirty="0" err="1"/>
              <a:t>limitation</a:t>
            </a:r>
            <a:r>
              <a:rPr lang="cs-CZ" altLang="cs-CZ" b="1" dirty="0"/>
              <a:t> </a:t>
            </a:r>
            <a:r>
              <a:rPr lang="cs-CZ" altLang="cs-CZ" b="1" dirty="0" err="1"/>
              <a:t>is</a:t>
            </a:r>
            <a:r>
              <a:rPr lang="cs-CZ" altLang="cs-CZ" b="1" dirty="0"/>
              <a:t> </a:t>
            </a:r>
            <a:r>
              <a:rPr lang="cs-CZ" altLang="cs-CZ" b="1" dirty="0" err="1"/>
              <a:t>loss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elastic</a:t>
            </a:r>
            <a:r>
              <a:rPr lang="cs-CZ" altLang="cs-CZ" b="1" dirty="0"/>
              <a:t> </a:t>
            </a:r>
            <a:r>
              <a:rPr lang="cs-CZ" altLang="cs-CZ" b="1" dirty="0" err="1"/>
              <a:t>recoil</a:t>
            </a:r>
            <a:r>
              <a:rPr lang="cs-CZ" altLang="cs-CZ" b="1" dirty="0"/>
              <a:t>.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E5E18D6E-8E23-4E70-810B-19D2C2EC3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57201"/>
            <a:ext cx="9490800" cy="1027113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FD2615"/>
                </a:solidFill>
              </a:rPr>
              <a:t>2. </a:t>
            </a:r>
            <a:r>
              <a:rPr lang="cs-CZ" altLang="cs-CZ" sz="3600" dirty="0" err="1">
                <a:solidFill>
                  <a:srgbClr val="FD2615"/>
                </a:solidFill>
              </a:rPr>
              <a:t>Emphysema</a:t>
            </a:r>
            <a:endParaRPr lang="cs-CZ" altLang="cs-CZ" sz="3600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C61BD5-9652-4F1D-8EC1-7B73BD804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C9587-C731-4F97-9B70-AFAE08FCF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C711BE7D-2D99-427E-B580-0D716C181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76251"/>
            <a:ext cx="9948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>
                <a:solidFill>
                  <a:srgbClr val="FF3300"/>
                </a:solidFill>
              </a:rPr>
              <a:t>Types</a:t>
            </a:r>
            <a:r>
              <a:rPr lang="cs-CZ" altLang="cs-CZ" sz="3200" b="1" dirty="0">
                <a:solidFill>
                  <a:srgbClr val="FF3300"/>
                </a:solidFill>
              </a:rPr>
              <a:t> </a:t>
            </a:r>
            <a:r>
              <a:rPr lang="cs-CZ" altLang="cs-CZ" sz="3200" b="1" dirty="0" err="1">
                <a:solidFill>
                  <a:srgbClr val="FF3300"/>
                </a:solidFill>
              </a:rPr>
              <a:t>of</a:t>
            </a:r>
            <a:r>
              <a:rPr lang="cs-CZ" altLang="cs-CZ" sz="3200" b="1" dirty="0">
                <a:solidFill>
                  <a:srgbClr val="FF3300"/>
                </a:solidFill>
              </a:rPr>
              <a:t> </a:t>
            </a:r>
            <a:r>
              <a:rPr lang="cs-CZ" altLang="cs-CZ" sz="3200" b="1" dirty="0" err="1">
                <a:solidFill>
                  <a:srgbClr val="FF3300"/>
                </a:solidFill>
              </a:rPr>
              <a:t>emphysema</a:t>
            </a:r>
            <a:endParaRPr lang="cs-CZ" altLang="cs-CZ" sz="3200" dirty="0">
              <a:solidFill>
                <a:srgbClr val="FF3300"/>
              </a:solidFill>
            </a:endParaRP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8E900BFE-802B-482C-90FD-F08431F0E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9" y="1564235"/>
            <a:ext cx="11297829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Three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distinctive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types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alveolar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destruction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have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been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described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according</a:t>
            </a:r>
            <a:r>
              <a:rPr lang="cs-CZ" altLang="cs-CZ" sz="2000" b="1" dirty="0">
                <a:solidFill>
                  <a:schemeClr val="tx2"/>
                </a:solidFill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portion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acinus </a:t>
            </a:r>
            <a:r>
              <a:rPr lang="cs-CZ" altLang="cs-CZ" sz="2000" b="1" dirty="0" err="1">
                <a:solidFill>
                  <a:schemeClr val="tx2"/>
                </a:solidFill>
              </a:rPr>
              <a:t>first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involved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with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disease</a:t>
            </a:r>
            <a:r>
              <a:rPr lang="cs-CZ" altLang="cs-CZ" sz="2000" b="1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D2615"/>
                </a:solidFill>
              </a:rPr>
              <a:t>1)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Centrilobular</a:t>
            </a:r>
            <a:r>
              <a:rPr lang="cs-CZ" altLang="cs-CZ" sz="2000" b="1" dirty="0">
                <a:solidFill>
                  <a:srgbClr val="FD2615"/>
                </a:solidFill>
              </a:rPr>
              <a:t> (</a:t>
            </a:r>
            <a:r>
              <a:rPr lang="cs-CZ" altLang="cs-CZ" sz="2000" b="1" dirty="0" err="1">
                <a:solidFill>
                  <a:srgbClr val="FD2615"/>
                </a:solidFill>
              </a:rPr>
              <a:t>centriacinar</a:t>
            </a:r>
            <a:r>
              <a:rPr lang="cs-CZ" altLang="cs-CZ" sz="2000" b="1" dirty="0">
                <a:solidFill>
                  <a:srgbClr val="FD2615"/>
                </a:solidFill>
              </a:rPr>
              <a:t>):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- </a:t>
            </a:r>
            <a:r>
              <a:rPr lang="cs-CZ" altLang="cs-CZ" sz="2000" b="1" dirty="0" err="1">
                <a:solidFill>
                  <a:schemeClr val="tx2"/>
                </a:solidFill>
              </a:rPr>
              <a:t>septal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destruction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occurs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respiratory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bronchioles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alveolar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ducts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usually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upper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lobes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lung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alveolar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sac</a:t>
            </a:r>
            <a:r>
              <a:rPr lang="cs-CZ" altLang="cs-CZ" sz="2000" b="1" dirty="0">
                <a:solidFill>
                  <a:schemeClr val="tx2"/>
                </a:solidFill>
              </a:rPr>
              <a:t> (</a:t>
            </a:r>
            <a:r>
              <a:rPr lang="cs-CZ" altLang="cs-CZ" sz="2000" b="1" dirty="0" err="1">
                <a:solidFill>
                  <a:schemeClr val="tx2"/>
                </a:solidFill>
              </a:rPr>
              <a:t>alveoli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distal</a:t>
            </a:r>
            <a:r>
              <a:rPr lang="cs-CZ" altLang="cs-CZ" sz="2000" b="1" dirty="0">
                <a:solidFill>
                  <a:schemeClr val="tx2"/>
                </a:solidFill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respiratory</a:t>
            </a:r>
            <a:r>
              <a:rPr lang="cs-CZ" altLang="cs-CZ" sz="2000" b="1" dirty="0">
                <a:solidFill>
                  <a:schemeClr val="tx2"/>
                </a:solidFill>
              </a:rPr>
              <a:t> bronchiole) </a:t>
            </a:r>
            <a:r>
              <a:rPr lang="cs-CZ" altLang="cs-CZ" sz="2000" b="1" dirty="0" err="1">
                <a:solidFill>
                  <a:schemeClr val="tx2"/>
                </a:solidFill>
              </a:rPr>
              <a:t>remains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intact</a:t>
            </a:r>
            <a:r>
              <a:rPr lang="cs-CZ" altLang="cs-CZ" sz="2000" b="1" dirty="0">
                <a:solidFill>
                  <a:schemeClr val="tx2"/>
                </a:solidFill>
              </a:rPr>
              <a:t>. It </a:t>
            </a:r>
            <a:r>
              <a:rPr lang="cs-CZ" altLang="cs-CZ" sz="2000" b="1" dirty="0" err="1">
                <a:solidFill>
                  <a:schemeClr val="tx2"/>
                </a:solidFill>
              </a:rPr>
              <a:t>tends</a:t>
            </a:r>
            <a:r>
              <a:rPr lang="cs-CZ" altLang="cs-CZ" sz="2000" b="1" dirty="0">
                <a:solidFill>
                  <a:schemeClr val="tx2"/>
                </a:solidFill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</a:rPr>
              <a:t>occur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>
                <a:solidFill>
                  <a:srgbClr val="4316E6"/>
                </a:solidFill>
              </a:rPr>
              <a:t>in </a:t>
            </a:r>
            <a:r>
              <a:rPr lang="cs-CZ" altLang="cs-CZ" sz="2000" b="1" dirty="0" err="1">
                <a:solidFill>
                  <a:srgbClr val="4316E6"/>
                </a:solidFill>
              </a:rPr>
              <a:t>smokers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with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chronic</a:t>
            </a:r>
            <a:r>
              <a:rPr lang="cs-CZ" altLang="cs-CZ" sz="2000" b="1" dirty="0">
                <a:solidFill>
                  <a:schemeClr val="tx2"/>
                </a:solidFill>
              </a:rPr>
              <a:t> bronchitis.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D2615"/>
                </a:solidFill>
              </a:rPr>
              <a:t>2) </a:t>
            </a:r>
            <a:r>
              <a:rPr lang="cs-CZ" altLang="cs-CZ" sz="2000" b="1" dirty="0" err="1">
                <a:solidFill>
                  <a:srgbClr val="FD2615"/>
                </a:solidFill>
              </a:rPr>
              <a:t>Panacinar</a:t>
            </a:r>
            <a:r>
              <a:rPr lang="cs-CZ" altLang="cs-CZ" sz="2000" b="1" dirty="0">
                <a:solidFill>
                  <a:srgbClr val="FD2615"/>
                </a:solidFill>
              </a:rPr>
              <a:t> (</a:t>
            </a:r>
            <a:r>
              <a:rPr lang="cs-CZ" altLang="cs-CZ" sz="2000" b="1" dirty="0" err="1">
                <a:solidFill>
                  <a:srgbClr val="FD2615"/>
                </a:solidFill>
              </a:rPr>
              <a:t>panlobular</a:t>
            </a:r>
            <a:r>
              <a:rPr lang="cs-CZ" altLang="cs-CZ" sz="2000" b="1" dirty="0">
                <a:solidFill>
                  <a:srgbClr val="FD2615"/>
                </a:solidFill>
              </a:rPr>
              <a:t>):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 - It </a:t>
            </a:r>
            <a:r>
              <a:rPr lang="cs-CZ" altLang="cs-CZ" sz="2000" b="1" dirty="0" err="1">
                <a:solidFill>
                  <a:schemeClr val="tx2"/>
                </a:solidFill>
              </a:rPr>
              <a:t>involves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entire</a:t>
            </a:r>
            <a:r>
              <a:rPr lang="cs-CZ" altLang="cs-CZ" sz="2000" b="1" dirty="0">
                <a:solidFill>
                  <a:schemeClr val="tx2"/>
                </a:solidFill>
              </a:rPr>
              <a:t> acinus </a:t>
            </a:r>
            <a:r>
              <a:rPr lang="cs-CZ" altLang="cs-CZ" sz="2000" b="1" dirty="0" err="1">
                <a:solidFill>
                  <a:schemeClr val="tx2"/>
                </a:solidFill>
              </a:rPr>
              <a:t>with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damage</a:t>
            </a:r>
            <a:r>
              <a:rPr lang="cs-CZ" altLang="cs-CZ" sz="2000" b="1" dirty="0">
                <a:solidFill>
                  <a:schemeClr val="tx2"/>
                </a:solidFill>
              </a:rPr>
              <a:t> more </a:t>
            </a:r>
            <a:r>
              <a:rPr lang="cs-CZ" altLang="cs-CZ" sz="2000" b="1" dirty="0" err="1">
                <a:solidFill>
                  <a:schemeClr val="tx2"/>
                </a:solidFill>
              </a:rPr>
              <a:t>randomly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distributed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involving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lower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lobes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lung</a:t>
            </a:r>
            <a:r>
              <a:rPr lang="cs-CZ" altLang="cs-CZ" sz="2000" b="1" dirty="0">
                <a:solidFill>
                  <a:schemeClr val="tx2"/>
                </a:solidFill>
              </a:rPr>
              <a:t>. It </a:t>
            </a:r>
            <a:r>
              <a:rPr lang="cs-CZ" altLang="cs-CZ" sz="2000" b="1" dirty="0" err="1">
                <a:solidFill>
                  <a:schemeClr val="tx2"/>
                </a:solidFill>
              </a:rPr>
              <a:t>tends</a:t>
            </a:r>
            <a:r>
              <a:rPr lang="cs-CZ" altLang="cs-CZ" sz="2000" b="1" dirty="0">
                <a:solidFill>
                  <a:schemeClr val="tx2"/>
                </a:solidFill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</a:rPr>
              <a:t>occur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>
                <a:solidFill>
                  <a:srgbClr val="4316E6"/>
                </a:solidFill>
              </a:rPr>
              <a:t>in </a:t>
            </a:r>
            <a:r>
              <a:rPr lang="cs-CZ" altLang="cs-CZ" sz="2000" b="1" dirty="0" err="1">
                <a:solidFill>
                  <a:srgbClr val="4316E6"/>
                </a:solidFill>
              </a:rPr>
              <a:t>patients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with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1-antitrypsin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deficiency</a:t>
            </a:r>
            <a:r>
              <a:rPr lang="cs-CZ" altLang="cs-CZ" sz="2000" b="1" dirty="0">
                <a:solidFill>
                  <a:schemeClr val="tx2"/>
                </a:solidFill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D2615"/>
                </a:solidFill>
                <a:sym typeface="Symbol" panose="05050102010706020507" pitchFamily="18" charset="2"/>
              </a:rPr>
              <a:t>3) </a:t>
            </a:r>
            <a:r>
              <a:rPr lang="cs-CZ" altLang="cs-CZ" sz="2000" b="1" dirty="0" err="1">
                <a:solidFill>
                  <a:srgbClr val="FD2615"/>
                </a:solidFill>
                <a:sym typeface="Symbol" panose="05050102010706020507" pitchFamily="18" charset="2"/>
              </a:rPr>
              <a:t>Distal</a:t>
            </a:r>
            <a:r>
              <a:rPr lang="cs-CZ" altLang="cs-CZ" sz="2000" b="1" dirty="0">
                <a:solidFill>
                  <a:srgbClr val="FD2615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  <a:sym typeface="Symbol" panose="05050102010706020507" pitchFamily="18" charset="2"/>
              </a:rPr>
              <a:t>acinar</a:t>
            </a:r>
            <a:r>
              <a:rPr lang="cs-CZ" altLang="cs-CZ" sz="2000" b="1" dirty="0">
                <a:solidFill>
                  <a:srgbClr val="FD2615"/>
                </a:solidFill>
                <a:sym typeface="Symbol" panose="05050102010706020507" pitchFamily="18" charset="2"/>
              </a:rPr>
              <a:t> (</a:t>
            </a:r>
            <a:r>
              <a:rPr lang="cs-CZ" altLang="cs-CZ" sz="2000" b="1" dirty="0" err="1">
                <a:solidFill>
                  <a:srgbClr val="FD2615"/>
                </a:solidFill>
                <a:sym typeface="Symbol" panose="05050102010706020507" pitchFamily="18" charset="2"/>
              </a:rPr>
              <a:t>subpleural</a:t>
            </a:r>
            <a:r>
              <a:rPr lang="cs-CZ" altLang="cs-CZ" sz="2000" b="1" dirty="0">
                <a:solidFill>
                  <a:srgbClr val="FD2615"/>
                </a:solidFill>
                <a:sym typeface="Symbol" panose="05050102010706020507" pitchFamily="18" charset="2"/>
              </a:rPr>
              <a:t>):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  <a:sym typeface="Symbol" panose="05050102010706020507" pitchFamily="18" charset="2"/>
              </a:rPr>
              <a:t>     - It </a:t>
            </a:r>
            <a:r>
              <a:rPr lang="cs-CZ" altLang="cs-CZ" sz="2000" b="1" dirty="0" err="1">
                <a:solidFill>
                  <a:schemeClr val="tx2"/>
                </a:solidFill>
                <a:sym typeface="Symbol" panose="05050102010706020507" pitchFamily="18" charset="2"/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sym typeface="Symbol" panose="05050102010706020507" pitchFamily="18" charset="2"/>
              </a:rPr>
              <a:t>typically</a:t>
            </a:r>
            <a:r>
              <a:rPr lang="cs-CZ" altLang="cs-CZ" sz="2000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sym typeface="Symbol" panose="05050102010706020507" pitchFamily="18" charset="2"/>
              </a:rPr>
              <a:t>seen</a:t>
            </a:r>
            <a:r>
              <a:rPr lang="cs-CZ" altLang="cs-CZ" sz="2000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in a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young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adult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with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a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history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a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      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spontaneous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pneumothorax</a:t>
            </a:r>
            <a:r>
              <a:rPr lang="cs-CZ" altLang="cs-CZ" sz="2000" b="1" dirty="0">
                <a:solidFill>
                  <a:schemeClr val="tx2"/>
                </a:solidFill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D044A4-95FC-4BF4-A593-C3D701F91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304FE-0F37-44B0-B2C9-0B9612FE9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obr3">
            <a:extLst>
              <a:ext uri="{FF2B5EF4-FFF2-40B4-BE49-F238E27FC236}">
                <a16:creationId xmlns:a16="http://schemas.microsoft.com/office/drawing/2014/main" id="{1201FDFA-4D92-403B-88C6-B37BE9E9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4" y="476250"/>
            <a:ext cx="54006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C743DC-AF3F-4447-BFAD-B8B682DCE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CBF5E-B07D-4DB3-9CEA-8E16D70F6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D6986416-D2A6-4773-AB58-766A1007E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804763"/>
            <a:ext cx="10002001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 err="1">
                <a:solidFill>
                  <a:srgbClr val="FD2615"/>
                </a:solidFill>
              </a:rPr>
              <a:t>Primary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emphysema</a:t>
            </a:r>
            <a:r>
              <a:rPr lang="cs-CZ" altLang="cs-CZ" sz="2000" b="1" dirty="0">
                <a:solidFill>
                  <a:srgbClr val="FD2615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     - </a:t>
            </a:r>
            <a:r>
              <a:rPr lang="cs-CZ" altLang="cs-CZ" sz="2000" b="1" dirty="0" err="1"/>
              <a:t>it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commonly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linked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an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inherited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deficiency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enzyme  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1-antitrypsin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that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is</a:t>
            </a:r>
            <a:r>
              <a:rPr lang="cs-CZ" altLang="cs-CZ" sz="2000" b="1" dirty="0">
                <a:sym typeface="Symbol" panose="05050102010706020507" pitchFamily="18" charset="2"/>
              </a:rPr>
              <a:t> a major </a:t>
            </a:r>
            <a:r>
              <a:rPr lang="cs-CZ" altLang="cs-CZ" sz="2000" b="1" dirty="0" err="1">
                <a:sym typeface="Symbol" panose="05050102010706020507" pitchFamily="18" charset="2"/>
              </a:rPr>
              <a:t>component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1-globulin, a plasma protein.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Symbol" panose="05050102010706020507" pitchFamily="18" charset="2"/>
              </a:rPr>
              <a:t>     - </a:t>
            </a:r>
            <a:r>
              <a:rPr lang="cs-CZ" altLang="cs-CZ" sz="2000" b="1" dirty="0" err="1">
                <a:sym typeface="Symbol" panose="05050102010706020507" pitchFamily="18" charset="2"/>
              </a:rPr>
              <a:t>Normally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it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inhibits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action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many </a:t>
            </a:r>
            <a:r>
              <a:rPr lang="cs-CZ" altLang="cs-CZ" sz="2000" b="1" dirty="0" err="1">
                <a:sym typeface="Symbol" panose="05050102010706020507" pitchFamily="18" charset="2"/>
              </a:rPr>
              <a:t>proteolytic</a:t>
            </a:r>
            <a:endParaRPr lang="cs-CZ" altLang="cs-CZ" sz="2000" b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Symbol" panose="05050102010706020507" pitchFamily="18" charset="2"/>
              </a:rPr>
              <a:t>        </a:t>
            </a:r>
            <a:r>
              <a:rPr lang="cs-CZ" altLang="cs-CZ" sz="2000" b="1" dirty="0" err="1">
                <a:sym typeface="Symbol" panose="05050102010706020507" pitchFamily="18" charset="2"/>
              </a:rPr>
              <a:t>enzymes</a:t>
            </a:r>
            <a:r>
              <a:rPr lang="cs-CZ" altLang="cs-CZ" sz="2000" b="1" dirty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Symbol" panose="05050102010706020507" pitchFamily="18" charset="2"/>
              </a:rPr>
              <a:t>     - </a:t>
            </a:r>
            <a:r>
              <a:rPr lang="cs-CZ" altLang="cs-CZ" sz="2000" b="1" dirty="0" err="1">
                <a:sym typeface="Symbol" panose="05050102010706020507" pitchFamily="18" charset="2"/>
              </a:rPr>
              <a:t>Individuals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with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deficiency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this</a:t>
            </a:r>
            <a:r>
              <a:rPr lang="cs-CZ" altLang="cs-CZ" sz="2000" b="1" dirty="0">
                <a:sym typeface="Symbol" panose="05050102010706020507" pitchFamily="18" charset="2"/>
              </a:rPr>
              <a:t> enzyme (AR) </a:t>
            </a:r>
            <a:r>
              <a:rPr lang="cs-CZ" altLang="cs-CZ" sz="2000" b="1" dirty="0" err="1">
                <a:sym typeface="Symbol" panose="05050102010706020507" pitchFamily="18" charset="2"/>
              </a:rPr>
              <a:t>have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increased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likelihood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developing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emphysema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because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proteolysis</a:t>
            </a:r>
            <a:r>
              <a:rPr lang="cs-CZ" altLang="cs-CZ" sz="2000" b="1" dirty="0">
                <a:sym typeface="Symbol" panose="05050102010706020507" pitchFamily="18" charset="2"/>
              </a:rPr>
              <a:t> in </a:t>
            </a:r>
            <a:r>
              <a:rPr lang="cs-CZ" altLang="cs-CZ" sz="2000" b="1" dirty="0" err="1">
                <a:sym typeface="Symbol" panose="05050102010706020507" pitchFamily="18" charset="2"/>
              </a:rPr>
              <a:t>lung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tissues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is</a:t>
            </a:r>
            <a:r>
              <a:rPr lang="cs-CZ" altLang="cs-CZ" sz="2000" b="1" dirty="0">
                <a:sym typeface="Symbol" panose="05050102010706020507" pitchFamily="18" charset="2"/>
              </a:rPr>
              <a:t> not </a:t>
            </a:r>
            <a:r>
              <a:rPr lang="cs-CZ" altLang="cs-CZ" sz="2000" b="1" dirty="0" err="1">
                <a:sym typeface="Symbol" panose="05050102010706020507" pitchFamily="18" charset="2"/>
              </a:rPr>
              <a:t>inhibited</a:t>
            </a:r>
            <a:r>
              <a:rPr lang="cs-CZ" altLang="cs-CZ" sz="2000" b="1" dirty="0">
                <a:sym typeface="Symbol" panose="05050102010706020507" pitchFamily="18" charset="2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err="1">
                <a:solidFill>
                  <a:srgbClr val="FD2615"/>
                </a:solidFill>
                <a:sym typeface="Symbol" panose="05050102010706020507" pitchFamily="18" charset="2"/>
              </a:rPr>
              <a:t>Secondary</a:t>
            </a:r>
            <a:r>
              <a:rPr lang="cs-CZ" altLang="cs-CZ" sz="2000" b="1" dirty="0">
                <a:solidFill>
                  <a:srgbClr val="FD2615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  <a:sym typeface="Symbol" panose="05050102010706020507" pitchFamily="18" charset="2"/>
              </a:rPr>
              <a:t>emphysema</a:t>
            </a:r>
            <a:r>
              <a:rPr lang="cs-CZ" altLang="cs-CZ" sz="2000" b="1" dirty="0">
                <a:solidFill>
                  <a:srgbClr val="FD2615"/>
                </a:solidFill>
                <a:sym typeface="Symbol" panose="05050102010706020507" pitchFamily="18" charset="2"/>
              </a:rPr>
              <a:t>: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ym typeface="Symbol" panose="05050102010706020507" pitchFamily="18" charset="2"/>
              </a:rPr>
              <a:t>      - It </a:t>
            </a:r>
            <a:r>
              <a:rPr lang="cs-CZ" altLang="cs-CZ" sz="2000" b="1" dirty="0" err="1">
                <a:sym typeface="Symbol" panose="05050102010706020507" pitchFamily="18" charset="2"/>
              </a:rPr>
              <a:t>is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also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caused</a:t>
            </a:r>
            <a:r>
              <a:rPr lang="cs-CZ" altLang="cs-CZ" sz="2000" b="1" dirty="0">
                <a:sym typeface="Symbol" panose="05050102010706020507" pitchFamily="18" charset="2"/>
              </a:rPr>
              <a:t> by </a:t>
            </a:r>
            <a:r>
              <a:rPr lang="cs-CZ" altLang="cs-CZ" sz="2000" b="1" dirty="0" err="1">
                <a:sym typeface="Symbol" panose="05050102010706020507" pitchFamily="18" charset="2"/>
              </a:rPr>
              <a:t>an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inability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body to </a:t>
            </a:r>
            <a:r>
              <a:rPr lang="cs-CZ" altLang="cs-CZ" sz="2000" b="1" dirty="0" err="1">
                <a:sym typeface="Symbol" panose="05050102010706020507" pitchFamily="18" charset="2"/>
              </a:rPr>
              <a:t>inhibit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proteolytic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enzymes</a:t>
            </a:r>
            <a:r>
              <a:rPr lang="cs-CZ" altLang="cs-CZ" sz="2000" b="1" dirty="0">
                <a:sym typeface="Symbol" panose="05050102010706020507" pitchFamily="18" charset="2"/>
              </a:rPr>
              <a:t> in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lung</a:t>
            </a:r>
            <a:r>
              <a:rPr lang="cs-CZ" altLang="cs-CZ" sz="2000" b="1" dirty="0">
                <a:sym typeface="Symbol" panose="05050102010706020507" pitchFamily="18" charset="2"/>
              </a:rPr>
              <a:t>. It </a:t>
            </a:r>
            <a:r>
              <a:rPr lang="cs-CZ" altLang="cs-CZ" sz="2000" b="1" dirty="0" err="1">
                <a:sym typeface="Symbol" panose="05050102010706020507" pitchFamily="18" charset="2"/>
              </a:rPr>
              <a:t>results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from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insult</a:t>
            </a:r>
            <a:r>
              <a:rPr lang="cs-CZ" altLang="cs-CZ" sz="2000" b="1" dirty="0">
                <a:sym typeface="Symbol" panose="05050102010706020507" pitchFamily="18" charset="2"/>
              </a:rPr>
              <a:t> to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lungs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from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inhaled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toxins</a:t>
            </a:r>
            <a:r>
              <a:rPr lang="cs-CZ" altLang="cs-CZ" sz="2000" b="1" dirty="0">
                <a:sym typeface="Symbol" panose="05050102010706020507" pitchFamily="18" charset="2"/>
              </a:rPr>
              <a:t>, such as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cigarette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smoke</a:t>
            </a:r>
            <a:r>
              <a:rPr lang="cs-CZ" altLang="cs-CZ" sz="2000" b="1" dirty="0">
                <a:sym typeface="Symbol" panose="05050102010706020507" pitchFamily="18" charset="2"/>
              </a:rPr>
              <a:t> and 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air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pollution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10851079-A230-42FB-BC16-EA983D24B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57201"/>
            <a:ext cx="9490800" cy="739775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FD2615"/>
                </a:solidFill>
              </a:rPr>
              <a:t>Types</a:t>
            </a:r>
            <a:r>
              <a:rPr lang="cs-CZ" altLang="cs-CZ" sz="3200" dirty="0">
                <a:solidFill>
                  <a:srgbClr val="FD2615"/>
                </a:solidFill>
              </a:rPr>
              <a:t> </a:t>
            </a:r>
            <a:r>
              <a:rPr lang="cs-CZ" altLang="cs-CZ" sz="3200" dirty="0" err="1">
                <a:solidFill>
                  <a:srgbClr val="FD2615"/>
                </a:solidFill>
              </a:rPr>
              <a:t>of</a:t>
            </a:r>
            <a:r>
              <a:rPr lang="cs-CZ" altLang="cs-CZ" sz="3200" dirty="0">
                <a:solidFill>
                  <a:srgbClr val="FD2615"/>
                </a:solidFill>
              </a:rPr>
              <a:t> </a:t>
            </a:r>
            <a:r>
              <a:rPr lang="cs-CZ" altLang="cs-CZ" sz="3200" dirty="0" err="1">
                <a:solidFill>
                  <a:srgbClr val="FD2615"/>
                </a:solidFill>
              </a:rPr>
              <a:t>emphysema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A78A80-CCF2-4AFA-9C40-0E549DA0B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D247C-7730-4933-BD85-B339930B9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E87BA47-CE0B-40C6-8F73-2033BBB5D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57201"/>
            <a:ext cx="9544800" cy="955675"/>
          </a:xfrm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FD2615"/>
                </a:solidFill>
              </a:rPr>
              <a:t>Pathophysiology</a:t>
            </a:r>
            <a:r>
              <a:rPr lang="cs-CZ" altLang="cs-CZ" sz="3200" dirty="0">
                <a:solidFill>
                  <a:srgbClr val="FD2615"/>
                </a:solidFill>
              </a:rPr>
              <a:t> </a:t>
            </a:r>
            <a:r>
              <a:rPr lang="cs-CZ" altLang="cs-CZ" sz="3200" dirty="0" err="1">
                <a:solidFill>
                  <a:srgbClr val="FD2615"/>
                </a:solidFill>
              </a:rPr>
              <a:t>of</a:t>
            </a:r>
            <a:r>
              <a:rPr lang="cs-CZ" altLang="cs-CZ" sz="3200" dirty="0">
                <a:solidFill>
                  <a:srgbClr val="FD2615"/>
                </a:solidFill>
              </a:rPr>
              <a:t> </a:t>
            </a:r>
            <a:r>
              <a:rPr lang="cs-CZ" altLang="cs-CZ" sz="3200" dirty="0" err="1">
                <a:solidFill>
                  <a:srgbClr val="FD2615"/>
                </a:solidFill>
              </a:rPr>
              <a:t>emphysema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3EAD61-38BA-43DC-9FE5-E9B9E936D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190806"/>
            <a:ext cx="11023509" cy="4824413"/>
          </a:xfrm>
        </p:spPr>
        <p:txBody>
          <a:bodyPr/>
          <a:lstStyle/>
          <a:p>
            <a:pPr eaLnBrk="1" hangingPunct="1"/>
            <a:r>
              <a:rPr lang="cs-CZ" altLang="cs-CZ" sz="2000" b="1" dirty="0" err="1"/>
              <a:t>Emphysema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begins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destruction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of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alveolar</a:t>
            </a:r>
            <a:r>
              <a:rPr lang="cs-CZ" altLang="cs-CZ" sz="2000" b="1" dirty="0">
                <a:solidFill>
                  <a:srgbClr val="4316E6"/>
                </a:solidFill>
              </a:rPr>
              <a:t> septa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 eaLnBrk="1" hangingPunct="1"/>
            <a:r>
              <a:rPr lang="cs-CZ" altLang="cs-CZ" sz="2000" b="1" dirty="0"/>
              <a:t>It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postulated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that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inhaled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oxidants</a:t>
            </a:r>
            <a:r>
              <a:rPr lang="cs-CZ" altLang="cs-CZ" sz="2000" b="1" dirty="0"/>
              <a:t>, such as </a:t>
            </a:r>
            <a:r>
              <a:rPr lang="cs-CZ" altLang="cs-CZ" sz="2000" b="1" dirty="0" err="1"/>
              <a:t>those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cigarette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smoke</a:t>
            </a:r>
            <a:r>
              <a:rPr lang="cs-CZ" altLang="cs-CZ" sz="2000" b="1" dirty="0"/>
              <a:t> and air </a:t>
            </a:r>
            <a:r>
              <a:rPr lang="cs-CZ" altLang="cs-CZ" sz="2000" b="1" dirty="0" err="1"/>
              <a:t>pollution</a:t>
            </a:r>
            <a:r>
              <a:rPr lang="cs-CZ" altLang="cs-CZ" sz="2000" b="1" dirty="0"/>
              <a:t>, tip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normal</a:t>
            </a:r>
            <a:r>
              <a:rPr lang="cs-CZ" altLang="cs-CZ" sz="2000" b="1" dirty="0"/>
              <a:t> balance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elastases</a:t>
            </a:r>
            <a:r>
              <a:rPr lang="cs-CZ" altLang="cs-CZ" sz="2000" b="1" dirty="0"/>
              <a:t> (</a:t>
            </a:r>
            <a:r>
              <a:rPr lang="cs-CZ" altLang="cs-CZ" sz="2000" b="1" dirty="0" err="1"/>
              <a:t>proteolytic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enzymes</a:t>
            </a:r>
            <a:r>
              <a:rPr lang="cs-CZ" altLang="cs-CZ" sz="2000" b="1" dirty="0"/>
              <a:t>) and </a:t>
            </a:r>
            <a:r>
              <a:rPr lang="cs-CZ" altLang="cs-CZ" sz="2000" b="1" dirty="0" err="1"/>
              <a:t>antielastases</a:t>
            </a:r>
            <a:r>
              <a:rPr lang="cs-CZ" altLang="cs-CZ" sz="2000" b="1" dirty="0"/>
              <a:t> (such as </a:t>
            </a:r>
            <a:r>
              <a:rPr lang="cs-CZ" altLang="cs-CZ" sz="2000" b="1" dirty="0">
                <a:sym typeface="Symbol" panose="05050102010706020507" pitchFamily="18" charset="2"/>
              </a:rPr>
              <a:t>1-antitrypsin) such </a:t>
            </a:r>
            <a:r>
              <a:rPr lang="cs-CZ" altLang="cs-CZ" sz="2000" b="1" dirty="0" err="1">
                <a:sym typeface="Symbol" panose="05050102010706020507" pitchFamily="18" charset="2"/>
              </a:rPr>
              <a:t>that</a:t>
            </a:r>
            <a:r>
              <a:rPr lang="cs-CZ" altLang="cs-CZ" sz="2000" b="1" dirty="0">
                <a:sym typeface="Symbol" panose="05050102010706020507" pitchFamily="18" charset="2"/>
              </a:rPr>
              <a:t> elastin </a:t>
            </a:r>
            <a:r>
              <a:rPr lang="cs-CZ" altLang="cs-CZ" sz="2000" b="1" dirty="0" err="1">
                <a:sym typeface="Symbol" panose="05050102010706020507" pitchFamily="18" charset="2"/>
              </a:rPr>
              <a:t>is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destroyed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at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increased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rate</a:t>
            </a:r>
            <a:endParaRPr lang="cs-CZ" altLang="cs-CZ" sz="2000" b="1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Expiration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becomes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difficult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because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loss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elastic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recoil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reduces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volume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air </a:t>
            </a:r>
            <a:r>
              <a:rPr lang="cs-CZ" altLang="cs-CZ" sz="2000" b="1" dirty="0" err="1">
                <a:sym typeface="Symbol" panose="05050102010706020507" pitchFamily="18" charset="2"/>
              </a:rPr>
              <a:t>that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can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be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expired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passively</a:t>
            </a:r>
            <a:r>
              <a:rPr lang="cs-CZ" altLang="cs-CZ" sz="2000" b="1" dirty="0">
                <a:sym typeface="Symbol" panose="05050102010706020507" pitchFamily="18" charset="2"/>
              </a:rPr>
              <a:t>.</a:t>
            </a:r>
          </a:p>
          <a:p>
            <a:pPr eaLnBrk="1" hangingPunct="1"/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Hyperinflation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olidFill>
                  <a:srgbClr val="4316E6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  <a:sym typeface="Symbol" panose="05050102010706020507" pitchFamily="18" charset="2"/>
              </a:rPr>
              <a:t>alveoli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causes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large</a:t>
            </a:r>
            <a:r>
              <a:rPr lang="cs-CZ" altLang="cs-CZ" sz="2000" b="1" dirty="0">
                <a:sym typeface="Symbol" panose="05050102010706020507" pitchFamily="18" charset="2"/>
              </a:rPr>
              <a:t> air </a:t>
            </a:r>
            <a:r>
              <a:rPr lang="cs-CZ" altLang="cs-CZ" sz="2000" b="1" dirty="0" err="1">
                <a:sym typeface="Symbol" panose="05050102010706020507" pitchFamily="18" charset="2"/>
              </a:rPr>
              <a:t>spaces</a:t>
            </a:r>
            <a:r>
              <a:rPr lang="cs-CZ" altLang="cs-CZ" sz="2000" b="1" dirty="0">
                <a:sym typeface="Symbol" panose="05050102010706020507" pitchFamily="18" charset="2"/>
              </a:rPr>
              <a:t> (</a:t>
            </a:r>
            <a:r>
              <a:rPr lang="cs-CZ" altLang="cs-CZ" sz="2000" b="1" dirty="0" err="1">
                <a:sym typeface="Symbol" panose="05050102010706020507" pitchFamily="18" charset="2"/>
              </a:rPr>
              <a:t>bullae</a:t>
            </a:r>
            <a:r>
              <a:rPr lang="cs-CZ" altLang="cs-CZ" sz="2000" b="1" dirty="0">
                <a:sym typeface="Symbol" panose="05050102010706020507" pitchFamily="18" charset="2"/>
              </a:rPr>
              <a:t>) and air </a:t>
            </a:r>
            <a:r>
              <a:rPr lang="cs-CZ" altLang="cs-CZ" sz="2000" b="1" dirty="0" err="1">
                <a:sym typeface="Symbol" panose="05050102010706020507" pitchFamily="18" charset="2"/>
              </a:rPr>
              <a:t>spaces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adjacent</a:t>
            </a:r>
            <a:r>
              <a:rPr lang="cs-CZ" altLang="cs-CZ" sz="2000" b="1" dirty="0">
                <a:sym typeface="Symbol" panose="05050102010706020507" pitchFamily="18" charset="2"/>
              </a:rPr>
              <a:t> to pleura (</a:t>
            </a:r>
            <a:r>
              <a:rPr lang="cs-CZ" altLang="cs-CZ" sz="2000" b="1" dirty="0" err="1">
                <a:sym typeface="Symbol" panose="05050102010706020507" pitchFamily="18" charset="2"/>
              </a:rPr>
              <a:t>blebs</a:t>
            </a:r>
            <a:r>
              <a:rPr lang="cs-CZ" altLang="cs-CZ" sz="2000" b="1" dirty="0">
                <a:sym typeface="Symbol" panose="05050102010706020507" pitchFamily="18" charset="2"/>
              </a:rPr>
              <a:t>) to </a:t>
            </a:r>
            <a:r>
              <a:rPr lang="cs-CZ" altLang="cs-CZ" sz="2000" b="1" dirty="0" err="1">
                <a:sym typeface="Symbol" panose="05050102010706020507" pitchFamily="18" charset="2"/>
              </a:rPr>
              <a:t>develop</a:t>
            </a:r>
            <a:r>
              <a:rPr lang="cs-CZ" altLang="cs-CZ" sz="2000" b="1" dirty="0">
                <a:sym typeface="Symbol" panose="05050102010706020507" pitchFamily="18" charset="2"/>
              </a:rPr>
              <a:t>. </a:t>
            </a:r>
          </a:p>
          <a:p>
            <a:pPr eaLnBrk="1" hangingPunct="1"/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combination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increased</a:t>
            </a:r>
            <a:r>
              <a:rPr lang="cs-CZ" altLang="cs-CZ" sz="2000" b="1" dirty="0">
                <a:sym typeface="Symbol" panose="05050102010706020507" pitchFamily="18" charset="2"/>
              </a:rPr>
              <a:t> RV in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alveoli</a:t>
            </a:r>
            <a:r>
              <a:rPr lang="cs-CZ" altLang="cs-CZ" sz="2000" b="1" dirty="0">
                <a:sym typeface="Symbol" panose="05050102010706020507" pitchFamily="18" charset="2"/>
              </a:rPr>
              <a:t> and </a:t>
            </a:r>
            <a:r>
              <a:rPr lang="cs-CZ" altLang="cs-CZ" sz="2000" b="1" dirty="0" err="1">
                <a:sym typeface="Symbol" panose="05050102010706020507" pitchFamily="18" charset="2"/>
              </a:rPr>
              <a:t>diminished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caliber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bronchioles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causes</a:t>
            </a:r>
            <a:r>
              <a:rPr lang="cs-CZ" altLang="cs-CZ" sz="2000" b="1" dirty="0">
                <a:sym typeface="Symbol" panose="05050102010706020507" pitchFamily="18" charset="2"/>
              </a:rPr>
              <a:t> part </a:t>
            </a:r>
            <a:r>
              <a:rPr lang="cs-CZ" altLang="cs-CZ" sz="2000" b="1" dirty="0" err="1">
                <a:sym typeface="Symbol" panose="05050102010706020507" pitchFamily="18" charset="2"/>
              </a:rPr>
              <a:t>of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each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inspiration</a:t>
            </a:r>
            <a:r>
              <a:rPr lang="cs-CZ" altLang="cs-CZ" sz="2000" b="1" dirty="0">
                <a:sym typeface="Symbol" panose="05050102010706020507" pitchFamily="18" charset="2"/>
              </a:rPr>
              <a:t> to </a:t>
            </a:r>
            <a:r>
              <a:rPr lang="cs-CZ" altLang="cs-CZ" sz="2000" b="1" dirty="0" err="1">
                <a:sym typeface="Symbol" panose="05050102010706020507" pitchFamily="18" charset="2"/>
              </a:rPr>
              <a:t>be</a:t>
            </a:r>
            <a:r>
              <a:rPr lang="cs-CZ" altLang="cs-CZ" sz="2000" b="1" dirty="0"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ym typeface="Symbol" panose="05050102010706020507" pitchFamily="18" charset="2"/>
              </a:rPr>
              <a:t>trapped</a:t>
            </a:r>
            <a:r>
              <a:rPr lang="cs-CZ" altLang="cs-CZ" sz="2000" b="1" dirty="0">
                <a:sym typeface="Symbol" panose="05050102010706020507" pitchFamily="18" charset="2"/>
              </a:rPr>
              <a:t> in </a:t>
            </a:r>
            <a:r>
              <a:rPr lang="cs-CZ" altLang="cs-CZ" sz="2000" b="1" dirty="0" err="1">
                <a:sym typeface="Symbol" panose="05050102010706020507" pitchFamily="18" charset="2"/>
              </a:rPr>
              <a:t>the</a:t>
            </a:r>
            <a:r>
              <a:rPr lang="cs-CZ" altLang="cs-CZ" sz="2000" b="1" dirty="0">
                <a:sym typeface="Symbol" panose="05050102010706020507" pitchFamily="18" charset="2"/>
              </a:rPr>
              <a:t> acinus.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7FE1E9-0A87-475B-A64F-0316B470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4A84F-7B12-43CB-BBF3-23581BAF7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13801557-D2F6-45DF-9DDA-1BA529489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5120" y="457200"/>
            <a:ext cx="9347200" cy="1295400"/>
          </a:xfrm>
          <a:noFill/>
        </p:spPr>
        <p:txBody>
          <a:bodyPr/>
          <a:lstStyle/>
          <a:p>
            <a:pPr algn="ctr" eaLnBrk="1" hangingPunct="1"/>
            <a:r>
              <a:rPr lang="cs-CZ" altLang="cs-CZ" sz="2800" dirty="0" err="1">
                <a:solidFill>
                  <a:srgbClr val="4316E6"/>
                </a:solidFill>
              </a:rPr>
              <a:t>Mechanisms</a:t>
            </a:r>
            <a:r>
              <a:rPr lang="cs-CZ" altLang="cs-CZ" sz="2800" dirty="0">
                <a:solidFill>
                  <a:srgbClr val="4316E6"/>
                </a:solidFill>
              </a:rPr>
              <a:t> </a:t>
            </a:r>
            <a:r>
              <a:rPr lang="cs-CZ" altLang="cs-CZ" sz="2800" dirty="0" err="1">
                <a:solidFill>
                  <a:srgbClr val="4316E6"/>
                </a:solidFill>
              </a:rPr>
              <a:t>of</a:t>
            </a:r>
            <a:r>
              <a:rPr lang="cs-CZ" altLang="cs-CZ" sz="2800" dirty="0">
                <a:solidFill>
                  <a:srgbClr val="4316E6"/>
                </a:solidFill>
              </a:rPr>
              <a:t> air </a:t>
            </a:r>
            <a:r>
              <a:rPr lang="cs-CZ" altLang="cs-CZ" sz="2800" dirty="0" err="1">
                <a:solidFill>
                  <a:srgbClr val="4316E6"/>
                </a:solidFill>
              </a:rPr>
              <a:t>trapping</a:t>
            </a:r>
            <a:r>
              <a:rPr lang="cs-CZ" altLang="cs-CZ" sz="2800" dirty="0">
                <a:solidFill>
                  <a:srgbClr val="4316E6"/>
                </a:solidFill>
              </a:rPr>
              <a:t> in </a:t>
            </a:r>
            <a:r>
              <a:rPr lang="cs-CZ" altLang="cs-CZ" sz="2800" dirty="0" err="1">
                <a:solidFill>
                  <a:srgbClr val="4316E6"/>
                </a:solidFill>
              </a:rPr>
              <a:t>emphysema</a:t>
            </a:r>
            <a:endParaRPr lang="cs-CZ" altLang="cs-CZ" sz="2800" dirty="0">
              <a:solidFill>
                <a:srgbClr val="4316E6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F215A71-32C9-4054-9549-C5F7F803A3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4299" y="1852339"/>
            <a:ext cx="4032250" cy="3890962"/>
          </a:xfrm>
        </p:spPr>
        <p:txBody>
          <a:bodyPr/>
          <a:lstStyle/>
          <a:p>
            <a:pPr eaLnBrk="1" hangingPunct="1"/>
            <a:r>
              <a:rPr lang="cs-CZ" altLang="cs-CZ" sz="2000" b="1" dirty="0" err="1"/>
              <a:t>Damaged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destroyed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alveolar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walls</a:t>
            </a:r>
            <a:r>
              <a:rPr lang="cs-CZ" altLang="cs-CZ" sz="2000" b="1" dirty="0"/>
              <a:t> no </a:t>
            </a:r>
            <a:r>
              <a:rPr lang="cs-CZ" altLang="cs-CZ" sz="2000" b="1" dirty="0" err="1"/>
              <a:t>longer</a:t>
            </a:r>
            <a:r>
              <a:rPr lang="cs-CZ" altLang="cs-CZ" sz="2000" b="1" dirty="0"/>
              <a:t> support and hold open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airways</a:t>
            </a:r>
            <a:r>
              <a:rPr lang="cs-CZ" altLang="cs-CZ" sz="2000" b="1" dirty="0"/>
              <a:t>, and </a:t>
            </a:r>
            <a:r>
              <a:rPr lang="cs-CZ" altLang="cs-CZ" sz="2000" b="1" dirty="0" err="1"/>
              <a:t>alveoli</a:t>
            </a:r>
            <a:r>
              <a:rPr lang="cs-CZ" altLang="cs-CZ" sz="2000" b="1" dirty="0"/>
              <a:t> lose </a:t>
            </a:r>
            <a:r>
              <a:rPr lang="cs-CZ" altLang="cs-CZ" sz="2000" b="1" dirty="0" err="1"/>
              <a:t>their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property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passive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elastic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recoil</a:t>
            </a:r>
            <a:r>
              <a:rPr lang="cs-CZ" altLang="cs-CZ" sz="2000" b="1" dirty="0"/>
              <a:t>. </a:t>
            </a:r>
          </a:p>
          <a:p>
            <a:pPr eaLnBrk="1" hangingPunct="1"/>
            <a:r>
              <a:rPr lang="cs-CZ" altLang="cs-CZ" sz="2000" b="1" dirty="0" err="1"/>
              <a:t>Both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se </a:t>
            </a:r>
            <a:r>
              <a:rPr lang="cs-CZ" altLang="cs-CZ" sz="2000" b="1" dirty="0" err="1"/>
              <a:t>factors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contribute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collapse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during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expiration</a:t>
            </a:r>
            <a:r>
              <a:rPr lang="cs-CZ" altLang="cs-CZ" sz="2000" b="1" dirty="0"/>
              <a:t>.</a:t>
            </a:r>
          </a:p>
        </p:txBody>
      </p:sp>
      <p:pic>
        <p:nvPicPr>
          <p:cNvPr id="46084" name="Picture 5" descr="obr5">
            <a:extLst>
              <a:ext uri="{FF2B5EF4-FFF2-40B4-BE49-F238E27FC236}">
                <a16:creationId xmlns:a16="http://schemas.microsoft.com/office/drawing/2014/main" id="{D5807360-FB48-4D83-8C78-3DEBC97110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186" y="1844675"/>
            <a:ext cx="4240212" cy="4248150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890951-907D-4396-907C-303FA2F2E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339A4-3CC7-421F-8094-06FBC5276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43D07-3A50-42E9-8048-818C7F2172A5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6D63FC30-E325-459F-9FD6-404EF43DD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505086"/>
            <a:ext cx="9552713" cy="4538662"/>
          </a:xfrm>
        </p:spPr>
        <p:txBody>
          <a:bodyPr/>
          <a:lstStyle/>
          <a:p>
            <a:pPr eaLnBrk="1" hangingPunct="1"/>
            <a:r>
              <a:rPr lang="cs-CZ" altLang="cs-CZ" sz="2000" b="1" dirty="0" err="1"/>
              <a:t>Patients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emphysema</a:t>
            </a:r>
            <a:r>
              <a:rPr lang="cs-CZ" altLang="cs-CZ" sz="2000" b="1" dirty="0"/>
              <a:t> are </a:t>
            </a:r>
            <a:r>
              <a:rPr lang="cs-CZ" altLang="cs-CZ" sz="2000" b="1" dirty="0" err="1"/>
              <a:t>able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maintain</a:t>
            </a:r>
            <a:r>
              <a:rPr lang="cs-CZ" altLang="cs-CZ" sz="2000" b="1" dirty="0"/>
              <a:t> a </a:t>
            </a:r>
            <a:r>
              <a:rPr lang="cs-CZ" altLang="cs-CZ" sz="2000" b="1" dirty="0" err="1"/>
              <a:t>higher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alveolar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minute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ventilation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than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those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chronic</a:t>
            </a:r>
            <a:r>
              <a:rPr lang="cs-CZ" altLang="cs-CZ" sz="2000" b="1" dirty="0"/>
              <a:t> bronchitis. </a:t>
            </a:r>
            <a:r>
              <a:rPr lang="cs-CZ" altLang="cs-CZ" sz="2000" b="1" dirty="0" err="1"/>
              <a:t>Thus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tend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have</a:t>
            </a:r>
            <a:r>
              <a:rPr lang="cs-CZ" altLang="cs-CZ" sz="2000" b="1" dirty="0"/>
              <a:t> a </a:t>
            </a:r>
            <a:r>
              <a:rPr lang="cs-CZ" altLang="cs-CZ" sz="2000" b="1" dirty="0" err="1"/>
              <a:t>higher</a:t>
            </a:r>
            <a:r>
              <a:rPr lang="cs-CZ" altLang="cs-CZ" sz="2000" b="1" dirty="0"/>
              <a:t> PaO2 and </a:t>
            </a:r>
            <a:r>
              <a:rPr lang="cs-CZ" altLang="cs-CZ" sz="2000" b="1" dirty="0" err="1"/>
              <a:t>lower</a:t>
            </a:r>
            <a:r>
              <a:rPr lang="cs-CZ" altLang="cs-CZ" sz="2000" b="1" dirty="0"/>
              <a:t> PaCO2 and </a:t>
            </a:r>
            <a:r>
              <a:rPr lang="cs-CZ" altLang="cs-CZ" sz="2000" b="1" dirty="0" err="1"/>
              <a:t>have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classically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been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referred</a:t>
            </a:r>
            <a:r>
              <a:rPr lang="cs-CZ" altLang="cs-CZ" sz="2000" b="1" dirty="0"/>
              <a:t> to  as </a:t>
            </a:r>
            <a:r>
              <a:rPr lang="cs-CZ" altLang="cs-CZ" sz="2000" b="1" dirty="0">
                <a:solidFill>
                  <a:srgbClr val="FD2615"/>
                </a:solidFill>
              </a:rPr>
              <a:t>„pink </a:t>
            </a:r>
            <a:r>
              <a:rPr lang="cs-CZ" altLang="cs-CZ" sz="2000" b="1" dirty="0" err="1">
                <a:solidFill>
                  <a:srgbClr val="FD2615"/>
                </a:solidFill>
              </a:rPr>
              <a:t>puffers</a:t>
            </a:r>
            <a:r>
              <a:rPr lang="cs-CZ" altLang="cs-CZ" sz="2000" b="1" dirty="0">
                <a:solidFill>
                  <a:srgbClr val="FD2615"/>
                </a:solidFill>
              </a:rPr>
              <a:t>“</a:t>
            </a:r>
          </a:p>
          <a:p>
            <a:pPr eaLnBrk="1" hangingPunct="1"/>
            <a:r>
              <a:rPr lang="cs-CZ" altLang="cs-CZ" sz="2000" b="1" dirty="0" err="1"/>
              <a:t>Physical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examination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often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reveals</a:t>
            </a:r>
            <a:r>
              <a:rPr lang="cs-CZ" altLang="cs-CZ" sz="2000" b="1" dirty="0"/>
              <a:t> a </a:t>
            </a:r>
            <a:r>
              <a:rPr lang="cs-CZ" altLang="cs-CZ" sz="2000" b="1" dirty="0" err="1">
                <a:solidFill>
                  <a:srgbClr val="4316E6"/>
                </a:solidFill>
              </a:rPr>
              <a:t>thin</a:t>
            </a:r>
            <a:r>
              <a:rPr lang="cs-CZ" altLang="cs-CZ" sz="2000" b="1" dirty="0"/>
              <a:t>, </a:t>
            </a:r>
            <a:r>
              <a:rPr lang="cs-CZ" altLang="cs-CZ" sz="2000" b="1" dirty="0" err="1">
                <a:solidFill>
                  <a:srgbClr val="4316E6"/>
                </a:solidFill>
              </a:rPr>
              <a:t>tachypneic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/>
              <a:t>patient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using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accessory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muscles</a:t>
            </a:r>
            <a:r>
              <a:rPr lang="cs-CZ" altLang="cs-CZ" sz="2000" b="1" dirty="0"/>
              <a:t> and </a:t>
            </a:r>
            <a:r>
              <a:rPr lang="cs-CZ" altLang="cs-CZ" sz="2000" b="1" dirty="0" err="1"/>
              <a:t>pursed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lips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facilitate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respiration</a:t>
            </a:r>
            <a:r>
              <a:rPr lang="cs-CZ" altLang="cs-CZ" sz="2000" b="1" dirty="0"/>
              <a:t>.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thorax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is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barrel-shaped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due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hyperinflation</a:t>
            </a:r>
            <a:r>
              <a:rPr lang="cs-CZ" altLang="cs-CZ" sz="2000" b="1" dirty="0"/>
              <a:t>.</a:t>
            </a:r>
          </a:p>
          <a:p>
            <a:pPr eaLnBrk="1" hangingPunct="1"/>
            <a:r>
              <a:rPr lang="cs-CZ" altLang="cs-CZ" sz="2000" b="1" dirty="0" err="1"/>
              <a:t>There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little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cough</a:t>
            </a:r>
            <a:r>
              <a:rPr lang="cs-CZ" altLang="cs-CZ" sz="2000" b="1" dirty="0"/>
              <a:t> and very </a:t>
            </a:r>
            <a:r>
              <a:rPr lang="cs-CZ" altLang="cs-CZ" sz="2000" b="1" dirty="0" err="1"/>
              <a:t>little</a:t>
            </a:r>
            <a:r>
              <a:rPr lang="cs-CZ" altLang="cs-CZ" sz="2000" b="1" dirty="0"/>
              <a:t> sputum </a:t>
            </a:r>
            <a:r>
              <a:rPr lang="cs-CZ" altLang="cs-CZ" sz="2000" b="1" dirty="0" err="1"/>
              <a:t>production</a:t>
            </a:r>
            <a:r>
              <a:rPr lang="cs-CZ" altLang="cs-CZ" sz="2000" b="1" dirty="0"/>
              <a:t> (in „</a:t>
            </a:r>
            <a:r>
              <a:rPr lang="cs-CZ" altLang="cs-CZ" sz="2000" b="1" dirty="0" err="1"/>
              <a:t>pure</a:t>
            </a:r>
            <a:r>
              <a:rPr lang="cs-CZ" altLang="cs-CZ" sz="2000" b="1" dirty="0"/>
              <a:t>“ </a:t>
            </a:r>
            <a:r>
              <a:rPr lang="cs-CZ" altLang="cs-CZ" sz="2000" b="1" dirty="0" err="1"/>
              <a:t>emphysema</a:t>
            </a:r>
            <a:r>
              <a:rPr lang="cs-CZ" altLang="cs-CZ" sz="2000" b="1" dirty="0"/>
              <a:t>)</a:t>
            </a: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515D5122-CDA9-42C4-952C-3B4DF7FDA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57200"/>
            <a:ext cx="9948000" cy="884238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FD2615"/>
                </a:solidFill>
              </a:rPr>
              <a:t>Emphysema</a:t>
            </a:r>
            <a:r>
              <a:rPr lang="cs-CZ" altLang="cs-CZ" sz="3200" dirty="0">
                <a:solidFill>
                  <a:srgbClr val="FD2615"/>
                </a:solidFill>
              </a:rPr>
              <a:t> – </a:t>
            </a:r>
            <a:r>
              <a:rPr lang="cs-CZ" altLang="cs-CZ" sz="3200" dirty="0" err="1">
                <a:solidFill>
                  <a:srgbClr val="FD2615"/>
                </a:solidFill>
              </a:rPr>
              <a:t>clinical</a:t>
            </a:r>
            <a:r>
              <a:rPr lang="cs-CZ" altLang="cs-CZ" sz="3200" dirty="0">
                <a:solidFill>
                  <a:srgbClr val="FD2615"/>
                </a:solidFill>
              </a:rPr>
              <a:t> </a:t>
            </a:r>
            <a:r>
              <a:rPr lang="cs-CZ" altLang="cs-CZ" sz="3200" dirty="0" err="1">
                <a:solidFill>
                  <a:srgbClr val="FD2615"/>
                </a:solidFill>
              </a:rPr>
              <a:t>manifestations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95B085-D1FB-445B-86C5-06474630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F690D-32A9-4897-89A3-BBC442341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D5632DEA-D694-470C-BFD4-920907ADF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726665"/>
            <a:ext cx="9490800" cy="4611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rgbClr val="FD2615"/>
              </a:solidFill>
            </a:endParaRPr>
          </a:p>
          <a:p>
            <a:pPr eaLnBrk="1" hangingPunct="1"/>
            <a:r>
              <a:rPr lang="cs-CZ" altLang="cs-CZ" sz="2400" b="1" dirty="0" err="1">
                <a:solidFill>
                  <a:srgbClr val="FD2615"/>
                </a:solidFill>
              </a:rPr>
              <a:t>Pulmonary</a:t>
            </a:r>
            <a:r>
              <a:rPr lang="cs-CZ" altLang="cs-CZ" sz="2400" b="1" dirty="0">
                <a:solidFill>
                  <a:srgbClr val="FD2615"/>
                </a:solidFill>
              </a:rPr>
              <a:t> </a:t>
            </a:r>
            <a:r>
              <a:rPr lang="cs-CZ" altLang="cs-CZ" sz="2400" b="1" dirty="0" err="1">
                <a:solidFill>
                  <a:srgbClr val="FD2615"/>
                </a:solidFill>
              </a:rPr>
              <a:t>function</a:t>
            </a:r>
            <a:r>
              <a:rPr lang="cs-CZ" altLang="cs-CZ" sz="2400" b="1" dirty="0">
                <a:solidFill>
                  <a:srgbClr val="FD2615"/>
                </a:solidFill>
              </a:rPr>
              <a:t> </a:t>
            </a:r>
            <a:r>
              <a:rPr lang="cs-CZ" altLang="cs-CZ" sz="2400" b="1" dirty="0" err="1">
                <a:solidFill>
                  <a:srgbClr val="FD2615"/>
                </a:solidFill>
              </a:rPr>
              <a:t>tests</a:t>
            </a:r>
            <a:r>
              <a:rPr lang="cs-CZ" altLang="cs-CZ" sz="2400" b="1" dirty="0">
                <a:solidFill>
                  <a:srgbClr val="FD2615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D2615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- </a:t>
            </a:r>
            <a:r>
              <a:rPr lang="cs-CZ" altLang="cs-CZ" sz="2000" b="1" dirty="0" err="1"/>
              <a:t>indicate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obstruction</a:t>
            </a:r>
            <a:r>
              <a:rPr lang="cs-CZ" altLang="cs-CZ" sz="2000" b="1" dirty="0">
                <a:solidFill>
                  <a:srgbClr val="4316E6"/>
                </a:solidFill>
              </a:rPr>
              <a:t> to </a:t>
            </a:r>
            <a:r>
              <a:rPr lang="cs-CZ" altLang="cs-CZ" sz="2000" b="1" dirty="0" err="1">
                <a:solidFill>
                  <a:srgbClr val="4316E6"/>
                </a:solidFill>
              </a:rPr>
              <a:t>gas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flow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during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expiration</a:t>
            </a:r>
            <a:endParaRPr lang="cs-CZ" altLang="cs-CZ" sz="2000" b="1" dirty="0">
              <a:solidFill>
                <a:srgbClr val="4316E6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- </a:t>
            </a:r>
            <a:r>
              <a:rPr lang="cs-CZ" altLang="cs-CZ" sz="2000" b="1" dirty="0" err="1"/>
              <a:t>airway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collapse</a:t>
            </a:r>
            <a:r>
              <a:rPr lang="cs-CZ" altLang="cs-CZ" sz="2000" b="1" dirty="0"/>
              <a:t> and air </a:t>
            </a:r>
            <a:r>
              <a:rPr lang="cs-CZ" altLang="cs-CZ" sz="2000" b="1" dirty="0" err="1"/>
              <a:t>trapping</a:t>
            </a:r>
            <a:r>
              <a:rPr lang="cs-CZ" altLang="cs-CZ" sz="2000" b="1" dirty="0"/>
              <a:t> lead to a </a:t>
            </a:r>
            <a:r>
              <a:rPr lang="cs-CZ" altLang="cs-CZ" sz="2000" b="1" dirty="0" err="1">
                <a:solidFill>
                  <a:srgbClr val="4316E6"/>
                </a:solidFill>
              </a:rPr>
              <a:t>decrease</a:t>
            </a:r>
            <a:r>
              <a:rPr lang="cs-CZ" altLang="cs-CZ" sz="2000" b="1" dirty="0">
                <a:solidFill>
                  <a:srgbClr val="4316E6"/>
                </a:solidFill>
              </a:rPr>
              <a:t> in FVC and FEV1</a:t>
            </a:r>
            <a:r>
              <a:rPr lang="cs-CZ" altLang="cs-CZ" sz="2000" b="1" dirty="0"/>
              <a:t> and </a:t>
            </a:r>
            <a:r>
              <a:rPr lang="cs-CZ" altLang="cs-CZ" sz="2000" b="1" dirty="0" err="1"/>
              <a:t>an</a:t>
            </a:r>
            <a:r>
              <a:rPr lang="cs-CZ" altLang="cs-CZ" sz="2000" b="1" dirty="0"/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increase</a:t>
            </a:r>
            <a:r>
              <a:rPr lang="cs-CZ" altLang="cs-CZ" sz="2000" b="1" dirty="0">
                <a:solidFill>
                  <a:srgbClr val="4316E6"/>
                </a:solidFill>
              </a:rPr>
              <a:t> in FRC, RV, and TLC.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 - </a:t>
            </a:r>
            <a:r>
              <a:rPr lang="cs-CZ" altLang="cs-CZ" sz="2000" b="1" dirty="0" err="1">
                <a:solidFill>
                  <a:srgbClr val="4316E6"/>
                </a:solidFill>
              </a:rPr>
              <a:t>diffusing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capacity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is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decreased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because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destruction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alveolocapillary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membrane</a:t>
            </a:r>
            <a:endParaRPr lang="cs-CZ" altLang="cs-CZ" sz="2000" b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 eaLnBrk="1" hangingPunct="1"/>
            <a:r>
              <a:rPr lang="cs-CZ" altLang="cs-CZ" sz="2400" b="1" dirty="0" err="1">
                <a:solidFill>
                  <a:srgbClr val="FD2615"/>
                </a:solidFill>
              </a:rPr>
              <a:t>Arterial</a:t>
            </a:r>
            <a:r>
              <a:rPr lang="cs-CZ" altLang="cs-CZ" sz="2400" b="1" dirty="0">
                <a:solidFill>
                  <a:srgbClr val="FD2615"/>
                </a:solidFill>
              </a:rPr>
              <a:t> </a:t>
            </a:r>
            <a:r>
              <a:rPr lang="cs-CZ" altLang="cs-CZ" sz="2400" b="1" dirty="0" err="1">
                <a:solidFill>
                  <a:srgbClr val="FD2615"/>
                </a:solidFill>
              </a:rPr>
              <a:t>blood</a:t>
            </a:r>
            <a:r>
              <a:rPr lang="cs-CZ" altLang="cs-CZ" sz="2400" b="1" dirty="0">
                <a:solidFill>
                  <a:srgbClr val="FD2615"/>
                </a:solidFill>
              </a:rPr>
              <a:t> </a:t>
            </a:r>
            <a:r>
              <a:rPr lang="cs-CZ" altLang="cs-CZ" sz="2400" b="1" dirty="0" err="1">
                <a:solidFill>
                  <a:srgbClr val="FD2615"/>
                </a:solidFill>
              </a:rPr>
              <a:t>gas</a:t>
            </a:r>
            <a:r>
              <a:rPr lang="cs-CZ" altLang="cs-CZ" sz="2400" b="1" dirty="0">
                <a:solidFill>
                  <a:srgbClr val="FD2615"/>
                </a:solidFill>
              </a:rPr>
              <a:t> </a:t>
            </a:r>
            <a:r>
              <a:rPr lang="cs-CZ" altLang="cs-CZ" sz="2400" b="1" dirty="0" err="1">
                <a:solidFill>
                  <a:srgbClr val="FD2615"/>
                </a:solidFill>
              </a:rPr>
              <a:t>measurements</a:t>
            </a:r>
            <a:r>
              <a:rPr lang="cs-CZ" altLang="cs-CZ" sz="2400" b="1" dirty="0">
                <a:solidFill>
                  <a:srgbClr val="FD2615"/>
                </a:solidFill>
              </a:rPr>
              <a:t> are </a:t>
            </a:r>
            <a:r>
              <a:rPr lang="cs-CZ" altLang="cs-CZ" sz="2400" b="1" dirty="0" err="1">
                <a:solidFill>
                  <a:srgbClr val="FD2615"/>
                </a:solidFill>
              </a:rPr>
              <a:t>usually</a:t>
            </a:r>
            <a:r>
              <a:rPr lang="cs-CZ" altLang="cs-CZ" sz="2400" b="1" dirty="0">
                <a:solidFill>
                  <a:srgbClr val="FD2615"/>
                </a:solidFill>
              </a:rPr>
              <a:t> </a:t>
            </a:r>
            <a:r>
              <a:rPr lang="cs-CZ" altLang="cs-CZ" sz="2400" b="1" dirty="0" err="1">
                <a:solidFill>
                  <a:srgbClr val="FD2615"/>
                </a:solidFill>
              </a:rPr>
              <a:t>normal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until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latge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disease</a:t>
            </a:r>
            <a:endParaRPr lang="cs-CZ" altLang="cs-CZ" sz="2000" b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b="1" dirty="0"/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2CDBCC13-DF6F-4672-9129-56738CE2C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57200"/>
            <a:ext cx="9948000" cy="884238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FD2615"/>
                </a:solidFill>
              </a:rPr>
              <a:t>Emphysema</a:t>
            </a:r>
            <a:r>
              <a:rPr lang="cs-CZ" altLang="cs-CZ" sz="3200" dirty="0">
                <a:solidFill>
                  <a:srgbClr val="FD2615"/>
                </a:solidFill>
              </a:rPr>
              <a:t> – </a:t>
            </a:r>
            <a:r>
              <a:rPr lang="cs-CZ" altLang="cs-CZ" sz="3200" dirty="0" err="1">
                <a:solidFill>
                  <a:srgbClr val="FD2615"/>
                </a:solidFill>
              </a:rPr>
              <a:t>evaluation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49096C-69D8-4CAD-B2BA-8C42979C5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BC07E-0589-41D3-AE70-069D7C9BB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F5A7AFA-3337-4ABC-841C-EC568D115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57200"/>
            <a:ext cx="9490800" cy="884238"/>
          </a:xfrm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FD2615"/>
                </a:solidFill>
              </a:rPr>
              <a:t>Emphysema</a:t>
            </a:r>
            <a:r>
              <a:rPr lang="cs-CZ" altLang="cs-CZ" sz="3200" dirty="0">
                <a:solidFill>
                  <a:srgbClr val="FD2615"/>
                </a:solidFill>
              </a:rPr>
              <a:t> – </a:t>
            </a:r>
            <a:r>
              <a:rPr lang="cs-CZ" altLang="cs-CZ" sz="3200" dirty="0" err="1">
                <a:solidFill>
                  <a:srgbClr val="FD2615"/>
                </a:solidFill>
              </a:rPr>
              <a:t>approach</a:t>
            </a:r>
            <a:r>
              <a:rPr lang="cs-CZ" altLang="cs-CZ" sz="3200" dirty="0">
                <a:solidFill>
                  <a:srgbClr val="FD2615"/>
                </a:solidFill>
              </a:rPr>
              <a:t> to </a:t>
            </a:r>
            <a:r>
              <a:rPr lang="cs-CZ" altLang="cs-CZ" sz="3200" dirty="0" err="1">
                <a:solidFill>
                  <a:srgbClr val="FD2615"/>
                </a:solidFill>
              </a:rPr>
              <a:t>therapy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DB13A30-0B70-4481-A0EB-E08F795B5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412876"/>
            <a:ext cx="9490800" cy="4683125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Smoking </a:t>
            </a:r>
            <a:r>
              <a:rPr lang="cs-CZ" altLang="cs-CZ" sz="2400" b="1" dirty="0" err="1"/>
              <a:t>cessation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the</a:t>
            </a:r>
            <a:r>
              <a:rPr lang="cs-CZ" altLang="cs-CZ" sz="2400" b="1" dirty="0"/>
              <a:t> most </a:t>
            </a:r>
            <a:r>
              <a:rPr lang="cs-CZ" altLang="cs-CZ" sz="2400" b="1" dirty="0" err="1"/>
              <a:t>important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intervention</a:t>
            </a:r>
            <a:r>
              <a:rPr lang="cs-CZ" altLang="cs-CZ" sz="2400" b="1" dirty="0"/>
              <a:t> </a:t>
            </a:r>
          </a:p>
          <a:p>
            <a:pPr eaLnBrk="1" hangingPunct="1"/>
            <a:r>
              <a:rPr lang="cs-CZ" altLang="cs-CZ" sz="2400" b="1" dirty="0" err="1"/>
              <a:t>Inhaled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anticholinergic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agets</a:t>
            </a:r>
            <a:endParaRPr lang="cs-CZ" altLang="cs-CZ" sz="2400" b="1" dirty="0"/>
          </a:p>
          <a:p>
            <a:pPr eaLnBrk="1" hangingPunct="1"/>
            <a:r>
              <a:rPr lang="cs-CZ" altLang="cs-CZ" sz="2400" b="1" dirty="0">
                <a:sym typeface="Symbol" panose="05050102010706020507" pitchFamily="18" charset="2"/>
              </a:rPr>
              <a:t>2-adrenergic </a:t>
            </a:r>
            <a:r>
              <a:rPr lang="cs-CZ" altLang="cs-CZ" sz="2400" b="1" dirty="0" err="1">
                <a:sym typeface="Symbol" panose="05050102010706020507" pitchFamily="18" charset="2"/>
              </a:rPr>
              <a:t>agonists</a:t>
            </a:r>
            <a:endParaRPr lang="cs-CZ" altLang="cs-CZ" sz="2400" b="1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2400" b="1" dirty="0" err="1">
                <a:sym typeface="Symbol" panose="05050102010706020507" pitchFamily="18" charset="2"/>
              </a:rPr>
              <a:t>Steroids</a:t>
            </a:r>
            <a:endParaRPr lang="cs-CZ" altLang="cs-CZ" sz="2400" b="1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2400" b="1" dirty="0" err="1">
                <a:sym typeface="Symbol" panose="05050102010706020507" pitchFamily="18" charset="2"/>
              </a:rPr>
              <a:t>Low-flow</a:t>
            </a:r>
            <a:r>
              <a:rPr lang="cs-CZ" altLang="cs-CZ" sz="2400" b="1" dirty="0">
                <a:sym typeface="Symbol" panose="05050102010706020507" pitchFamily="18" charset="2"/>
              </a:rPr>
              <a:t> oxygen </a:t>
            </a:r>
            <a:r>
              <a:rPr lang="cs-CZ" altLang="cs-CZ" sz="2400" b="1" dirty="0" err="1">
                <a:sym typeface="Symbol" panose="05050102010706020507" pitchFamily="18" charset="2"/>
              </a:rPr>
              <a:t>therapy</a:t>
            </a:r>
            <a:r>
              <a:rPr lang="cs-CZ" altLang="cs-CZ" sz="2400" b="1" dirty="0">
                <a:sym typeface="Symbol" panose="05050102010706020507" pitchFamily="18" charset="2"/>
              </a:rPr>
              <a:t> in </a:t>
            </a:r>
            <a:r>
              <a:rPr lang="cs-CZ" altLang="cs-CZ" sz="2400" b="1" dirty="0" err="1">
                <a:sym typeface="Symbol" panose="05050102010706020507" pitchFamily="18" charset="2"/>
              </a:rPr>
              <a:t>selected</a:t>
            </a:r>
            <a:r>
              <a:rPr lang="cs-CZ" altLang="cs-CZ" sz="2400" b="1" dirty="0">
                <a:sym typeface="Symbol" panose="05050102010706020507" pitchFamily="18" charset="2"/>
              </a:rPr>
              <a:t> </a:t>
            </a:r>
            <a:r>
              <a:rPr lang="cs-CZ" altLang="cs-CZ" sz="2400" b="1" dirty="0" err="1">
                <a:sym typeface="Symbol" panose="05050102010706020507" pitchFamily="18" charset="2"/>
              </a:rPr>
              <a:t>individuals</a:t>
            </a:r>
            <a:endParaRPr lang="cs-CZ" altLang="cs-CZ" sz="2400" b="1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2400" b="1" dirty="0" err="1">
                <a:sym typeface="Symbol" panose="05050102010706020507" pitchFamily="18" charset="2"/>
              </a:rPr>
              <a:t>Lung</a:t>
            </a:r>
            <a:r>
              <a:rPr lang="cs-CZ" altLang="cs-CZ" sz="2400" b="1" dirty="0">
                <a:sym typeface="Symbol" panose="05050102010706020507" pitchFamily="18" charset="2"/>
              </a:rPr>
              <a:t> </a:t>
            </a:r>
            <a:r>
              <a:rPr lang="cs-CZ" altLang="cs-CZ" sz="2400" b="1" dirty="0" err="1">
                <a:sym typeface="Symbol" panose="05050102010706020507" pitchFamily="18" charset="2"/>
              </a:rPr>
              <a:t>transplant</a:t>
            </a:r>
            <a:r>
              <a:rPr lang="cs-CZ" altLang="cs-CZ" sz="2400" b="1" dirty="0">
                <a:sym typeface="Symbol" panose="05050102010706020507" pitchFamily="18" charset="2"/>
              </a:rPr>
              <a:t> </a:t>
            </a:r>
            <a:r>
              <a:rPr lang="cs-CZ" altLang="cs-CZ" sz="2400" b="1" dirty="0" err="1">
                <a:sym typeface="Symbol" panose="05050102010706020507" pitchFamily="18" charset="2"/>
              </a:rPr>
              <a:t>can</a:t>
            </a:r>
            <a:r>
              <a:rPr lang="cs-CZ" altLang="cs-CZ" sz="2400" b="1" dirty="0">
                <a:sym typeface="Symbol" panose="05050102010706020507" pitchFamily="18" charset="2"/>
              </a:rPr>
              <a:t> </a:t>
            </a:r>
            <a:r>
              <a:rPr lang="cs-CZ" altLang="cs-CZ" sz="2400" b="1" dirty="0" err="1">
                <a:sym typeface="Symbol" panose="05050102010706020507" pitchFamily="18" charset="2"/>
              </a:rPr>
              <a:t>be</a:t>
            </a:r>
            <a:r>
              <a:rPr lang="cs-CZ" altLang="cs-CZ" sz="2400" b="1" dirty="0">
                <a:sym typeface="Symbol" panose="05050102010706020507" pitchFamily="18" charset="2"/>
              </a:rPr>
              <a:t> </a:t>
            </a:r>
            <a:r>
              <a:rPr lang="cs-CZ" altLang="cs-CZ" sz="2400" b="1" dirty="0" err="1">
                <a:sym typeface="Symbol" panose="05050102010706020507" pitchFamily="18" charset="2"/>
              </a:rPr>
              <a:t>considered</a:t>
            </a:r>
            <a:endParaRPr lang="cs-CZ" altLang="cs-CZ" sz="2400" b="1" dirty="0">
              <a:sym typeface="Symbol" panose="05050102010706020507" pitchFamily="18" charset="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216461-436F-4140-970F-6E878E84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2CF1E-27E8-47A8-8AD0-3B59D0AF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obr1a">
            <a:extLst>
              <a:ext uri="{FF2B5EF4-FFF2-40B4-BE49-F238E27FC236}">
                <a16:creationId xmlns:a16="http://schemas.microsoft.com/office/drawing/2014/main" id="{080E8FE0-02A7-45EB-9458-C20688D9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D780D-D1DE-4E21-919E-C0A9FAB24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1232A-345B-41F1-89EA-C350846EA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25798-14-f03">
            <a:extLst>
              <a:ext uri="{FF2B5EF4-FFF2-40B4-BE49-F238E27FC236}">
                <a16:creationId xmlns:a16="http://schemas.microsoft.com/office/drawing/2014/main" id="{6F3E6EBA-5CF7-4D0E-BEC6-3714B477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692150"/>
            <a:ext cx="648176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2DD5AD-88FA-4A8B-8205-AF435A9C6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CE896-9578-4F9C-927D-461BE70D2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obr1c">
            <a:extLst>
              <a:ext uri="{FF2B5EF4-FFF2-40B4-BE49-F238E27FC236}">
                <a16:creationId xmlns:a16="http://schemas.microsoft.com/office/drawing/2014/main" id="{D2B038C1-C691-4FE8-85AF-BB810344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54" y="405232"/>
            <a:ext cx="7763691" cy="582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28E06C-F36B-4760-8C3C-9A99758384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0AF8C-7B0D-472E-AA0B-95280B5D6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6686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3048A-CE60-5B82-87E6-F425C5999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E1052F-E993-F638-D152-1F0C959C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 err="1"/>
              <a:t>Cyansis</a:t>
            </a:r>
            <a:endParaRPr lang="cs-CZ" altLang="cs-CZ" b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12A4D71-A3DA-003F-1302-6E31F1EF9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Reduced hemoglobin higher than 50 g/l</a:t>
            </a:r>
            <a:endParaRPr lang="cs-CZ" altLang="cs-CZ" dirty="0"/>
          </a:p>
          <a:p>
            <a:endParaRPr lang="en-US" altLang="cs-CZ" dirty="0"/>
          </a:p>
          <a:p>
            <a:r>
              <a:rPr lang="en-US" altLang="cs-CZ" dirty="0"/>
              <a:t>Hemoglobin </a:t>
            </a:r>
          </a:p>
          <a:p>
            <a:endParaRPr lang="en-US" altLang="cs-CZ" sz="800" dirty="0"/>
          </a:p>
          <a:p>
            <a:pPr lvl="2"/>
            <a:r>
              <a:rPr lang="en-US" altLang="cs-CZ" sz="2800" dirty="0"/>
              <a:t>Normal – 120-160 g/l (F), 130-180 g/l (M)</a:t>
            </a:r>
          </a:p>
          <a:p>
            <a:pPr lvl="1"/>
            <a:endParaRPr lang="en-US" altLang="cs-CZ" sz="2800" dirty="0"/>
          </a:p>
          <a:p>
            <a:pPr lvl="2"/>
            <a:r>
              <a:rPr lang="en-US" altLang="cs-CZ" sz="2800" dirty="0"/>
              <a:t>Anemia – less than 110 g/l, </a:t>
            </a:r>
          </a:p>
          <a:p>
            <a:pPr lvl="2"/>
            <a:endParaRPr lang="en-US" altLang="cs-CZ" sz="2800" dirty="0"/>
          </a:p>
          <a:p>
            <a:pPr lvl="2"/>
            <a:r>
              <a:rPr lang="en-US" altLang="cs-CZ" sz="2800" dirty="0"/>
              <a:t>Severe anemia – less than 79 g/l </a:t>
            </a:r>
          </a:p>
          <a:p>
            <a:pPr lvl="2"/>
            <a:r>
              <a:rPr lang="en-US" altLang="cs-CZ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6817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25798-14-f07">
            <a:extLst>
              <a:ext uri="{FF2B5EF4-FFF2-40B4-BE49-F238E27FC236}">
                <a16:creationId xmlns:a16="http://schemas.microsoft.com/office/drawing/2014/main" id="{90B18985-E3E9-4945-A510-6F43FE7D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59" y="986456"/>
            <a:ext cx="7271020" cy="48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>
            <a:extLst>
              <a:ext uri="{FF2B5EF4-FFF2-40B4-BE49-F238E27FC236}">
                <a16:creationId xmlns:a16="http://schemas.microsoft.com/office/drawing/2014/main" id="{34EC6013-816E-46D4-9FA1-C24B17E5E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926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6B3AB-68FA-4BE7-A8AC-4FD4D2043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13E95-E076-43CD-A3F4-E1790B6D6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1492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1C268F1-CFAC-4927-A87B-85E7CB0FD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/>
              <a:t>Hypoxic drive </a:t>
            </a:r>
            <a:endParaRPr lang="cs-CZ" altLang="cs-CZ" b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B4C19B-1E7D-4D33-B1E2-3E2F6F02F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Traditional theory, obsolete</a:t>
            </a:r>
            <a:endParaRPr lang="cs-CZ" altLang="cs-CZ" dirty="0"/>
          </a:p>
          <a:p>
            <a:r>
              <a:rPr lang="en-US" altLang="cs-CZ" dirty="0"/>
              <a:t>Global respiratory </a:t>
            </a:r>
            <a:r>
              <a:rPr lang="en-US" altLang="cs-CZ" dirty="0" err="1"/>
              <a:t>insufficieny</a:t>
            </a:r>
            <a:r>
              <a:rPr lang="en-US" altLang="cs-CZ" dirty="0"/>
              <a:t> (hypoxemia + hypercapnia) disables stimulation based on pCO</a:t>
            </a:r>
            <a:r>
              <a:rPr lang="en-US" altLang="cs-CZ" baseline="-25000" dirty="0"/>
              <a:t>2</a:t>
            </a:r>
          </a:p>
          <a:p>
            <a:r>
              <a:rPr lang="en-US" altLang="cs-CZ" dirty="0"/>
              <a:t>Respiration stimulated by hypoxemia </a:t>
            </a:r>
            <a:endParaRPr lang="cs-CZ" altLang="cs-CZ" dirty="0"/>
          </a:p>
          <a:p>
            <a:r>
              <a:rPr lang="en-US" altLang="cs-CZ" dirty="0">
                <a:solidFill>
                  <a:schemeClr val="accent2"/>
                </a:solidFill>
              </a:rPr>
              <a:t>Administration of oxygen may cause depression of the respiratory center (leading to critical hypercapnia)</a:t>
            </a:r>
            <a:endParaRPr lang="cs-CZ" altLang="cs-CZ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1C57-5032-C072-7C05-4CE633C4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EA46D-0E81-187C-1C19-3460DA771B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965" t="-4765" r="-125" b="4765"/>
          <a:stretch/>
        </p:blipFill>
        <p:spPr>
          <a:xfrm>
            <a:off x="8450921" y="644265"/>
            <a:ext cx="3741079" cy="2711699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DFCA35D4-8292-BCA3-8ABB-8FD3A4346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392011"/>
            <a:ext cx="10753200" cy="451576"/>
          </a:xfrm>
        </p:spPr>
        <p:txBody>
          <a:bodyPr/>
          <a:lstStyle/>
          <a:p>
            <a:r>
              <a:rPr lang="en-US" altLang="cs-CZ" b="1" dirty="0"/>
              <a:t>Ventilation-perfusion mismatch</a:t>
            </a:r>
            <a:endParaRPr lang="cs-CZ" altLang="cs-CZ" sz="2400" b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48ADCB8-7083-C4ED-DA61-E3221A248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203303"/>
            <a:ext cx="10958478" cy="2194198"/>
          </a:xfrm>
        </p:spPr>
        <p:txBody>
          <a:bodyPr/>
          <a:lstStyle/>
          <a:p>
            <a:r>
              <a:rPr lang="en-US" altLang="cs-CZ" sz="2400" dirty="0"/>
              <a:t>Current theory</a:t>
            </a:r>
            <a:endParaRPr lang="cs-CZ" altLang="cs-CZ" sz="2400" dirty="0"/>
          </a:p>
          <a:p>
            <a:r>
              <a:rPr lang="en-US" altLang="cs-CZ" sz="2400" dirty="0"/>
              <a:t>Low pO</a:t>
            </a:r>
            <a:r>
              <a:rPr lang="en-US" altLang="cs-CZ" sz="2400" baseline="-25000" dirty="0"/>
              <a:t>2</a:t>
            </a:r>
            <a:r>
              <a:rPr lang="en-US" altLang="cs-CZ" sz="2400" dirty="0"/>
              <a:t> causes pulmonary vasoconstriction </a:t>
            </a:r>
          </a:p>
          <a:p>
            <a:pPr marL="324000" lvl="1" indent="0">
              <a:buNone/>
            </a:pPr>
            <a:r>
              <a:rPr lang="en-US" altLang="cs-CZ" sz="1600" dirty="0"/>
              <a:t>(redistribution of perfusion to a ventilated area)</a:t>
            </a:r>
            <a:endParaRPr lang="cs-CZ" altLang="cs-CZ" dirty="0"/>
          </a:p>
          <a:p>
            <a:r>
              <a:rPr lang="en-US" altLang="cs-CZ" sz="2400" dirty="0">
                <a:solidFill>
                  <a:schemeClr val="accent2"/>
                </a:solidFill>
              </a:rPr>
              <a:t>Administration of oxygen will reverse pulmonary vasoconstriction, </a:t>
            </a:r>
          </a:p>
          <a:p>
            <a:pPr marL="72000" indent="0">
              <a:buNone/>
            </a:pPr>
            <a:r>
              <a:rPr lang="en-US" altLang="cs-CZ" sz="2400" dirty="0">
                <a:solidFill>
                  <a:schemeClr val="accent2"/>
                </a:solidFill>
              </a:rPr>
              <a:t>   however, a poorly ventilated alveolus does not ventilate CO</a:t>
            </a:r>
            <a:r>
              <a:rPr lang="en-US" altLang="cs-CZ" sz="2400" baseline="-25000" dirty="0">
                <a:solidFill>
                  <a:schemeClr val="accent2"/>
                </a:solidFill>
              </a:rPr>
              <a:t>2</a:t>
            </a:r>
            <a:r>
              <a:rPr lang="en-US" altLang="cs-CZ" sz="2400" dirty="0">
                <a:solidFill>
                  <a:schemeClr val="accent2"/>
                </a:solidFill>
              </a:rPr>
              <a:t> </a:t>
            </a:r>
          </a:p>
          <a:p>
            <a:r>
              <a:rPr lang="en-US" altLang="cs-CZ" sz="2400" dirty="0">
                <a:solidFill>
                  <a:schemeClr val="accent2"/>
                </a:solidFill>
              </a:rPr>
              <a:t>Oxygen also leads to a shift of the dissociation curve to the right (release of CO</a:t>
            </a:r>
            <a:r>
              <a:rPr lang="en-US" altLang="cs-CZ" sz="2400" baseline="-25000" dirty="0">
                <a:solidFill>
                  <a:schemeClr val="accent2"/>
                </a:solidFill>
              </a:rPr>
              <a:t>2</a:t>
            </a:r>
            <a:r>
              <a:rPr lang="en-US" altLang="cs-CZ" sz="2400" dirty="0">
                <a:solidFill>
                  <a:schemeClr val="accent2"/>
                </a:solidFill>
              </a:rPr>
              <a:t> from hemoglobin – Haldane effect), which is not ventilated, increasing pCO</a:t>
            </a:r>
            <a:r>
              <a:rPr lang="en-US" altLang="cs-CZ" sz="2400" baseline="-25000" dirty="0">
                <a:solidFill>
                  <a:schemeClr val="accent2"/>
                </a:solidFill>
              </a:rPr>
              <a:t>2</a:t>
            </a:r>
          </a:p>
          <a:p>
            <a:r>
              <a:rPr lang="en-US" altLang="cs-CZ" sz="2400" dirty="0">
                <a:solidFill>
                  <a:schemeClr val="accent2"/>
                </a:solidFill>
              </a:rPr>
              <a:t>Oxygen administration is safe if oxygenation is titrated to reach 88%-92</a:t>
            </a:r>
            <a:r>
              <a:rPr lang="en-US" altLang="cs-CZ" sz="2400">
                <a:solidFill>
                  <a:schemeClr val="accent2"/>
                </a:solidFill>
              </a:rPr>
              <a:t>% saturation</a:t>
            </a:r>
            <a:endParaRPr lang="cs-CZ" altLang="cs-CZ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77BA0D41-78B5-4CDF-BEC9-13916EE0D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04813"/>
            <a:ext cx="994800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 err="1">
                <a:solidFill>
                  <a:srgbClr val="FD2615"/>
                </a:solidFill>
              </a:rPr>
              <a:t>Interstitial</a:t>
            </a:r>
            <a:r>
              <a:rPr lang="cs-CZ" altLang="cs-CZ" sz="3600" b="1" dirty="0">
                <a:solidFill>
                  <a:srgbClr val="FD2615"/>
                </a:solidFill>
              </a:rPr>
              <a:t> </a:t>
            </a:r>
            <a:r>
              <a:rPr lang="cs-CZ" altLang="cs-CZ" sz="3600" b="1" dirty="0" err="1">
                <a:solidFill>
                  <a:srgbClr val="FD2615"/>
                </a:solidFill>
              </a:rPr>
              <a:t>lung</a:t>
            </a:r>
            <a:r>
              <a:rPr lang="cs-CZ" altLang="cs-CZ" sz="3600" b="1" dirty="0">
                <a:solidFill>
                  <a:srgbClr val="FD2615"/>
                </a:solidFill>
              </a:rPr>
              <a:t> </a:t>
            </a:r>
            <a:r>
              <a:rPr lang="cs-CZ" altLang="cs-CZ" sz="3600" b="1" dirty="0" err="1">
                <a:solidFill>
                  <a:srgbClr val="FD2615"/>
                </a:solidFill>
              </a:rPr>
              <a:t>diseases</a:t>
            </a:r>
            <a:endParaRPr lang="cs-CZ" altLang="cs-CZ" sz="3600" dirty="0">
              <a:solidFill>
                <a:srgbClr val="FD2615"/>
              </a:solidFill>
            </a:endParaRP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1B42C6B8-FFB0-46F6-B27B-7E4D57195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412876"/>
            <a:ext cx="9948001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There</a:t>
            </a:r>
            <a:r>
              <a:rPr lang="cs-CZ" altLang="cs-CZ" sz="2000" b="1" dirty="0">
                <a:solidFill>
                  <a:schemeClr val="tx2"/>
                </a:solidFill>
              </a:rPr>
              <a:t> are a </a:t>
            </a:r>
            <a:r>
              <a:rPr lang="cs-CZ" altLang="cs-CZ" sz="2000" b="1" dirty="0" err="1">
                <a:solidFill>
                  <a:schemeClr val="tx2"/>
                </a:solidFill>
              </a:rPr>
              <a:t>large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number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diseases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that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affect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the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interstitium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of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the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lung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          </a:t>
            </a:r>
            <a:r>
              <a:rPr lang="cs-CZ" altLang="cs-CZ" sz="2000" b="1" dirty="0">
                <a:solidFill>
                  <a:schemeClr val="tx2"/>
                </a:solidFill>
                <a:sym typeface="Symbol" panose="05050102010706020507" pitchFamily="18" charset="2"/>
              </a:rPr>
              <a:t>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</a:t>
            </a:r>
            <a:r>
              <a:rPr lang="cs-CZ" altLang="cs-CZ" sz="2000" b="1" dirty="0" err="1">
                <a:solidFill>
                  <a:schemeClr val="tx2"/>
                </a:solidFill>
              </a:rPr>
              <a:t>it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connective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tissue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present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between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alveolar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epithelium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capillary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endothelium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Some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these </a:t>
            </a:r>
            <a:r>
              <a:rPr lang="cs-CZ" altLang="cs-CZ" sz="2000" b="1" dirty="0" err="1">
                <a:solidFill>
                  <a:schemeClr val="tx2"/>
                </a:solidFill>
              </a:rPr>
              <a:t>diseases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have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known</a:t>
            </a:r>
            <a:r>
              <a:rPr lang="cs-CZ" altLang="cs-CZ" sz="2000" b="1" dirty="0">
                <a:solidFill>
                  <a:schemeClr val="tx2"/>
                </a:solidFill>
              </a:rPr>
              <a:t> etiology, </a:t>
            </a:r>
            <a:r>
              <a:rPr lang="cs-CZ" altLang="cs-CZ" sz="2000" b="1" dirty="0" err="1">
                <a:solidFill>
                  <a:schemeClr val="tx2"/>
                </a:solidFill>
              </a:rPr>
              <a:t>e.g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  <a:r>
              <a:rPr lang="cs-CZ" altLang="cs-CZ" sz="2000" b="1" dirty="0" err="1">
                <a:solidFill>
                  <a:srgbClr val="FD2615"/>
                </a:solidFill>
              </a:rPr>
              <a:t>occupational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diseases</a:t>
            </a:r>
            <a:endParaRPr lang="cs-CZ" altLang="cs-CZ" sz="2000" b="1" dirty="0">
              <a:solidFill>
                <a:srgbClr val="FD2615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Others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rgbClr val="FD2615"/>
                </a:solidFill>
              </a:rPr>
              <a:t>diseases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of</a:t>
            </a:r>
            <a:r>
              <a:rPr lang="cs-CZ" altLang="cs-CZ" sz="2000" b="1" dirty="0">
                <a:solidFill>
                  <a:srgbClr val="FD2615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unknown</a:t>
            </a:r>
            <a:r>
              <a:rPr lang="cs-CZ" altLang="cs-CZ" sz="2000" b="1" dirty="0">
                <a:solidFill>
                  <a:srgbClr val="FD2615"/>
                </a:solidFill>
              </a:rPr>
              <a:t> etiology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- most </a:t>
            </a:r>
            <a:r>
              <a:rPr lang="cs-CZ" altLang="cs-CZ" sz="2000" b="1" dirty="0" err="1">
                <a:solidFill>
                  <a:schemeClr val="tx2"/>
                </a:solidFill>
              </a:rPr>
              <a:t>frequent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these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idiopatic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pulmonary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fibrosis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     </a:t>
            </a:r>
            <a:r>
              <a:rPr lang="cs-CZ" altLang="cs-CZ" b="1" dirty="0">
                <a:solidFill>
                  <a:schemeClr val="tx2"/>
                </a:solidFill>
              </a:rPr>
              <a:t>(</a:t>
            </a:r>
            <a:r>
              <a:rPr lang="cs-CZ" altLang="cs-CZ" b="1" dirty="0" err="1">
                <a:solidFill>
                  <a:schemeClr val="tx2"/>
                </a:solidFill>
              </a:rPr>
              <a:t>diffuse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interstitial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fibrosis</a:t>
            </a:r>
            <a:r>
              <a:rPr lang="cs-CZ" altLang="cs-CZ" b="1" dirty="0">
                <a:solidFill>
                  <a:schemeClr val="tx2"/>
                </a:solidFill>
              </a:rPr>
              <a:t>), </a:t>
            </a:r>
            <a:r>
              <a:rPr lang="cs-CZ" altLang="cs-CZ" b="1" dirty="0" err="1">
                <a:solidFill>
                  <a:schemeClr val="tx2"/>
                </a:solidFill>
              </a:rPr>
              <a:t>pulmonary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fibrosis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associated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with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collagen-vascular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diseases</a:t>
            </a:r>
            <a:r>
              <a:rPr lang="cs-CZ" altLang="cs-CZ" b="1" dirty="0">
                <a:solidFill>
                  <a:schemeClr val="tx2"/>
                </a:solidFill>
              </a:rPr>
              <a:t>, and </a:t>
            </a:r>
            <a:r>
              <a:rPr lang="cs-CZ" altLang="cs-CZ" b="1" dirty="0" err="1">
                <a:solidFill>
                  <a:schemeClr val="tx2"/>
                </a:solidFill>
              </a:rPr>
              <a:t>sarcoidosis</a:t>
            </a:r>
            <a:r>
              <a:rPr lang="cs-CZ" altLang="cs-CZ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4D3218-84B5-4D3B-9818-C02F7AC85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FC3A6-B66E-4FDA-8B66-930A7A05B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FDD67903-B6AE-43C5-8904-687085A1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76250"/>
            <a:ext cx="99480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 err="1">
                <a:solidFill>
                  <a:srgbClr val="FD2615"/>
                </a:solidFill>
              </a:rPr>
              <a:t>Nozological</a:t>
            </a:r>
            <a:r>
              <a:rPr lang="cs-CZ" altLang="cs-CZ" sz="3200" b="1" dirty="0">
                <a:solidFill>
                  <a:srgbClr val="FD2615"/>
                </a:solidFill>
              </a:rPr>
              <a:t> </a:t>
            </a:r>
            <a:r>
              <a:rPr lang="cs-CZ" altLang="cs-CZ" sz="3200" b="1" dirty="0" err="1">
                <a:solidFill>
                  <a:srgbClr val="FD2615"/>
                </a:solidFill>
              </a:rPr>
              <a:t>units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706C5DDE-E502-43E2-AB75-109FE9650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341438"/>
            <a:ext cx="9948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800" b="1" dirty="0" err="1">
                <a:solidFill>
                  <a:srgbClr val="4316E6"/>
                </a:solidFill>
              </a:rPr>
              <a:t>Idiopatic</a:t>
            </a:r>
            <a:r>
              <a:rPr lang="cs-CZ" altLang="cs-CZ" sz="2800" b="1" dirty="0">
                <a:solidFill>
                  <a:srgbClr val="4316E6"/>
                </a:solidFill>
              </a:rPr>
              <a:t> </a:t>
            </a:r>
            <a:r>
              <a:rPr lang="cs-CZ" altLang="cs-CZ" sz="2800" b="1" dirty="0" err="1">
                <a:solidFill>
                  <a:srgbClr val="4316E6"/>
                </a:solidFill>
              </a:rPr>
              <a:t>pulmonary</a:t>
            </a:r>
            <a:r>
              <a:rPr lang="cs-CZ" altLang="cs-CZ" sz="2800" b="1" dirty="0">
                <a:solidFill>
                  <a:srgbClr val="4316E6"/>
                </a:solidFill>
              </a:rPr>
              <a:t> </a:t>
            </a:r>
            <a:r>
              <a:rPr lang="cs-CZ" altLang="cs-CZ" sz="2800" b="1" dirty="0" err="1">
                <a:solidFill>
                  <a:srgbClr val="4316E6"/>
                </a:solidFill>
              </a:rPr>
              <a:t>fibrosis</a:t>
            </a:r>
            <a:endParaRPr lang="cs-CZ" altLang="cs-CZ" sz="2800" b="1" dirty="0">
              <a:solidFill>
                <a:srgbClr val="4316E6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Diseases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unknown</a:t>
            </a:r>
            <a:r>
              <a:rPr lang="cs-CZ" altLang="cs-CZ" sz="2000" b="1" dirty="0">
                <a:solidFill>
                  <a:schemeClr val="tx2"/>
                </a:solidFill>
              </a:rPr>
              <a:t> etiology, non-</a:t>
            </a:r>
            <a:r>
              <a:rPr lang="cs-CZ" altLang="cs-CZ" sz="2000" b="1" dirty="0" err="1">
                <a:solidFill>
                  <a:schemeClr val="tx2"/>
                </a:solidFill>
              </a:rPr>
              <a:t>specific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fibrotic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change</a:t>
            </a:r>
            <a:r>
              <a:rPr lang="cs-CZ" altLang="cs-CZ" sz="2000" b="1" dirty="0">
                <a:solidFill>
                  <a:schemeClr val="tx2"/>
                </a:solidFill>
              </a:rPr>
              <a:t> in </a:t>
            </a:r>
            <a:r>
              <a:rPr lang="cs-CZ" altLang="cs-CZ" sz="2000" b="1" dirty="0" err="1">
                <a:solidFill>
                  <a:schemeClr val="tx2"/>
                </a:solidFill>
              </a:rPr>
              <a:t>lung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diagnosis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</a:rPr>
              <a:t>some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extent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one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exclusion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800" b="1" dirty="0" err="1">
                <a:solidFill>
                  <a:srgbClr val="4316E6"/>
                </a:solidFill>
              </a:rPr>
              <a:t>Sarcoidosis</a:t>
            </a:r>
            <a:endParaRPr lang="cs-CZ" altLang="cs-CZ" sz="2800" b="1" dirty="0">
              <a:solidFill>
                <a:srgbClr val="4316E6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One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most </a:t>
            </a:r>
            <a:r>
              <a:rPr lang="cs-CZ" altLang="cs-CZ" sz="2000" b="1" dirty="0" err="1">
                <a:solidFill>
                  <a:schemeClr val="tx2"/>
                </a:solidFill>
              </a:rPr>
              <a:t>common</a:t>
            </a:r>
            <a:r>
              <a:rPr lang="cs-CZ" altLang="cs-CZ" sz="2000" b="1" dirty="0">
                <a:solidFill>
                  <a:schemeClr val="tx2"/>
                </a:solidFill>
              </a:rPr>
              <a:t>. It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multi</a:t>
            </a:r>
            <a:r>
              <a:rPr lang="cs-CZ" altLang="cs-CZ" sz="2000" b="1" dirty="0">
                <a:solidFill>
                  <a:schemeClr val="tx2"/>
                </a:solidFill>
              </a:rPr>
              <a:t>-systém </a:t>
            </a:r>
            <a:r>
              <a:rPr lang="cs-CZ" altLang="cs-CZ" sz="2000" b="1" dirty="0" err="1">
                <a:solidFill>
                  <a:schemeClr val="tx2"/>
                </a:solidFill>
              </a:rPr>
              <a:t>granulomatous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disease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that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involves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lung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lymph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nodes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salivary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glands</a:t>
            </a:r>
            <a:r>
              <a:rPr lang="cs-CZ" altLang="cs-CZ" sz="2000" b="1" dirty="0">
                <a:solidFill>
                  <a:schemeClr val="tx2"/>
                </a:solidFill>
              </a:rPr>
              <a:t>, and liver. </a:t>
            </a:r>
            <a:r>
              <a:rPr lang="cs-CZ" altLang="cs-CZ" sz="2000" b="1" dirty="0" err="1">
                <a:solidFill>
                  <a:schemeClr val="tx2"/>
                </a:solidFill>
              </a:rPr>
              <a:t>Specific</a:t>
            </a:r>
            <a:r>
              <a:rPr lang="cs-CZ" altLang="cs-CZ" sz="2000" b="1" dirty="0">
                <a:solidFill>
                  <a:schemeClr val="tx2"/>
                </a:solidFill>
              </a:rPr>
              <a:t> type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called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erythema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nodosum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800" b="1" dirty="0" err="1">
                <a:solidFill>
                  <a:srgbClr val="4316E6"/>
                </a:solidFill>
              </a:rPr>
              <a:t>Occupational</a:t>
            </a:r>
            <a:r>
              <a:rPr lang="cs-CZ" altLang="cs-CZ" sz="2800" b="1" dirty="0">
                <a:solidFill>
                  <a:srgbClr val="4316E6"/>
                </a:solidFill>
              </a:rPr>
              <a:t> </a:t>
            </a:r>
            <a:r>
              <a:rPr lang="cs-CZ" altLang="cs-CZ" sz="2800" b="1" dirty="0" err="1">
                <a:solidFill>
                  <a:srgbClr val="4316E6"/>
                </a:solidFill>
              </a:rPr>
              <a:t>intersticial</a:t>
            </a:r>
            <a:r>
              <a:rPr lang="cs-CZ" altLang="cs-CZ" sz="2800" b="1" dirty="0">
                <a:solidFill>
                  <a:srgbClr val="4316E6"/>
                </a:solidFill>
              </a:rPr>
              <a:t> </a:t>
            </a:r>
            <a:r>
              <a:rPr lang="cs-CZ" altLang="cs-CZ" sz="2800" b="1" dirty="0" err="1">
                <a:solidFill>
                  <a:srgbClr val="4316E6"/>
                </a:solidFill>
              </a:rPr>
              <a:t>diseases</a:t>
            </a:r>
            <a:endParaRPr lang="cs-CZ" altLang="cs-CZ" sz="2800" b="1" dirty="0">
              <a:solidFill>
                <a:srgbClr val="4316E6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/>
              <a:t>Exposure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occupational</a:t>
            </a:r>
            <a:r>
              <a:rPr lang="cs-CZ" altLang="cs-CZ" sz="2000" b="1" dirty="0"/>
              <a:t> and </a:t>
            </a:r>
            <a:r>
              <a:rPr lang="cs-CZ" altLang="cs-CZ" sz="2000" b="1" dirty="0" err="1"/>
              <a:t>environmental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inhalants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for</a:t>
            </a:r>
            <a:r>
              <a:rPr lang="cs-CZ" altLang="cs-CZ" sz="2000" b="1" dirty="0"/>
              <a:t> a long </a:t>
            </a:r>
            <a:r>
              <a:rPr lang="cs-CZ" altLang="cs-CZ" sz="2000" b="1" dirty="0" err="1"/>
              <a:t>time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can</a:t>
            </a:r>
            <a:r>
              <a:rPr lang="cs-CZ" altLang="cs-CZ" sz="2000" b="1" dirty="0"/>
              <a:t> lead to </a:t>
            </a:r>
            <a:r>
              <a:rPr lang="cs-CZ" altLang="cs-CZ" sz="2000" b="1" dirty="0" err="1"/>
              <a:t>develop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lung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disease</a:t>
            </a:r>
            <a:r>
              <a:rPr lang="cs-CZ" altLang="cs-CZ" sz="2000" b="1" dirty="0"/>
              <a:t>. </a:t>
            </a:r>
            <a:r>
              <a:rPr lang="cs-CZ" altLang="cs-CZ" sz="2000" b="1" dirty="0" err="1"/>
              <a:t>Workers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industries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heavy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exposure</a:t>
            </a:r>
            <a:r>
              <a:rPr lang="cs-CZ" altLang="cs-CZ" sz="2000" b="1" dirty="0"/>
              <a:t> to </a:t>
            </a:r>
            <a:r>
              <a:rPr lang="cs-CZ" altLang="cs-CZ" sz="2000" b="1" dirty="0" err="1"/>
              <a:t>silica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dust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asbestos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particles</a:t>
            </a:r>
            <a:r>
              <a:rPr lang="cs-CZ" altLang="cs-CZ" sz="2000" b="1" dirty="0"/>
              <a:t>, and </a:t>
            </a:r>
            <a:r>
              <a:rPr lang="cs-CZ" altLang="cs-CZ" sz="2000" b="1" dirty="0" err="1"/>
              <a:t>welding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fumes</a:t>
            </a:r>
            <a:r>
              <a:rPr lang="cs-CZ" altLang="cs-CZ" sz="2000" b="1" dirty="0"/>
              <a:t> are </a:t>
            </a:r>
            <a:r>
              <a:rPr lang="cs-CZ" altLang="cs-CZ" sz="2000" b="1" dirty="0" err="1"/>
              <a:t>generally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aware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risk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their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occupation</a:t>
            </a:r>
            <a:r>
              <a:rPr lang="cs-CZ" altLang="cs-CZ" sz="2000" b="1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7BDCA-447A-450A-A770-57329E267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218B5-4178-48AA-9680-87A03774A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582E77EC-A2EC-4ABB-BE65-213D3F2E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761" y="645319"/>
            <a:ext cx="6703424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 err="1">
                <a:solidFill>
                  <a:srgbClr val="4316E6"/>
                </a:solidFill>
              </a:rPr>
              <a:t>Occupational</a:t>
            </a:r>
            <a:r>
              <a:rPr lang="cs-CZ" altLang="cs-CZ" sz="3200" b="1" dirty="0">
                <a:solidFill>
                  <a:srgbClr val="4316E6"/>
                </a:solidFill>
              </a:rPr>
              <a:t> </a:t>
            </a:r>
            <a:r>
              <a:rPr lang="cs-CZ" altLang="cs-CZ" sz="3200" b="1" dirty="0" err="1">
                <a:solidFill>
                  <a:srgbClr val="4316E6"/>
                </a:solidFill>
              </a:rPr>
              <a:t>diseases</a:t>
            </a:r>
            <a:endParaRPr lang="cs-CZ" altLang="cs-CZ" sz="3200" dirty="0">
              <a:solidFill>
                <a:srgbClr val="4316E6"/>
              </a:solidFill>
            </a:endParaRPr>
          </a:p>
        </p:txBody>
      </p:sp>
      <p:graphicFrame>
        <p:nvGraphicFramePr>
          <p:cNvPr id="2050" name="Object 5">
            <a:extLst>
              <a:ext uri="{FF2B5EF4-FFF2-40B4-BE49-F238E27FC236}">
                <a16:creationId xmlns:a16="http://schemas.microsoft.com/office/drawing/2014/main" id="{E8A74FF0-A107-4F8A-84F8-B4FE2327E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11956"/>
              </p:ext>
            </p:extLst>
          </p:nvPr>
        </p:nvGraphicFramePr>
        <p:xfrm>
          <a:off x="2830511" y="2292350"/>
          <a:ext cx="6684962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7764840" imgH="4200480" progId="Word.Document.8">
                  <p:embed/>
                </p:oleObj>
              </mc:Choice>
              <mc:Fallback>
                <p:oleObj name="dokument" r:id="rId2" imgW="7764840" imgH="4200480" progId="Word.Document.8">
                  <p:embed/>
                  <p:pic>
                    <p:nvPicPr>
                      <p:cNvPr id="2050" name="Object 5">
                        <a:extLst>
                          <a:ext uri="{FF2B5EF4-FFF2-40B4-BE49-F238E27FC236}">
                            <a16:creationId xmlns:a16="http://schemas.microsoft.com/office/drawing/2014/main" id="{E8A74FF0-A107-4F8A-84F8-B4FE2327E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1" y="2292350"/>
                        <a:ext cx="6684962" cy="419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6">
            <a:extLst>
              <a:ext uri="{FF2B5EF4-FFF2-40B4-BE49-F238E27FC236}">
                <a16:creationId xmlns:a16="http://schemas.microsoft.com/office/drawing/2014/main" id="{6E86E7C7-BE21-449E-BA3B-FECFEE61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3" y="2133600"/>
            <a:ext cx="19431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 err="1"/>
              <a:t>Diseases</a:t>
            </a:r>
            <a:endParaRPr lang="cs-CZ" altLang="cs-CZ" b="1" dirty="0"/>
          </a:p>
        </p:txBody>
      </p:sp>
      <p:sp>
        <p:nvSpPr>
          <p:cNvPr id="2053" name="Rectangle 7">
            <a:extLst>
              <a:ext uri="{FF2B5EF4-FFF2-40B4-BE49-F238E27FC236}">
                <a16:creationId xmlns:a16="http://schemas.microsoft.com/office/drawing/2014/main" id="{584DA57D-0379-4D11-A52A-B45AD0B0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99" y="2133600"/>
            <a:ext cx="201771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/>
              <a:t>Cause</a:t>
            </a:r>
          </a:p>
        </p:txBody>
      </p:sp>
      <p:sp>
        <p:nvSpPr>
          <p:cNvPr id="2054" name="Rectangle 8">
            <a:extLst>
              <a:ext uri="{FF2B5EF4-FFF2-40B4-BE49-F238E27FC236}">
                <a16:creationId xmlns:a16="http://schemas.microsoft.com/office/drawing/2014/main" id="{A4D74B4A-7843-4F77-A1A9-5075F430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8" y="5661026"/>
            <a:ext cx="2736850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Welder´s lung</a:t>
            </a:r>
          </a:p>
        </p:txBody>
      </p:sp>
      <p:sp>
        <p:nvSpPr>
          <p:cNvPr id="2055" name="Rectangle 9">
            <a:extLst>
              <a:ext uri="{FF2B5EF4-FFF2-40B4-BE49-F238E27FC236}">
                <a16:creationId xmlns:a16="http://schemas.microsoft.com/office/drawing/2014/main" id="{A17D3EE0-EA3B-41C4-9EB2-59C3F50A7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8" y="4797426"/>
            <a:ext cx="2736850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Farmer´s lung</a:t>
            </a:r>
          </a:p>
        </p:txBody>
      </p:sp>
      <p:sp>
        <p:nvSpPr>
          <p:cNvPr id="2056" name="Rectangle 10">
            <a:extLst>
              <a:ext uri="{FF2B5EF4-FFF2-40B4-BE49-F238E27FC236}">
                <a16:creationId xmlns:a16="http://schemas.microsoft.com/office/drawing/2014/main" id="{DF734864-6E3E-456E-B077-207ADE7F6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48" y="3933825"/>
            <a:ext cx="295275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b="1"/>
              <a:t>Lung of breeder of birds</a:t>
            </a:r>
          </a:p>
        </p:txBody>
      </p:sp>
      <p:sp>
        <p:nvSpPr>
          <p:cNvPr id="2057" name="Rectangle 11">
            <a:extLst>
              <a:ext uri="{FF2B5EF4-FFF2-40B4-BE49-F238E27FC236}">
                <a16:creationId xmlns:a16="http://schemas.microsoft.com/office/drawing/2014/main" id="{DE654096-B787-4FA4-B49E-743EE0DD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1" y="4365626"/>
            <a:ext cx="3168650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Coal</a:t>
            </a:r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0F85360C-BB3A-4EB6-A503-AF88EBC9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2" y="2708276"/>
            <a:ext cx="32400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Azbestos particlesl</a:t>
            </a:r>
          </a:p>
        </p:txBody>
      </p:sp>
      <p:sp>
        <p:nvSpPr>
          <p:cNvPr id="2059" name="Rectangle 13">
            <a:extLst>
              <a:ext uri="{FF2B5EF4-FFF2-40B4-BE49-F238E27FC236}">
                <a16:creationId xmlns:a16="http://schemas.microsoft.com/office/drawing/2014/main" id="{37B01103-403C-4BBD-BEC8-0F801D2E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2" y="5229225"/>
            <a:ext cx="324008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Silica dust</a:t>
            </a:r>
          </a:p>
        </p:txBody>
      </p:sp>
      <p:sp>
        <p:nvSpPr>
          <p:cNvPr id="2060" name="Rectangle 14">
            <a:extLst>
              <a:ext uri="{FF2B5EF4-FFF2-40B4-BE49-F238E27FC236}">
                <a16:creationId xmlns:a16="http://schemas.microsoft.com/office/drawing/2014/main" id="{EFC2D6EC-E232-40EF-B8FF-6762C8BB1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2" y="5661026"/>
            <a:ext cx="32400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Welding fumes</a:t>
            </a:r>
          </a:p>
        </p:txBody>
      </p:sp>
      <p:sp>
        <p:nvSpPr>
          <p:cNvPr id="2061" name="Rectangle 15">
            <a:extLst>
              <a:ext uri="{FF2B5EF4-FFF2-40B4-BE49-F238E27FC236}">
                <a16:creationId xmlns:a16="http://schemas.microsoft.com/office/drawing/2014/main" id="{42D9B4FE-A66F-45C6-8FA1-45B696B1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9" y="2708275"/>
            <a:ext cx="3241675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Azbestosis</a:t>
            </a:r>
          </a:p>
        </p:txBody>
      </p:sp>
      <p:sp>
        <p:nvSpPr>
          <p:cNvPr id="2062" name="Rectangle 16">
            <a:extLst>
              <a:ext uri="{FF2B5EF4-FFF2-40B4-BE49-F238E27FC236}">
                <a16:creationId xmlns:a16="http://schemas.microsoft.com/office/drawing/2014/main" id="{D16FA45C-C586-4595-8969-212E2593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9" y="3141664"/>
            <a:ext cx="3241675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Aspergilosis</a:t>
            </a:r>
          </a:p>
        </p:txBody>
      </p:sp>
      <p:sp>
        <p:nvSpPr>
          <p:cNvPr id="2063" name="Rectangle 17">
            <a:extLst>
              <a:ext uri="{FF2B5EF4-FFF2-40B4-BE49-F238E27FC236}">
                <a16:creationId xmlns:a16="http://schemas.microsoft.com/office/drawing/2014/main" id="{3C7FB19D-D431-4B04-854F-E5CD3FAB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9" y="3573463"/>
            <a:ext cx="324167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Berryliosis</a:t>
            </a:r>
          </a:p>
        </p:txBody>
      </p:sp>
      <p:sp>
        <p:nvSpPr>
          <p:cNvPr id="2064" name="Rectangle 18">
            <a:extLst>
              <a:ext uri="{FF2B5EF4-FFF2-40B4-BE49-F238E27FC236}">
                <a16:creationId xmlns:a16="http://schemas.microsoft.com/office/drawing/2014/main" id="{1703305C-2839-4C9B-90EB-DB833EBBF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9" y="4437063"/>
            <a:ext cx="324167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Pneumoconiosis</a:t>
            </a:r>
          </a:p>
        </p:txBody>
      </p:sp>
      <p:sp>
        <p:nvSpPr>
          <p:cNvPr id="2065" name="Rectangle 19">
            <a:extLst>
              <a:ext uri="{FF2B5EF4-FFF2-40B4-BE49-F238E27FC236}">
                <a16:creationId xmlns:a16="http://schemas.microsoft.com/office/drawing/2014/main" id="{C3F9315E-5059-4DB6-96C7-5109684C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49" y="5229226"/>
            <a:ext cx="324167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Silicosis</a:t>
            </a:r>
          </a:p>
        </p:txBody>
      </p:sp>
      <p:sp>
        <p:nvSpPr>
          <p:cNvPr id="2066" name="Rectangle 20">
            <a:extLst>
              <a:ext uri="{FF2B5EF4-FFF2-40B4-BE49-F238E27FC236}">
                <a16:creationId xmlns:a16="http://schemas.microsoft.com/office/drawing/2014/main" id="{4E2A7900-9576-4CC8-A321-C72156F7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1" y="3933826"/>
            <a:ext cx="3168650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Birds´ antigens</a:t>
            </a:r>
          </a:p>
        </p:txBody>
      </p:sp>
      <p:sp>
        <p:nvSpPr>
          <p:cNvPr id="2067" name="Rectangle 21">
            <a:extLst>
              <a:ext uri="{FF2B5EF4-FFF2-40B4-BE49-F238E27FC236}">
                <a16:creationId xmlns:a16="http://schemas.microsoft.com/office/drawing/2014/main" id="{4F913B46-6E73-423C-BAF4-CABC012C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1" y="4797426"/>
            <a:ext cx="3168650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Grain´s  mould</a:t>
            </a:r>
          </a:p>
        </p:txBody>
      </p:sp>
      <p:sp>
        <p:nvSpPr>
          <p:cNvPr id="2068" name="Rectangle 22">
            <a:extLst>
              <a:ext uri="{FF2B5EF4-FFF2-40B4-BE49-F238E27FC236}">
                <a16:creationId xmlns:a16="http://schemas.microsoft.com/office/drawing/2014/main" id="{98C8AA00-3DC6-4718-A77F-08574DECD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2" y="3500439"/>
            <a:ext cx="3240087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Berrylium´s compouds</a:t>
            </a:r>
          </a:p>
        </p:txBody>
      </p:sp>
      <p:sp>
        <p:nvSpPr>
          <p:cNvPr id="2069" name="Rectangle 23">
            <a:extLst>
              <a:ext uri="{FF2B5EF4-FFF2-40B4-BE49-F238E27FC236}">
                <a16:creationId xmlns:a16="http://schemas.microsoft.com/office/drawing/2014/main" id="{EE8CAB31-29A0-42F6-8AA3-4BE1A880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2" y="3141664"/>
            <a:ext cx="1944687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Mould    -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BB4F3-A70C-4138-B022-740B422FC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8BD98-EE4F-43B8-A429-F8E9C7778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59DF2563-51E2-42DD-91B9-F995C5B4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7" y="679450"/>
            <a:ext cx="74517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 err="1">
                <a:solidFill>
                  <a:srgbClr val="FD2615"/>
                </a:solidFill>
              </a:rPr>
              <a:t>Clinical</a:t>
            </a:r>
            <a:r>
              <a:rPr lang="cs-CZ" altLang="cs-CZ" sz="3200" b="1" dirty="0">
                <a:solidFill>
                  <a:srgbClr val="FD2615"/>
                </a:solidFill>
              </a:rPr>
              <a:t> </a:t>
            </a:r>
            <a:r>
              <a:rPr lang="cs-CZ" altLang="cs-CZ" sz="3200" b="1" dirty="0" err="1">
                <a:solidFill>
                  <a:srgbClr val="FD2615"/>
                </a:solidFill>
              </a:rPr>
              <a:t>manifestations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F5F1AB41-3D15-412A-9F99-488A03DD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862" y="1750239"/>
            <a:ext cx="3527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b="1" dirty="0" err="1">
                <a:solidFill>
                  <a:srgbClr val="4316E6"/>
                </a:solidFill>
              </a:rPr>
              <a:t>Subjective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symptoms</a:t>
            </a:r>
            <a:endParaRPr lang="cs-CZ" altLang="cs-CZ" b="1" dirty="0">
              <a:solidFill>
                <a:srgbClr val="4316E6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>
                <a:solidFill>
                  <a:schemeClr val="tx2"/>
                </a:solidFill>
              </a:rPr>
              <a:t>dyspnoe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cough</a:t>
            </a:r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b="1" dirty="0" err="1">
                <a:solidFill>
                  <a:srgbClr val="4316E6"/>
                </a:solidFill>
              </a:rPr>
              <a:t>Objective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signs</a:t>
            </a:r>
            <a:endParaRPr lang="cs-CZ" altLang="cs-CZ" b="1" dirty="0">
              <a:solidFill>
                <a:srgbClr val="4316E6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>
                <a:solidFill>
                  <a:schemeClr val="tx2"/>
                </a:solidFill>
              </a:rPr>
              <a:t>tachypnoe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crackles</a:t>
            </a:r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clubbing</a:t>
            </a:r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cyanosis</a:t>
            </a:r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cor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pulmonale</a:t>
            </a:r>
            <a:endParaRPr lang="cs-CZ" altLang="cs-CZ" b="1" dirty="0">
              <a:solidFill>
                <a:schemeClr val="tx2"/>
              </a:solidFill>
            </a:endParaRP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C57708F6-18E1-4854-B059-14F3EB1D5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9" y="1763304"/>
            <a:ext cx="47164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b="1" dirty="0" err="1">
                <a:solidFill>
                  <a:srgbClr val="4316E6"/>
                </a:solidFill>
              </a:rPr>
              <a:t>Laboratory</a:t>
            </a:r>
            <a:r>
              <a:rPr lang="cs-CZ" altLang="cs-CZ" b="1" dirty="0">
                <a:solidFill>
                  <a:srgbClr val="4316E6"/>
                </a:solidFill>
              </a:rPr>
              <a:t> </a:t>
            </a:r>
            <a:r>
              <a:rPr lang="cs-CZ" altLang="cs-CZ" b="1" dirty="0" err="1">
                <a:solidFill>
                  <a:srgbClr val="4316E6"/>
                </a:solidFill>
              </a:rPr>
              <a:t>findings</a:t>
            </a:r>
            <a:endParaRPr lang="cs-CZ" altLang="cs-CZ" b="1" dirty="0">
              <a:solidFill>
                <a:srgbClr val="4316E6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Decrease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/>
              <a:t>PaO</a:t>
            </a:r>
            <a:r>
              <a:rPr lang="cs-CZ" altLang="cs-CZ" b="1" baseline="-25000" dirty="0"/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normal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/>
              <a:t>PaCO</a:t>
            </a:r>
            <a:r>
              <a:rPr lang="cs-CZ" altLang="cs-CZ" b="1" baseline="-25000" dirty="0"/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>
                <a:solidFill>
                  <a:schemeClr val="tx2"/>
                </a:solidFill>
              </a:rPr>
              <a:t>ECG- </a:t>
            </a:r>
            <a:r>
              <a:rPr lang="cs-CZ" altLang="cs-CZ" b="1" dirty="0" err="1">
                <a:solidFill>
                  <a:schemeClr val="tx2"/>
                </a:solidFill>
              </a:rPr>
              <a:t>cor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pulmonale</a:t>
            </a:r>
            <a:endParaRPr lang="cs-CZ" altLang="cs-CZ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>
                <a:solidFill>
                  <a:schemeClr val="tx2"/>
                </a:solidFill>
              </a:rPr>
              <a:t>Spirometry - </a:t>
            </a:r>
            <a:r>
              <a:rPr lang="cs-CZ" altLang="cs-CZ" b="1" dirty="0" err="1">
                <a:solidFill>
                  <a:schemeClr val="tx2"/>
                </a:solidFill>
              </a:rPr>
              <a:t>restrictive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pattern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>
                <a:solidFill>
                  <a:schemeClr val="tx2"/>
                </a:solidFill>
              </a:rPr>
              <a:t>(  VC, </a:t>
            </a:r>
            <a:r>
              <a:rPr lang="cs-CZ" altLang="cs-CZ" sz="2000" b="1" dirty="0" err="1">
                <a:solidFill>
                  <a:schemeClr val="tx2"/>
                </a:solidFill>
              </a:rPr>
              <a:t>normal</a:t>
            </a:r>
            <a:r>
              <a:rPr lang="cs-CZ" altLang="cs-CZ" sz="2000" b="1" dirty="0">
                <a:solidFill>
                  <a:schemeClr val="tx2"/>
                </a:solidFill>
              </a:rPr>
              <a:t> ratio FEV1/FVC)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b="1" dirty="0" err="1">
                <a:solidFill>
                  <a:schemeClr val="tx2"/>
                </a:solidFill>
              </a:rPr>
              <a:t>Decrease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diffusion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capacity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of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the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lung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for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carbon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</a:rPr>
              <a:t>monooxide</a:t>
            </a:r>
            <a:endParaRPr lang="cs-CZ" altLang="cs-CZ" b="1" dirty="0">
              <a:solidFill>
                <a:schemeClr val="tx2"/>
              </a:solidFill>
            </a:endParaRPr>
          </a:p>
        </p:txBody>
      </p:sp>
      <p:sp>
        <p:nvSpPr>
          <p:cNvPr id="53253" name="Line 7">
            <a:extLst>
              <a:ext uri="{FF2B5EF4-FFF2-40B4-BE49-F238E27FC236}">
                <a16:creationId xmlns:a16="http://schemas.microsoft.com/office/drawing/2014/main" id="{8989C8E4-7376-446B-8B20-0BC7E28BA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325" y="4292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69880-878F-4952-BD2B-625E9D8C9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0966E-1297-4CD7-BB2B-23C3CDF0C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4B90C426-E81D-4BEA-94BF-4C67E0FE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544688"/>
            <a:ext cx="633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 err="1">
                <a:solidFill>
                  <a:srgbClr val="FD2615"/>
                </a:solidFill>
              </a:rPr>
              <a:t>Therapy</a:t>
            </a:r>
            <a:endParaRPr lang="cs-CZ" altLang="cs-CZ" sz="3200" dirty="0">
              <a:solidFill>
                <a:srgbClr val="FD2615"/>
              </a:solidFill>
            </a:endParaRP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B5A9A4E9-7439-4DC4-A4E2-CD70EA6E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1916113"/>
            <a:ext cx="72009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>
                <a:solidFill>
                  <a:schemeClr val="tx2"/>
                </a:solidFill>
              </a:rPr>
              <a:t>It </a:t>
            </a:r>
            <a:r>
              <a:rPr lang="cs-CZ" altLang="cs-CZ" sz="2000" b="1" dirty="0" err="1">
                <a:solidFill>
                  <a:schemeClr val="tx2"/>
                </a:solidFill>
              </a:rPr>
              <a:t>depends</a:t>
            </a:r>
            <a:r>
              <a:rPr lang="cs-CZ" altLang="cs-CZ" sz="2000" b="1" dirty="0">
                <a:solidFill>
                  <a:schemeClr val="tx2"/>
                </a:solidFill>
              </a:rPr>
              <a:t> on  etiology (</a:t>
            </a:r>
            <a:r>
              <a:rPr lang="cs-CZ" altLang="cs-CZ" sz="2000" b="1" dirty="0" err="1">
                <a:solidFill>
                  <a:schemeClr val="tx2"/>
                </a:solidFill>
              </a:rPr>
              <a:t>if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known</a:t>
            </a:r>
            <a:r>
              <a:rPr lang="cs-CZ" altLang="cs-CZ" sz="2000" b="1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Stopping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occupational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exposure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Antibiotics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Diseases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unknown</a:t>
            </a:r>
            <a:r>
              <a:rPr lang="cs-CZ" altLang="cs-CZ" sz="2000" b="1" dirty="0">
                <a:solidFill>
                  <a:schemeClr val="tx2"/>
                </a:solidFill>
              </a:rPr>
              <a:t> etiology (</a:t>
            </a:r>
            <a:r>
              <a:rPr lang="cs-CZ" altLang="cs-CZ" sz="2000" b="1" dirty="0" err="1">
                <a:solidFill>
                  <a:schemeClr val="tx2"/>
                </a:solidFill>
              </a:rPr>
              <a:t>sarcoidosis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idiop</a:t>
            </a:r>
            <a:r>
              <a:rPr lang="cs-CZ" altLang="cs-CZ" sz="2000" b="1" dirty="0">
                <a:solidFill>
                  <a:schemeClr val="tx2"/>
                </a:solidFill>
              </a:rPr>
              <a:t>. </a:t>
            </a:r>
            <a:r>
              <a:rPr lang="cs-CZ" altLang="cs-CZ" sz="2000" b="1" dirty="0" err="1">
                <a:solidFill>
                  <a:schemeClr val="tx2"/>
                </a:solidFill>
              </a:rPr>
              <a:t>pulmonary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fibrosis</a:t>
            </a:r>
            <a:r>
              <a:rPr lang="cs-CZ" altLang="cs-CZ" sz="2000" b="1" dirty="0">
                <a:solidFill>
                  <a:schemeClr val="tx2"/>
                </a:solidFill>
              </a:rPr>
              <a:t>) </a:t>
            </a:r>
            <a:r>
              <a:rPr lang="cs-CZ" altLang="cs-CZ" sz="2000" b="1" dirty="0" err="1">
                <a:solidFill>
                  <a:schemeClr val="tx2"/>
                </a:solidFill>
              </a:rPr>
              <a:t>corticosteroids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>
                <a:solidFill>
                  <a:schemeClr val="tx2"/>
                </a:solidFill>
              </a:rPr>
              <a:t>Oxygen </a:t>
            </a:r>
            <a:r>
              <a:rPr lang="cs-CZ" altLang="cs-CZ" sz="2000" b="1" dirty="0" err="1">
                <a:solidFill>
                  <a:schemeClr val="tx2"/>
                </a:solidFill>
              </a:rPr>
              <a:t>therapy</a:t>
            </a:r>
            <a:endParaRPr lang="cs-CZ" altLang="cs-CZ" sz="2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854E7D-982C-4C1C-BA07-D213BA3D2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9DFFA-F46B-4F9B-BA2B-958A88DE6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25798-14-f10">
            <a:extLst>
              <a:ext uri="{FF2B5EF4-FFF2-40B4-BE49-F238E27FC236}">
                <a16:creationId xmlns:a16="http://schemas.microsoft.com/office/drawing/2014/main" id="{C7A683A3-296B-4806-B186-E821CD6F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49275"/>
            <a:ext cx="568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AA3E0F-DB85-4D67-AC71-25D0D2EFC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186B1-4E9B-4359-815D-C60ABCA7F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04DAFA8-0BDB-452E-8498-666CF492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870" y="2269076"/>
            <a:ext cx="65166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4500" b="1" dirty="0">
                <a:solidFill>
                  <a:srgbClr val="FF3300"/>
                </a:solidFill>
              </a:rPr>
              <a:t>Spirometry</a:t>
            </a:r>
            <a:endParaRPr lang="cs-CZ" altLang="cs-CZ" sz="4500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9DF1F0-E9E8-4149-84EB-FA6CB626B0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27C24-CAD2-4FC4-81A3-1FDC5428B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4073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AA3E0F-DB85-4D67-AC71-25D0D2EFC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186B1-4E9B-4359-815D-C60ABCA7F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51</a:t>
            </a:fld>
            <a:endParaRPr lang="cs-CZ" altLang="cs-CZ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2C1DC74-9273-483E-99EA-1F0F2779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8" y="114300"/>
            <a:ext cx="9753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45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EDB85F-063A-479B-BF24-6C17199F2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Types of spirometers</a:t>
            </a:r>
          </a:p>
        </p:txBody>
      </p:sp>
      <p:pic>
        <p:nvPicPr>
          <p:cNvPr id="11267" name="Picture 3" descr="f3p8">
            <a:extLst>
              <a:ext uri="{FF2B5EF4-FFF2-40B4-BE49-F238E27FC236}">
                <a16:creationId xmlns:a16="http://schemas.microsoft.com/office/drawing/2014/main" id="{2D4509DE-6935-4F2D-BC34-AD10C29D6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57339"/>
            <a:ext cx="9144000" cy="3919537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1C2942-91EA-473F-80B8-8DFE93041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B4CDA4-EBF6-458C-8422-7F8949E9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ld Obstruction Flow Volume">
            <a:extLst>
              <a:ext uri="{FF2B5EF4-FFF2-40B4-BE49-F238E27FC236}">
                <a16:creationId xmlns:a16="http://schemas.microsoft.com/office/drawing/2014/main" id="{26C93087-D96C-4443-A6A1-2A204600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35814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Mild Obstruction Volume Time Curve">
            <a:extLst>
              <a:ext uri="{FF2B5EF4-FFF2-40B4-BE49-F238E27FC236}">
                <a16:creationId xmlns:a16="http://schemas.microsoft.com/office/drawing/2014/main" id="{50724B69-9F57-43D8-AC02-2FCC5FF8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3467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1ADBA727-75EA-487C-8C8E-FAFC7438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57200"/>
            <a:ext cx="5327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400">
                <a:solidFill>
                  <a:srgbClr val="FF0000"/>
                </a:solidFill>
              </a:rPr>
              <a:t>Graphs</a:t>
            </a:r>
            <a:endParaRPr lang="en-US" altLang="cs-CZ" sz="4400">
              <a:solidFill>
                <a:srgbClr val="FF0000"/>
              </a:solidFill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8700401-B94F-4918-8008-EA55C556C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649128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01325FC9-0E4C-4A3D-B171-1A49C62C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861051"/>
            <a:ext cx="3036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/>
              <a:t>Volume-time</a:t>
            </a:r>
            <a:endParaRPr lang="en-US" altLang="cs-CZ" sz="4000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FC49F909-3BA1-46E2-977F-FCFB539CA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5824539"/>
            <a:ext cx="306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/>
              <a:t>Flow-volume</a:t>
            </a:r>
            <a:endParaRPr lang="en-US" altLang="cs-CZ" sz="4000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A13716CF-BC41-41A7-860C-D10767E4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6" y="2173288"/>
            <a:ext cx="154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2"/>
                </a:solidFill>
              </a:rPr>
              <a:t>Expiration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EB362DE4-4B2E-4B52-8E59-2F4175EC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44958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chemeClr val="bg2"/>
                </a:solidFill>
              </a:rPr>
              <a:t>Inspiration</a:t>
            </a:r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787D68F2-0AE7-427C-A707-2C650687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76200" cy="76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C67C0283-538F-4D59-8615-5C4F060C3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3849688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2"/>
                </a:solidFill>
              </a:rPr>
              <a:t>FEV1</a:t>
            </a:r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EB64AAC7-567E-4CE9-A2C2-215F407B7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155FD8-3506-49C3-A21A-33F228008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FCF60-D032-4E59-9A35-C671A98CA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A6F6FFF-2D7E-4232-9B00-A8373C869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solidFill>
                  <a:srgbClr val="FF0000"/>
                </a:solidFill>
              </a:rPr>
              <a:t>Lung Volume Patterns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BDDB163-B7E8-487D-82D7-AD73569F0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000" b="1">
                <a:solidFill>
                  <a:srgbClr val="FF0000"/>
                </a:solidFill>
              </a:rPr>
              <a:t>Obstructive Disease</a:t>
            </a:r>
            <a:r>
              <a:rPr lang="en-US" altLang="cs-CZ" sz="2000" b="1"/>
              <a:t>: Characterized by hyperinflation and gas trapping (increased TLC and RV/TLC)</a:t>
            </a:r>
          </a:p>
          <a:p>
            <a:pPr eaLnBrk="1" hangingPunct="1"/>
            <a:endParaRPr lang="en-US" altLang="cs-CZ" sz="2000" b="1"/>
          </a:p>
          <a:p>
            <a:pPr eaLnBrk="1" hangingPunct="1"/>
            <a:r>
              <a:rPr lang="en-US" altLang="cs-CZ" sz="2000" b="1">
                <a:solidFill>
                  <a:srgbClr val="FF0000"/>
                </a:solidFill>
              </a:rPr>
              <a:t>Restrictive Disease</a:t>
            </a:r>
            <a:r>
              <a:rPr lang="en-US" altLang="cs-CZ" sz="2000" b="1"/>
              <a:t>: Characterized by generalized reduction in lung volume (decreased TLC, RV and FRC)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56570AB-4ACD-406D-AB17-B5E98A488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1814" y="158751"/>
            <a:ext cx="7138987" cy="9239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Flow-volume graphs</a:t>
            </a:r>
            <a:endParaRPr lang="en-US" altLang="cs-CZ">
              <a:solidFill>
                <a:srgbClr val="FF0000"/>
              </a:solidFill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F10DDA14-CE85-470E-9130-3C6F4C6F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1"/>
            <a:ext cx="2590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103C575-859A-449B-B6F8-BE27579B4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228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C7E6BD0E-0F3A-441D-9A64-5FAB4BEB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1565275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Norm</a:t>
            </a:r>
            <a:r>
              <a:rPr lang="cs-CZ" altLang="cs-CZ">
                <a:latin typeface="Times New Roman" panose="02020603050405020304" pitchFamily="18" charset="0"/>
              </a:rPr>
              <a:t>al</a:t>
            </a:r>
            <a:endParaRPr lang="en-US" altLang="cs-CZ">
              <a:latin typeface="Times New Roman" panose="02020603050405020304" pitchFamily="18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D2D7A1A-F103-4597-A785-0159CCF93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1600200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>
                <a:latin typeface="Times New Roman" panose="02020603050405020304" pitchFamily="18" charset="0"/>
              </a:rPr>
              <a:t>  </a:t>
            </a:r>
            <a:r>
              <a:rPr lang="cs-CZ" altLang="cs-CZ">
                <a:latin typeface="Times New Roman" panose="02020603050405020304" pitchFamily="18" charset="0"/>
              </a:rPr>
              <a:t>Restrictive</a:t>
            </a:r>
            <a:endParaRPr lang="en-US" altLang="cs-CZ">
              <a:latin typeface="Times New Roman" panose="02020603050405020304" pitchFamily="18" charset="0"/>
            </a:endParaRP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E9870338-7606-415E-BD5D-44BC27CD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057400"/>
            <a:ext cx="27162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>
            <a:extLst>
              <a:ext uri="{FF2B5EF4-FFF2-40B4-BE49-F238E27FC236}">
                <a16:creationId xmlns:a16="http://schemas.microsoft.com/office/drawing/2014/main" id="{ECD6FB26-D4CF-472E-BC8D-16F3AB89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1565275"/>
            <a:ext cx="160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latin typeface="Times New Roman" panose="02020603050405020304" pitchFamily="18" charset="0"/>
              </a:rPr>
              <a:t>Obstructive</a:t>
            </a:r>
            <a:endParaRPr lang="en-US" altLang="cs-CZ"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21719D-B72B-4868-A9BD-E17786A09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852198-34E3-4CB9-8FF9-AEA23D1960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ED59FA-3057-4A63-979A-1BDC021EE89F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21719D-B72B-4868-A9BD-E17786A09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852198-34E3-4CB9-8FF9-AEA23D1960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ED59FA-3057-4A63-979A-1BDC021EE89F}" type="slidenum">
              <a:rPr lang="cs-CZ" altLang="cs-CZ" smtClean="0"/>
              <a:pPr/>
              <a:t>56</a:t>
            </a:fld>
            <a:endParaRPr lang="cs-CZ" altLang="cs-CZ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731EF94-0173-43ED-9360-53C97141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35" y="769489"/>
            <a:ext cx="7758330" cy="50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0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AA3E0F-DB85-4D67-AC71-25D0D2EFC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186B1-4E9B-4359-815D-C60ABCA7F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2C1DC74-9273-483E-99EA-1F0F2779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8" y="114300"/>
            <a:ext cx="9753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4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EC3A204-D52C-4A84-BDF1-4FB33FC6F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>
                <a:solidFill>
                  <a:srgbClr val="FF0000"/>
                </a:solidFill>
              </a:rPr>
              <a:t>Lung Volume Patterns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21A705-39D9-47EA-98B3-373B8C79D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000" b="1" dirty="0">
                <a:solidFill>
                  <a:srgbClr val="FF0000"/>
                </a:solidFill>
              </a:rPr>
              <a:t>Obstructive Disease</a:t>
            </a:r>
            <a:r>
              <a:rPr lang="en-US" altLang="cs-CZ" sz="2000" b="1" dirty="0"/>
              <a:t>: Characterized by hyperinflation and gas trapping (increased TLC and RV/TLC)</a:t>
            </a:r>
            <a:endParaRPr lang="cs-CZ" altLang="cs-CZ" sz="2000" b="1" dirty="0"/>
          </a:p>
          <a:p>
            <a:pPr lvl="1"/>
            <a:r>
              <a:rPr lang="cs-CZ" altLang="cs-CZ" b="1" dirty="0" err="1">
                <a:solidFill>
                  <a:srgbClr val="FD2615"/>
                </a:solidFill>
              </a:rPr>
              <a:t>asthma</a:t>
            </a:r>
            <a:r>
              <a:rPr lang="cs-CZ" altLang="cs-CZ" b="1" dirty="0"/>
              <a:t>,</a:t>
            </a:r>
            <a:r>
              <a:rPr lang="cs-CZ" altLang="cs-CZ" b="1" dirty="0">
                <a:solidFill>
                  <a:schemeClr val="tx2"/>
                </a:solidFill>
              </a:rPr>
              <a:t> </a:t>
            </a:r>
            <a:r>
              <a:rPr lang="cs-CZ" altLang="cs-CZ" b="1" dirty="0" err="1">
                <a:solidFill>
                  <a:srgbClr val="FD2615"/>
                </a:solidFill>
              </a:rPr>
              <a:t>chronic</a:t>
            </a:r>
            <a:r>
              <a:rPr lang="cs-CZ" altLang="cs-CZ" b="1" dirty="0">
                <a:solidFill>
                  <a:srgbClr val="FD2615"/>
                </a:solidFill>
              </a:rPr>
              <a:t> COPD (bronchitis</a:t>
            </a:r>
            <a:r>
              <a:rPr lang="cs-CZ" altLang="cs-CZ" b="1" dirty="0">
                <a:solidFill>
                  <a:schemeClr val="tx2"/>
                </a:solidFill>
              </a:rPr>
              <a:t>, </a:t>
            </a:r>
            <a:r>
              <a:rPr lang="cs-CZ" altLang="cs-CZ" b="1" dirty="0" err="1">
                <a:solidFill>
                  <a:srgbClr val="FD2615"/>
                </a:solidFill>
              </a:rPr>
              <a:t>emphysema</a:t>
            </a:r>
            <a:r>
              <a:rPr lang="cs-CZ" altLang="cs-CZ" b="1" dirty="0">
                <a:solidFill>
                  <a:srgbClr val="FD2615"/>
                </a:solidFill>
              </a:rPr>
              <a:t>)</a:t>
            </a:r>
            <a:endParaRPr lang="en-US" altLang="cs-CZ" b="1" dirty="0"/>
          </a:p>
          <a:p>
            <a:pPr eaLnBrk="1" hangingPunct="1"/>
            <a:endParaRPr lang="en-US" altLang="cs-CZ" sz="2000" b="1" dirty="0"/>
          </a:p>
          <a:p>
            <a:pPr eaLnBrk="1" hangingPunct="1"/>
            <a:r>
              <a:rPr lang="en-US" altLang="cs-CZ" sz="2000" b="1" dirty="0">
                <a:solidFill>
                  <a:srgbClr val="FF0000"/>
                </a:solidFill>
              </a:rPr>
              <a:t>Restrictive Disease</a:t>
            </a:r>
            <a:r>
              <a:rPr lang="en-US" altLang="cs-CZ" sz="2000" b="1" dirty="0"/>
              <a:t>: Characterized by generalized reduction in lung volume (decreased TLC, RV and FRC)</a:t>
            </a:r>
            <a:endParaRPr lang="cs-CZ" altLang="cs-CZ" sz="2000" b="1" dirty="0"/>
          </a:p>
          <a:p>
            <a:pPr lvl="1"/>
            <a:r>
              <a:rPr lang="cs-CZ" altLang="cs-CZ" b="1" dirty="0" err="1">
                <a:solidFill>
                  <a:srgbClr val="FD2615"/>
                </a:solidFill>
              </a:rPr>
              <a:t>interstitial</a:t>
            </a:r>
            <a:r>
              <a:rPr lang="cs-CZ" altLang="cs-CZ" b="1" dirty="0">
                <a:solidFill>
                  <a:srgbClr val="FD2615"/>
                </a:solidFill>
              </a:rPr>
              <a:t> </a:t>
            </a:r>
            <a:r>
              <a:rPr lang="cs-CZ" altLang="cs-CZ" b="1" dirty="0" err="1">
                <a:solidFill>
                  <a:srgbClr val="FD2615"/>
                </a:solidFill>
              </a:rPr>
              <a:t>lung</a:t>
            </a:r>
            <a:r>
              <a:rPr lang="cs-CZ" altLang="cs-CZ" b="1" dirty="0">
                <a:solidFill>
                  <a:srgbClr val="FD2615"/>
                </a:solidFill>
              </a:rPr>
              <a:t> </a:t>
            </a:r>
            <a:r>
              <a:rPr lang="cs-CZ" altLang="cs-CZ" b="1" dirty="0" err="1">
                <a:solidFill>
                  <a:srgbClr val="FD2615"/>
                </a:solidFill>
              </a:rPr>
              <a:t>diseases</a:t>
            </a:r>
            <a:r>
              <a:rPr lang="cs-CZ" altLang="cs-CZ" b="1" dirty="0">
                <a:solidFill>
                  <a:srgbClr val="FD2615"/>
                </a:solidFill>
              </a:rPr>
              <a:t> (</a:t>
            </a:r>
            <a:r>
              <a:rPr lang="cs-CZ" altLang="cs-CZ" b="1" dirty="0" err="1">
                <a:solidFill>
                  <a:srgbClr val="FD2615"/>
                </a:solidFill>
              </a:rPr>
              <a:t>pulmonary</a:t>
            </a:r>
            <a:r>
              <a:rPr lang="cs-CZ" altLang="cs-CZ" b="1" dirty="0">
                <a:solidFill>
                  <a:srgbClr val="FD2615"/>
                </a:solidFill>
              </a:rPr>
              <a:t> </a:t>
            </a:r>
            <a:r>
              <a:rPr lang="cs-CZ" altLang="cs-CZ" b="1" dirty="0" err="1">
                <a:solidFill>
                  <a:srgbClr val="FD2615"/>
                </a:solidFill>
              </a:rPr>
              <a:t>fibrosis</a:t>
            </a:r>
            <a:r>
              <a:rPr lang="cs-CZ" altLang="cs-CZ" b="1" dirty="0">
                <a:solidFill>
                  <a:srgbClr val="FD2615"/>
                </a:solidFill>
              </a:rPr>
              <a:t>, </a:t>
            </a:r>
            <a:r>
              <a:rPr lang="cs-CZ" altLang="cs-CZ" b="1" dirty="0" err="1">
                <a:solidFill>
                  <a:srgbClr val="FD2615"/>
                </a:solidFill>
              </a:rPr>
              <a:t>sarcoidosis</a:t>
            </a:r>
            <a:r>
              <a:rPr lang="cs-CZ" altLang="cs-CZ" b="1" dirty="0">
                <a:solidFill>
                  <a:srgbClr val="FD2615"/>
                </a:solidFill>
              </a:rPr>
              <a:t>), </a:t>
            </a:r>
            <a:r>
              <a:rPr lang="cs-CZ" altLang="cs-CZ" sz="1400" b="1" dirty="0" err="1">
                <a:solidFill>
                  <a:srgbClr val="FD2615"/>
                </a:solidFill>
              </a:rPr>
              <a:t>pneumothorax</a:t>
            </a:r>
            <a:r>
              <a:rPr lang="cs-CZ" altLang="cs-CZ" sz="1400" b="1" dirty="0">
                <a:solidFill>
                  <a:srgbClr val="FD2615"/>
                </a:solidFill>
              </a:rPr>
              <a:t>, </a:t>
            </a:r>
            <a:r>
              <a:rPr lang="cs-CZ" altLang="cs-CZ" sz="1400" b="1" dirty="0" err="1">
                <a:solidFill>
                  <a:srgbClr val="FD2615"/>
                </a:solidFill>
              </a:rPr>
              <a:t>lung</a:t>
            </a:r>
            <a:r>
              <a:rPr lang="cs-CZ" altLang="cs-CZ" sz="1400" b="1" dirty="0">
                <a:solidFill>
                  <a:srgbClr val="FD2615"/>
                </a:solidFill>
              </a:rPr>
              <a:t> </a:t>
            </a:r>
            <a:r>
              <a:rPr lang="cs-CZ" altLang="cs-CZ" sz="1400" b="1" dirty="0" err="1">
                <a:solidFill>
                  <a:srgbClr val="FD2615"/>
                </a:solidFill>
              </a:rPr>
              <a:t>resection</a:t>
            </a:r>
            <a:endParaRPr lang="cs-CZ" altLang="cs-CZ" sz="1400" dirty="0">
              <a:solidFill>
                <a:srgbClr val="FD2615"/>
              </a:solidFill>
            </a:endParaRPr>
          </a:p>
          <a:p>
            <a:pPr lvl="1"/>
            <a:endParaRPr lang="cs-CZ" altLang="cs-CZ" sz="1200" b="1" dirty="0"/>
          </a:p>
          <a:p>
            <a:pPr lvl="1"/>
            <a:endParaRPr lang="en-US" altLang="cs-CZ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644D25-109E-4F7F-B331-3446F7C51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Respiratory system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1B0D3-C907-4546-BFB4-4D6FE3A12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A765429-A52B-4AF1-9C32-9A6F2393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476251"/>
            <a:ext cx="1000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 err="1">
                <a:solidFill>
                  <a:srgbClr val="FD2615"/>
                </a:solidFill>
              </a:rPr>
              <a:t>Obstructive</a:t>
            </a:r>
            <a:r>
              <a:rPr lang="cs-CZ" altLang="cs-CZ" sz="3600" b="1" dirty="0">
                <a:solidFill>
                  <a:srgbClr val="FD2615"/>
                </a:solidFill>
              </a:rPr>
              <a:t> </a:t>
            </a:r>
            <a:r>
              <a:rPr lang="cs-CZ" altLang="cs-CZ" sz="3600" b="1" dirty="0" err="1">
                <a:solidFill>
                  <a:srgbClr val="FD2615"/>
                </a:solidFill>
              </a:rPr>
              <a:t>pulmonary</a:t>
            </a:r>
            <a:r>
              <a:rPr lang="cs-CZ" altLang="cs-CZ" sz="3600" b="1" dirty="0">
                <a:solidFill>
                  <a:srgbClr val="FD2615"/>
                </a:solidFill>
              </a:rPr>
              <a:t> </a:t>
            </a:r>
            <a:r>
              <a:rPr lang="cs-CZ" altLang="cs-CZ" sz="3600" b="1" dirty="0" err="1">
                <a:solidFill>
                  <a:srgbClr val="FD2615"/>
                </a:solidFill>
              </a:rPr>
              <a:t>diseases</a:t>
            </a:r>
            <a:endParaRPr lang="cs-CZ" altLang="cs-CZ" sz="3600" dirty="0">
              <a:solidFill>
                <a:srgbClr val="FD2615"/>
              </a:solidFill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56BE8895-3E2F-49B6-BE1A-40587AB7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1771650"/>
            <a:ext cx="984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>
                <a:solidFill>
                  <a:schemeClr val="tx2"/>
                </a:solidFill>
              </a:rPr>
              <a:t>They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characterized</a:t>
            </a:r>
            <a:r>
              <a:rPr lang="cs-CZ" altLang="cs-CZ" sz="2000" b="1" dirty="0">
                <a:solidFill>
                  <a:schemeClr val="tx2"/>
                </a:solidFill>
              </a:rPr>
              <a:t> by </a:t>
            </a:r>
            <a:r>
              <a:rPr lang="cs-CZ" altLang="cs-CZ" sz="2000" b="1" dirty="0" err="1">
                <a:solidFill>
                  <a:srgbClr val="4316E6"/>
                </a:solidFill>
              </a:rPr>
              <a:t>airway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obstruction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that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is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worse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with</a:t>
            </a:r>
            <a:r>
              <a:rPr lang="cs-CZ" altLang="cs-CZ" sz="2000" b="1" dirty="0">
                <a:solidFill>
                  <a:srgbClr val="4316E6"/>
                </a:solidFill>
              </a:rPr>
              <a:t> </a:t>
            </a:r>
            <a:r>
              <a:rPr lang="cs-CZ" altLang="cs-CZ" sz="2000" b="1" dirty="0" err="1">
                <a:solidFill>
                  <a:srgbClr val="4316E6"/>
                </a:solidFill>
              </a:rPr>
              <a:t>expiration</a:t>
            </a:r>
            <a:r>
              <a:rPr lang="cs-CZ" altLang="cs-CZ" sz="2000" b="1" dirty="0">
                <a:solidFill>
                  <a:srgbClr val="4316E6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Either</a:t>
            </a:r>
            <a:r>
              <a:rPr lang="cs-CZ" altLang="cs-CZ" sz="2000" b="1" dirty="0">
                <a:solidFill>
                  <a:schemeClr val="tx2"/>
                </a:solidFill>
              </a:rPr>
              <a:t> more </a:t>
            </a:r>
            <a:r>
              <a:rPr lang="cs-CZ" altLang="cs-CZ" sz="2000" b="1" dirty="0" err="1">
                <a:solidFill>
                  <a:schemeClr val="tx2"/>
                </a:solidFill>
              </a:rPr>
              <a:t>force</a:t>
            </a:r>
            <a:r>
              <a:rPr lang="cs-CZ" altLang="cs-CZ" sz="2000" b="1" dirty="0">
                <a:solidFill>
                  <a:schemeClr val="tx2"/>
                </a:solidFill>
              </a:rPr>
              <a:t> (</a:t>
            </a:r>
            <a:r>
              <a:rPr lang="cs-CZ" altLang="cs-CZ" sz="2000" b="1" dirty="0" err="1">
                <a:solidFill>
                  <a:schemeClr val="tx2"/>
                </a:solidFill>
              </a:rPr>
              <a:t>i.e</a:t>
            </a:r>
            <a:r>
              <a:rPr lang="cs-CZ" altLang="cs-CZ" sz="2000" b="1" dirty="0">
                <a:solidFill>
                  <a:schemeClr val="tx2"/>
                </a:solidFill>
              </a:rPr>
              <a:t>., use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accessory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muscles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expiration</a:t>
            </a:r>
            <a:r>
              <a:rPr lang="cs-CZ" altLang="cs-CZ" sz="2000" b="1" dirty="0">
                <a:solidFill>
                  <a:schemeClr val="tx2"/>
                </a:solidFill>
              </a:rPr>
              <a:t>)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required</a:t>
            </a:r>
            <a:r>
              <a:rPr lang="cs-CZ" altLang="cs-CZ" sz="2000" b="1" dirty="0">
                <a:solidFill>
                  <a:schemeClr val="tx2"/>
                </a:solidFill>
              </a:rPr>
              <a:t> to </a:t>
            </a:r>
            <a:r>
              <a:rPr lang="cs-CZ" altLang="cs-CZ" sz="2000" b="1" dirty="0" err="1">
                <a:solidFill>
                  <a:schemeClr val="tx2"/>
                </a:solidFill>
              </a:rPr>
              <a:t>expire</a:t>
            </a:r>
            <a:r>
              <a:rPr lang="cs-CZ" altLang="cs-CZ" sz="2000" b="1" dirty="0">
                <a:solidFill>
                  <a:schemeClr val="tx2"/>
                </a:solidFill>
              </a:rPr>
              <a:t> a </a:t>
            </a:r>
            <a:r>
              <a:rPr lang="cs-CZ" altLang="cs-CZ" sz="2000" b="1" dirty="0" err="1">
                <a:solidFill>
                  <a:schemeClr val="tx2"/>
                </a:solidFill>
              </a:rPr>
              <a:t>given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volume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air </a:t>
            </a:r>
            <a:r>
              <a:rPr lang="cs-CZ" altLang="cs-CZ" sz="2000" b="1" dirty="0" err="1">
                <a:solidFill>
                  <a:schemeClr val="tx2"/>
                </a:solidFill>
              </a:rPr>
              <a:t>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emptying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lungs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slowed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or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both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unifying</a:t>
            </a:r>
            <a:r>
              <a:rPr lang="cs-CZ" altLang="cs-CZ" sz="2000" b="1" dirty="0">
                <a:solidFill>
                  <a:schemeClr val="tx2"/>
                </a:solidFill>
              </a:rPr>
              <a:t> symptom </a:t>
            </a:r>
            <a:r>
              <a:rPr lang="cs-CZ" altLang="cs-CZ" sz="2000" b="1" dirty="0" err="1">
                <a:solidFill>
                  <a:schemeClr val="tx2"/>
                </a:solidFill>
              </a:rPr>
              <a:t>of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obstructive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disease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dyspnea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unifying</a:t>
            </a:r>
            <a:r>
              <a:rPr lang="cs-CZ" altLang="cs-CZ" sz="2000" b="1" dirty="0">
                <a:solidFill>
                  <a:schemeClr val="tx2"/>
                </a:solidFill>
              </a:rPr>
              <a:t> sign </a:t>
            </a:r>
            <a:r>
              <a:rPr lang="cs-CZ" altLang="cs-CZ" sz="2000" b="1" dirty="0" err="1">
                <a:solidFill>
                  <a:schemeClr val="tx2"/>
                </a:solidFill>
              </a:rPr>
              <a:t>is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wheezing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The</a:t>
            </a:r>
            <a:r>
              <a:rPr lang="cs-CZ" altLang="cs-CZ" sz="2000" b="1" dirty="0">
                <a:solidFill>
                  <a:schemeClr val="tx2"/>
                </a:solidFill>
              </a:rPr>
              <a:t> most </a:t>
            </a:r>
            <a:r>
              <a:rPr lang="cs-CZ" altLang="cs-CZ" sz="2000" b="1" dirty="0" err="1">
                <a:solidFill>
                  <a:schemeClr val="tx2"/>
                </a:solidFill>
              </a:rPr>
              <a:t>common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obstructive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diseases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rgbClr val="FD2615"/>
                </a:solidFill>
              </a:rPr>
              <a:t>asthma</a:t>
            </a:r>
            <a:r>
              <a:rPr lang="cs-CZ" altLang="cs-CZ" sz="2000" b="1" dirty="0"/>
              <a:t>,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rgbClr val="FD2615"/>
                </a:solidFill>
              </a:rPr>
              <a:t>chronic</a:t>
            </a:r>
            <a:r>
              <a:rPr lang="cs-CZ" altLang="cs-CZ" sz="2000" b="1" dirty="0">
                <a:solidFill>
                  <a:srgbClr val="FD2615"/>
                </a:solidFill>
              </a:rPr>
              <a:t> bronchitis</a:t>
            </a:r>
            <a:r>
              <a:rPr lang="cs-CZ" altLang="cs-CZ" sz="2000" b="1" dirty="0">
                <a:solidFill>
                  <a:schemeClr val="tx2"/>
                </a:solidFill>
              </a:rPr>
              <a:t> and </a:t>
            </a:r>
            <a:r>
              <a:rPr lang="cs-CZ" altLang="cs-CZ" sz="2000" b="1" dirty="0" err="1">
                <a:solidFill>
                  <a:srgbClr val="FD2615"/>
                </a:solidFill>
              </a:rPr>
              <a:t>emphysema</a:t>
            </a:r>
            <a:r>
              <a:rPr lang="cs-CZ" altLang="cs-CZ" sz="20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r>
              <a:rPr lang="cs-CZ" altLang="cs-CZ" sz="2000" b="1" dirty="0" err="1">
                <a:solidFill>
                  <a:schemeClr val="tx2"/>
                </a:solidFill>
              </a:rPr>
              <a:t>Because</a:t>
            </a:r>
            <a:r>
              <a:rPr lang="cs-CZ" altLang="cs-CZ" sz="2000" b="1" dirty="0">
                <a:solidFill>
                  <a:schemeClr val="tx2"/>
                </a:solidFill>
              </a:rPr>
              <a:t> many </a:t>
            </a:r>
            <a:r>
              <a:rPr lang="cs-CZ" altLang="cs-CZ" sz="2000" b="1" dirty="0" err="1">
                <a:solidFill>
                  <a:schemeClr val="tx2"/>
                </a:solidFill>
              </a:rPr>
              <a:t>individuals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have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both</a:t>
            </a:r>
            <a:r>
              <a:rPr lang="cs-CZ" altLang="cs-CZ" sz="2000" b="1" dirty="0">
                <a:solidFill>
                  <a:schemeClr val="tx2"/>
                </a:solidFill>
              </a:rPr>
              <a:t> bronchitis and </a:t>
            </a:r>
            <a:r>
              <a:rPr lang="cs-CZ" altLang="cs-CZ" sz="2000" b="1" dirty="0" err="1">
                <a:solidFill>
                  <a:schemeClr val="tx2"/>
                </a:solidFill>
              </a:rPr>
              <a:t>emphysema</a:t>
            </a:r>
            <a:r>
              <a:rPr lang="cs-CZ" altLang="cs-CZ" sz="2000" b="1" dirty="0">
                <a:solidFill>
                  <a:schemeClr val="tx2"/>
                </a:solidFill>
              </a:rPr>
              <a:t>, </a:t>
            </a:r>
            <a:r>
              <a:rPr lang="cs-CZ" altLang="cs-CZ" sz="2000" b="1" dirty="0" err="1">
                <a:solidFill>
                  <a:schemeClr val="tx2"/>
                </a:solidFill>
              </a:rPr>
              <a:t>they</a:t>
            </a:r>
            <a:r>
              <a:rPr lang="cs-CZ" altLang="cs-CZ" sz="2000" b="1" dirty="0">
                <a:solidFill>
                  <a:schemeClr val="tx2"/>
                </a:solidFill>
              </a:rPr>
              <a:t> are </a:t>
            </a:r>
            <a:r>
              <a:rPr lang="cs-CZ" altLang="cs-CZ" sz="2000" b="1" dirty="0" err="1">
                <a:solidFill>
                  <a:schemeClr val="tx2"/>
                </a:solidFill>
              </a:rPr>
              <a:t>often</a:t>
            </a:r>
            <a:r>
              <a:rPr lang="cs-CZ" altLang="cs-CZ" sz="2000" b="1" dirty="0">
                <a:solidFill>
                  <a:schemeClr val="tx2"/>
                </a:solidFill>
              </a:rPr>
              <a:t>  </a:t>
            </a:r>
            <a:r>
              <a:rPr lang="cs-CZ" altLang="cs-CZ" sz="2000" b="1" dirty="0" err="1">
                <a:solidFill>
                  <a:schemeClr val="tx2"/>
                </a:solidFill>
              </a:rPr>
              <a:t>called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>
                <a:solidFill>
                  <a:srgbClr val="FD2615"/>
                </a:solidFill>
              </a:rPr>
              <a:t>COPD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</a:pPr>
            <a:endParaRPr lang="cs-CZ" altLang="cs-CZ" sz="2000" b="1" dirty="0">
              <a:solidFill>
                <a:srgbClr val="FD261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1BC271-4AC4-459F-8810-27DF6AADB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44677-1AFF-4BCB-9EAC-D7C1A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4EF0-0A97-493B-A44B-5CF59D002178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87BF63E-FA69-4334-87AB-782D3C404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0018" y="385762"/>
            <a:ext cx="7345363" cy="1276350"/>
          </a:xfrm>
        </p:spPr>
        <p:txBody>
          <a:bodyPr/>
          <a:lstStyle/>
          <a:p>
            <a:pPr algn="ctr" eaLnBrk="1" hangingPunct="1"/>
            <a:r>
              <a:rPr lang="en-US" altLang="cs-CZ" sz="2400" dirty="0">
                <a:solidFill>
                  <a:srgbClr val="FD2615"/>
                </a:solidFill>
              </a:rPr>
              <a:t>Spectrum of Obstructive Lung Disease Syndromes</a:t>
            </a:r>
          </a:p>
        </p:txBody>
      </p:sp>
      <p:pic>
        <p:nvPicPr>
          <p:cNvPr id="16387" name="Picture 3" descr="copdvenn">
            <a:extLst>
              <a:ext uri="{FF2B5EF4-FFF2-40B4-BE49-F238E27FC236}">
                <a16:creationId xmlns:a16="http://schemas.microsoft.com/office/drawing/2014/main" id="{272C128A-C8F4-4A42-AA4D-B6A527A6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61722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F79DF659-578D-4542-A290-DAB91FDFC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21761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>
                <a:solidFill>
                  <a:schemeClr val="bg1"/>
                </a:solidFill>
              </a:rPr>
              <a:t>Asthma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7B544FB5-E039-4FDD-9C96-95B2C90D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3259"/>
            <a:ext cx="1828800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>
                <a:solidFill>
                  <a:schemeClr val="bg1"/>
                </a:solidFill>
              </a:rPr>
              <a:t>Emphysema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F3479E37-1FBA-4836-85A0-7AB09975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25" y="3105578"/>
            <a:ext cx="1537600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>
                <a:solidFill>
                  <a:schemeClr val="bg1"/>
                </a:solidFill>
              </a:rPr>
              <a:t>Chronic</a:t>
            </a:r>
          </a:p>
          <a:p>
            <a:pPr algn="ctr"/>
            <a:r>
              <a:rPr lang="en-US" altLang="cs-CZ">
                <a:solidFill>
                  <a:schemeClr val="bg1"/>
                </a:solidFill>
              </a:rPr>
              <a:t>Bronchitis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49C88D-A613-4B8E-8749-63CA2E6AE1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Respiratory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B3418-9670-4AE0-BC40-FE98F3BAE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ED59FA-3057-4A63-979A-1BDC021EE89F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zentace_10.9[2019090613473794].mdb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 (3)</Template>
  <TotalTime>1893</TotalTime>
  <Words>2561</Words>
  <Application>Microsoft Office PowerPoint</Application>
  <PresentationFormat>Widescreen</PresentationFormat>
  <Paragraphs>420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Symbol</vt:lpstr>
      <vt:lpstr>Tahoma</vt:lpstr>
      <vt:lpstr>Times New Roman</vt:lpstr>
      <vt:lpstr>Wingdings</vt:lpstr>
      <vt:lpstr>Prezentace_MU_CZ</vt:lpstr>
      <vt:lpstr>Document</vt:lpstr>
      <vt:lpstr>dokument</vt:lpstr>
      <vt:lpstr>PowerPoint Presentation</vt:lpstr>
      <vt:lpstr>Points</vt:lpstr>
      <vt:lpstr>Breathing</vt:lpstr>
      <vt:lpstr>PowerPoint Presentation</vt:lpstr>
      <vt:lpstr>PowerPoint Presentation</vt:lpstr>
      <vt:lpstr>PowerPoint Presentation</vt:lpstr>
      <vt:lpstr>Lung Volume Patterns</vt:lpstr>
      <vt:lpstr>PowerPoint Presentation</vt:lpstr>
      <vt:lpstr>Spectrum of Obstructive Lung Disease Syndromes</vt:lpstr>
      <vt:lpstr>PowerPoint Presentation</vt:lpstr>
      <vt:lpstr>PowerPoint Presentation</vt:lpstr>
      <vt:lpstr>Asthma Pathogenesis</vt:lpstr>
      <vt:lpstr>PowerPoint Presentation</vt:lpstr>
      <vt:lpstr>PowerPoint Presentation</vt:lpstr>
      <vt:lpstr>PowerPoint Presentation</vt:lpstr>
      <vt:lpstr>PowerPoint Presentation</vt:lpstr>
      <vt:lpstr>Determining Asthma Severity</vt:lpstr>
      <vt:lpstr>PowerPoint Presentation</vt:lpstr>
      <vt:lpstr>Asthma - pulmonary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bronchitis – evaluation and treatment</vt:lpstr>
      <vt:lpstr>Chronic bronchitis: low-flow oxygen therapy</vt:lpstr>
      <vt:lpstr>2. Emphysema</vt:lpstr>
      <vt:lpstr>PowerPoint Presentation</vt:lpstr>
      <vt:lpstr>PowerPoint Presentation</vt:lpstr>
      <vt:lpstr>Types of emphysema</vt:lpstr>
      <vt:lpstr>Pathophysiology of emphysema</vt:lpstr>
      <vt:lpstr>Mechanisms of air trapping in emphysema</vt:lpstr>
      <vt:lpstr>Emphysema – clinical manifestations</vt:lpstr>
      <vt:lpstr>Emphysema – evaluation</vt:lpstr>
      <vt:lpstr>Emphysema – approach to therapy</vt:lpstr>
      <vt:lpstr>PowerPoint Presentation</vt:lpstr>
      <vt:lpstr>PowerPoint Presentation</vt:lpstr>
      <vt:lpstr>Cyansis</vt:lpstr>
      <vt:lpstr>PowerPoint Presentation</vt:lpstr>
      <vt:lpstr>Hypoxic drive </vt:lpstr>
      <vt:lpstr>Ventilation-perfusion mismatch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spirometers</vt:lpstr>
      <vt:lpstr>PowerPoint Presentation</vt:lpstr>
      <vt:lpstr>Lung Volume Patterns</vt:lpstr>
      <vt:lpstr>Flow-volume graphs</vt:lpstr>
      <vt:lpstr>PowerPoint Presentation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MPG</dc:creator>
  <cp:lastModifiedBy>Kamil Ďuriš</cp:lastModifiedBy>
  <cp:revision>65</cp:revision>
  <cp:lastPrinted>1601-01-01T00:00:00Z</cp:lastPrinted>
  <dcterms:created xsi:type="dcterms:W3CDTF">2019-09-04T14:35:15Z</dcterms:created>
  <dcterms:modified xsi:type="dcterms:W3CDTF">2024-11-04T12:57:46Z</dcterms:modified>
</cp:coreProperties>
</file>