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6" r:id="rId2"/>
    <p:sldId id="338" r:id="rId3"/>
    <p:sldId id="257" r:id="rId4"/>
    <p:sldId id="258" r:id="rId5"/>
    <p:sldId id="320" r:id="rId6"/>
    <p:sldId id="276" r:id="rId7"/>
    <p:sldId id="259" r:id="rId8"/>
    <p:sldId id="260" r:id="rId9"/>
    <p:sldId id="321" r:id="rId10"/>
    <p:sldId id="322" r:id="rId11"/>
    <p:sldId id="323" r:id="rId12"/>
    <p:sldId id="333" r:id="rId13"/>
    <p:sldId id="318" r:id="rId14"/>
    <p:sldId id="314" r:id="rId15"/>
    <p:sldId id="315" r:id="rId16"/>
    <p:sldId id="273" r:id="rId17"/>
    <p:sldId id="313" r:id="rId18"/>
    <p:sldId id="279" r:id="rId19"/>
    <p:sldId id="280" r:id="rId20"/>
    <p:sldId id="316" r:id="rId21"/>
    <p:sldId id="282" r:id="rId22"/>
    <p:sldId id="283" r:id="rId23"/>
    <p:sldId id="261" r:id="rId24"/>
    <p:sldId id="262" r:id="rId25"/>
    <p:sldId id="285" r:id="rId26"/>
    <p:sldId id="286" r:id="rId27"/>
    <p:sldId id="317" r:id="rId28"/>
    <p:sldId id="324" r:id="rId29"/>
    <p:sldId id="325" r:id="rId30"/>
    <p:sldId id="263" r:id="rId31"/>
    <p:sldId id="264" r:id="rId32"/>
    <p:sldId id="334" r:id="rId33"/>
    <p:sldId id="287" r:id="rId34"/>
    <p:sldId id="339" r:id="rId35"/>
    <p:sldId id="288" r:id="rId36"/>
    <p:sldId id="289" r:id="rId37"/>
    <p:sldId id="290" r:id="rId38"/>
    <p:sldId id="265" r:id="rId39"/>
    <p:sldId id="292" r:id="rId40"/>
    <p:sldId id="291" r:id="rId41"/>
    <p:sldId id="293" r:id="rId42"/>
    <p:sldId id="326" r:id="rId43"/>
    <p:sldId id="327" r:id="rId44"/>
    <p:sldId id="266" r:id="rId45"/>
    <p:sldId id="296" r:id="rId46"/>
    <p:sldId id="340" r:id="rId47"/>
    <p:sldId id="267" r:id="rId48"/>
    <p:sldId id="330" r:id="rId49"/>
    <p:sldId id="301" r:id="rId50"/>
    <p:sldId id="328" r:id="rId51"/>
    <p:sldId id="341" r:id="rId52"/>
    <p:sldId id="342" r:id="rId53"/>
    <p:sldId id="269" r:id="rId54"/>
    <p:sldId id="311" r:id="rId55"/>
    <p:sldId id="312" r:id="rId56"/>
    <p:sldId id="270" r:id="rId57"/>
    <p:sldId id="306" r:id="rId58"/>
    <p:sldId id="336" r:id="rId59"/>
    <p:sldId id="307" r:id="rId60"/>
    <p:sldId id="271" r:id="rId61"/>
    <p:sldId id="308" r:id="rId62"/>
    <p:sldId id="331" r:id="rId63"/>
    <p:sldId id="332" r:id="rId64"/>
    <p:sldId id="305" r:id="rId65"/>
    <p:sldId id="343" r:id="rId66"/>
    <p:sldId id="272" r:id="rId67"/>
    <p:sldId id="337" r:id="rId68"/>
    <p:sldId id="310" r:id="rId6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58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6CC68-A16C-45C7-BE72-3338D799463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3A81B3C-382C-4FE2-BC5B-0071367CF62A}" type="asst">
      <dgm:prSet phldrT="[Text]" custT="1"/>
      <dgm:spPr/>
      <dgm:t>
        <a:bodyPr/>
        <a:lstStyle/>
        <a:p>
          <a:r>
            <a:rPr lang="cs-CZ" sz="2400" b="1" dirty="0" err="1" smtClean="0"/>
            <a:t>Nuclear</a:t>
          </a:r>
          <a:r>
            <a:rPr lang="cs-CZ" sz="2400" b="1" dirty="0" smtClean="0"/>
            <a:t> </a:t>
          </a:r>
          <a:r>
            <a:rPr lang="cs-CZ" sz="2400" b="1" dirty="0" err="1" smtClean="0"/>
            <a:t>medicine</a:t>
          </a:r>
          <a:r>
            <a:rPr lang="cs-CZ" sz="2400" b="1" dirty="0" smtClean="0"/>
            <a:t> </a:t>
          </a:r>
          <a:r>
            <a:rPr lang="cs-CZ" sz="2400" dirty="0" smtClean="0"/>
            <a:t>– </a:t>
          </a:r>
          <a:r>
            <a:rPr lang="cs-CZ" sz="1800" dirty="0" err="1" smtClean="0"/>
            <a:t>uses</a:t>
          </a:r>
          <a:r>
            <a:rPr lang="cs-CZ" sz="1800" dirty="0" smtClean="0"/>
            <a:t> </a:t>
          </a:r>
          <a:r>
            <a:rPr lang="cs-CZ" sz="1800" dirty="0" err="1" smtClean="0"/>
            <a:t>radiopharmaceuticals</a:t>
          </a:r>
          <a:r>
            <a:rPr lang="cs-CZ" sz="1800" dirty="0" smtClean="0"/>
            <a:t> </a:t>
          </a:r>
          <a:r>
            <a:rPr lang="cs-CZ" sz="1800" dirty="0" err="1" smtClean="0"/>
            <a:t>for</a:t>
          </a:r>
          <a:r>
            <a:rPr lang="cs-CZ" sz="1800" dirty="0" smtClean="0"/>
            <a:t>:</a:t>
          </a:r>
          <a:endParaRPr lang="cs-CZ" sz="1800" dirty="0"/>
        </a:p>
      </dgm:t>
    </dgm:pt>
    <dgm:pt modelId="{39DD36C9-3E5E-4EE6-B253-F961327CE5C1}" type="parTrans" cxnId="{1EE6C067-B1F1-4C59-BADD-D6A3E2F02D7E}">
      <dgm:prSet/>
      <dgm:spPr/>
      <dgm:t>
        <a:bodyPr/>
        <a:lstStyle/>
        <a:p>
          <a:endParaRPr lang="cs-CZ"/>
        </a:p>
      </dgm:t>
    </dgm:pt>
    <dgm:pt modelId="{ECFC42A7-F540-4263-944F-BC7ACA2EA7D5}" type="sibTrans" cxnId="{1EE6C067-B1F1-4C59-BADD-D6A3E2F02D7E}">
      <dgm:prSet/>
      <dgm:spPr/>
      <dgm:t>
        <a:bodyPr/>
        <a:lstStyle/>
        <a:p>
          <a:endParaRPr lang="cs-CZ"/>
        </a:p>
      </dgm:t>
    </dgm:pt>
    <dgm:pt modelId="{8D1A5EB0-A741-4D83-A3C5-0133FA8A8BEF}">
      <dgm:prSet phldrT="[Text]"/>
      <dgm:spPr/>
      <dgm:t>
        <a:bodyPr/>
        <a:lstStyle/>
        <a:p>
          <a:r>
            <a:rPr lang="cs-CZ" dirty="0" err="1" smtClean="0"/>
            <a:t>Diagnostics</a:t>
          </a:r>
          <a:endParaRPr lang="cs-CZ" dirty="0"/>
        </a:p>
      </dgm:t>
    </dgm:pt>
    <dgm:pt modelId="{24F28068-4F7D-4D95-A483-2767842C8C8F}" type="parTrans" cxnId="{0CEC311F-AD31-4683-8361-CB7C35138325}">
      <dgm:prSet/>
      <dgm:spPr/>
      <dgm:t>
        <a:bodyPr/>
        <a:lstStyle/>
        <a:p>
          <a:endParaRPr lang="cs-CZ"/>
        </a:p>
      </dgm:t>
    </dgm:pt>
    <dgm:pt modelId="{77AA5FFB-A63B-4EB9-99A3-0B58F17D501E}" type="sibTrans" cxnId="{0CEC311F-AD31-4683-8361-CB7C35138325}">
      <dgm:prSet/>
      <dgm:spPr/>
      <dgm:t>
        <a:bodyPr/>
        <a:lstStyle/>
        <a:p>
          <a:endParaRPr lang="cs-CZ"/>
        </a:p>
      </dgm:t>
    </dgm:pt>
    <dgm:pt modelId="{1DEA43BC-2AD4-4D41-B5A4-B4E965F515A5}">
      <dgm:prSet phldrT="[Text]"/>
      <dgm:spPr/>
      <dgm:t>
        <a:bodyPr/>
        <a:lstStyle/>
        <a:p>
          <a:r>
            <a:rPr lang="cs-CZ" dirty="0" err="1" smtClean="0"/>
            <a:t>Therapy</a:t>
          </a:r>
          <a:endParaRPr lang="cs-CZ" dirty="0"/>
        </a:p>
      </dgm:t>
    </dgm:pt>
    <dgm:pt modelId="{6486F5DD-681D-499B-ACE6-B2336331A711}" type="parTrans" cxnId="{893FCC36-BFE1-45DC-B9B4-977F8C61F02E}">
      <dgm:prSet/>
      <dgm:spPr/>
      <dgm:t>
        <a:bodyPr/>
        <a:lstStyle/>
        <a:p>
          <a:endParaRPr lang="cs-CZ"/>
        </a:p>
      </dgm:t>
    </dgm:pt>
    <dgm:pt modelId="{C0A1BBAC-20F1-4567-B029-3C1A96C40A43}" type="sibTrans" cxnId="{893FCC36-BFE1-45DC-B9B4-977F8C61F02E}">
      <dgm:prSet/>
      <dgm:spPr/>
      <dgm:t>
        <a:bodyPr/>
        <a:lstStyle/>
        <a:p>
          <a:endParaRPr lang="cs-CZ"/>
        </a:p>
      </dgm:t>
    </dgm:pt>
    <dgm:pt modelId="{9DD5A8A1-3E5E-49B6-9C35-931C2ACAB594}">
      <dgm:prSet phldrT="[Text]"/>
      <dgm:spPr/>
      <dgm:t>
        <a:bodyPr/>
        <a:lstStyle/>
        <a:p>
          <a:r>
            <a:rPr lang="cs-CZ" dirty="0" err="1" smtClean="0"/>
            <a:t>Scintigraphy</a:t>
          </a:r>
          <a:r>
            <a:rPr lang="cs-CZ" dirty="0" smtClean="0"/>
            <a:t> </a:t>
          </a:r>
          <a:endParaRPr lang="cs-CZ" dirty="0"/>
        </a:p>
      </dgm:t>
    </dgm:pt>
    <dgm:pt modelId="{9660A9EB-DAB0-4E6D-8C2F-D4F58460A1D4}" type="parTrans" cxnId="{A3F27098-6E1D-4E73-A910-839B2866B60F}">
      <dgm:prSet/>
      <dgm:spPr/>
      <dgm:t>
        <a:bodyPr/>
        <a:lstStyle/>
        <a:p>
          <a:endParaRPr lang="cs-CZ"/>
        </a:p>
      </dgm:t>
    </dgm:pt>
    <dgm:pt modelId="{FDDAE2D1-78DE-4013-AAAB-F5CBBF7C0529}" type="sibTrans" cxnId="{A3F27098-6E1D-4E73-A910-839B2866B60F}">
      <dgm:prSet/>
      <dgm:spPr/>
      <dgm:t>
        <a:bodyPr/>
        <a:lstStyle/>
        <a:p>
          <a:endParaRPr lang="cs-CZ"/>
        </a:p>
      </dgm:t>
    </dgm:pt>
    <dgm:pt modelId="{88067792-D22A-4F37-BF76-F7DF844D97BD}">
      <dgm:prSet phldrT="[Text]"/>
      <dgm:spPr/>
      <dgm:t>
        <a:bodyPr/>
        <a:lstStyle/>
        <a:p>
          <a:r>
            <a:rPr lang="cs-CZ" dirty="0" smtClean="0"/>
            <a:t>PET</a:t>
          </a:r>
          <a:endParaRPr lang="cs-CZ" dirty="0"/>
        </a:p>
      </dgm:t>
    </dgm:pt>
    <dgm:pt modelId="{335F32F5-7F9B-4040-808A-2477309DA326}" type="parTrans" cxnId="{0043BDE8-CB20-42BE-8BAF-221E5A5A24C8}">
      <dgm:prSet/>
      <dgm:spPr/>
      <dgm:t>
        <a:bodyPr/>
        <a:lstStyle/>
        <a:p>
          <a:endParaRPr lang="cs-CZ"/>
        </a:p>
      </dgm:t>
    </dgm:pt>
    <dgm:pt modelId="{1BD5E53E-8605-4D3D-8871-11A90905B785}" type="sibTrans" cxnId="{0043BDE8-CB20-42BE-8BAF-221E5A5A24C8}">
      <dgm:prSet/>
      <dgm:spPr/>
      <dgm:t>
        <a:bodyPr/>
        <a:lstStyle/>
        <a:p>
          <a:endParaRPr lang="cs-CZ"/>
        </a:p>
      </dgm:t>
    </dgm:pt>
    <dgm:pt modelId="{11A33631-0EF7-46F9-BE64-54EFC05783C1}" type="pres">
      <dgm:prSet presAssocID="{FC56CC68-A16C-45C7-BE72-3338D79946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B088931E-1371-4F59-848D-B73D0BDD0197}" type="pres">
      <dgm:prSet presAssocID="{43A81B3C-382C-4FE2-BC5B-0071367CF62A}" presName="hierRoot1" presStyleCnt="0"/>
      <dgm:spPr/>
    </dgm:pt>
    <dgm:pt modelId="{D34D8C7F-A480-4421-8D8F-D0D34C023E0E}" type="pres">
      <dgm:prSet presAssocID="{43A81B3C-382C-4FE2-BC5B-0071367CF62A}" presName="composite" presStyleCnt="0"/>
      <dgm:spPr/>
    </dgm:pt>
    <dgm:pt modelId="{AE658892-6AF5-44B5-8186-FAD8C729D36B}" type="pres">
      <dgm:prSet presAssocID="{43A81B3C-382C-4FE2-BC5B-0071367CF62A}" presName="background" presStyleLbl="node0" presStyleIdx="0" presStyleCnt="1"/>
      <dgm:spPr/>
    </dgm:pt>
    <dgm:pt modelId="{6C71BC34-675E-4C65-B824-518E810CEB68}" type="pres">
      <dgm:prSet presAssocID="{43A81B3C-382C-4FE2-BC5B-0071367CF62A}" presName="text" presStyleLbl="fgAcc0" presStyleIdx="0" presStyleCnt="1" custScaleX="764124" custScaleY="142096" custLinFactNeighborX="-5327" custLinFactNeighborY="-164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AA91288-3ECF-4530-A77C-2195EC739769}" type="pres">
      <dgm:prSet presAssocID="{43A81B3C-382C-4FE2-BC5B-0071367CF62A}" presName="hierChild2" presStyleCnt="0"/>
      <dgm:spPr/>
    </dgm:pt>
    <dgm:pt modelId="{44223F9C-A1D1-4C0D-B4C2-AD0D19F80B08}" type="pres">
      <dgm:prSet presAssocID="{24F28068-4F7D-4D95-A483-2767842C8C8F}" presName="Name10" presStyleLbl="parChTrans1D2" presStyleIdx="0" presStyleCnt="2"/>
      <dgm:spPr/>
      <dgm:t>
        <a:bodyPr/>
        <a:lstStyle/>
        <a:p>
          <a:endParaRPr lang="cs-CZ"/>
        </a:p>
      </dgm:t>
    </dgm:pt>
    <dgm:pt modelId="{2102FD88-7D08-4E23-BB79-BF906BA9A3C9}" type="pres">
      <dgm:prSet presAssocID="{8D1A5EB0-A741-4D83-A3C5-0133FA8A8BEF}" presName="hierRoot2" presStyleCnt="0"/>
      <dgm:spPr/>
    </dgm:pt>
    <dgm:pt modelId="{DB394D51-B69B-4F60-8F17-B5875F433D23}" type="pres">
      <dgm:prSet presAssocID="{8D1A5EB0-A741-4D83-A3C5-0133FA8A8BEF}" presName="composite2" presStyleCnt="0"/>
      <dgm:spPr/>
    </dgm:pt>
    <dgm:pt modelId="{4942347D-EB72-454E-A4A9-7DD4F79175B8}" type="pres">
      <dgm:prSet presAssocID="{8D1A5EB0-A741-4D83-A3C5-0133FA8A8BEF}" presName="background2" presStyleLbl="node2" presStyleIdx="0" presStyleCnt="2"/>
      <dgm:spPr/>
    </dgm:pt>
    <dgm:pt modelId="{B17E06E3-191A-4A6E-A826-61C1C8F5D2CD}" type="pres">
      <dgm:prSet presAssocID="{8D1A5EB0-A741-4D83-A3C5-0133FA8A8BEF}" presName="text2" presStyleLbl="fgAcc2" presStyleIdx="0" presStyleCnt="2" custScaleX="347050" custLinFactX="-56009" custLinFactNeighborX="-100000" custLinFactNeighborY="-438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85EEC24-71B2-4C2C-AEDC-4E7ED5011328}" type="pres">
      <dgm:prSet presAssocID="{8D1A5EB0-A741-4D83-A3C5-0133FA8A8BEF}" presName="hierChild3" presStyleCnt="0"/>
      <dgm:spPr/>
    </dgm:pt>
    <dgm:pt modelId="{09AD02E0-60F1-4EF0-92E8-EAAA27FB977F}" type="pres">
      <dgm:prSet presAssocID="{9660A9EB-DAB0-4E6D-8C2F-D4F58460A1D4}" presName="Name17" presStyleLbl="parChTrans1D3" presStyleIdx="0" presStyleCnt="2"/>
      <dgm:spPr/>
      <dgm:t>
        <a:bodyPr/>
        <a:lstStyle/>
        <a:p>
          <a:endParaRPr lang="cs-CZ"/>
        </a:p>
      </dgm:t>
    </dgm:pt>
    <dgm:pt modelId="{72CE06D9-D18A-4A6F-AE4C-6CFEC7A7298B}" type="pres">
      <dgm:prSet presAssocID="{9DD5A8A1-3E5E-49B6-9C35-931C2ACAB594}" presName="hierRoot3" presStyleCnt="0"/>
      <dgm:spPr/>
    </dgm:pt>
    <dgm:pt modelId="{DC1CAA28-E423-4DA0-BB10-F2D4BA272E3D}" type="pres">
      <dgm:prSet presAssocID="{9DD5A8A1-3E5E-49B6-9C35-931C2ACAB594}" presName="composite3" presStyleCnt="0"/>
      <dgm:spPr/>
    </dgm:pt>
    <dgm:pt modelId="{B317D12B-D449-40AC-933A-70C4CFED493D}" type="pres">
      <dgm:prSet presAssocID="{9DD5A8A1-3E5E-49B6-9C35-931C2ACAB594}" presName="background3" presStyleLbl="node3" presStyleIdx="0" presStyleCnt="2"/>
      <dgm:spPr/>
    </dgm:pt>
    <dgm:pt modelId="{B1081C22-347C-4B06-B639-A210A3D476A8}" type="pres">
      <dgm:prSet presAssocID="{9DD5A8A1-3E5E-49B6-9C35-931C2ACAB594}" presName="text3" presStyleLbl="fgAcc3" presStyleIdx="0" presStyleCnt="2" custScaleX="195336" custLinFactX="-163515" custLinFactNeighborX="-200000" custLinFactNeighborY="-576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B755484-B8FC-497C-A276-F60D992224C1}" type="pres">
      <dgm:prSet presAssocID="{9DD5A8A1-3E5E-49B6-9C35-931C2ACAB594}" presName="hierChild4" presStyleCnt="0"/>
      <dgm:spPr/>
    </dgm:pt>
    <dgm:pt modelId="{F2600F83-A99D-49C7-A587-73B13FEA16C4}" type="pres">
      <dgm:prSet presAssocID="{335F32F5-7F9B-4040-808A-2477309DA326}" presName="Name17" presStyleLbl="parChTrans1D3" presStyleIdx="1" presStyleCnt="2"/>
      <dgm:spPr/>
      <dgm:t>
        <a:bodyPr/>
        <a:lstStyle/>
        <a:p>
          <a:endParaRPr lang="cs-CZ"/>
        </a:p>
      </dgm:t>
    </dgm:pt>
    <dgm:pt modelId="{B5237AFF-D80A-4A47-8C26-A753575F93E2}" type="pres">
      <dgm:prSet presAssocID="{88067792-D22A-4F37-BF76-F7DF844D97BD}" presName="hierRoot3" presStyleCnt="0"/>
      <dgm:spPr/>
    </dgm:pt>
    <dgm:pt modelId="{1409C325-7244-4732-8F99-7E87C8BF0EB4}" type="pres">
      <dgm:prSet presAssocID="{88067792-D22A-4F37-BF76-F7DF844D97BD}" presName="composite3" presStyleCnt="0"/>
      <dgm:spPr/>
    </dgm:pt>
    <dgm:pt modelId="{87BF561A-92C1-4A45-B780-67BD2E93ED3E}" type="pres">
      <dgm:prSet presAssocID="{88067792-D22A-4F37-BF76-F7DF844D97BD}" presName="background3" presStyleLbl="node3" presStyleIdx="1" presStyleCnt="2"/>
      <dgm:spPr/>
    </dgm:pt>
    <dgm:pt modelId="{6146B0BF-3825-400B-A3B4-8825FA19E335}" type="pres">
      <dgm:prSet presAssocID="{88067792-D22A-4F37-BF76-F7DF844D97BD}" presName="text3" presStyleLbl="fgAcc3" presStyleIdx="1" presStyleCnt="2" custScaleX="136952" custLinFactNeighborX="-91801" custLinFactNeighborY="937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0DCBBB2-3CBF-4144-BCC2-E28EC62AF0B6}" type="pres">
      <dgm:prSet presAssocID="{88067792-D22A-4F37-BF76-F7DF844D97BD}" presName="hierChild4" presStyleCnt="0"/>
      <dgm:spPr/>
    </dgm:pt>
    <dgm:pt modelId="{758A0B6B-177F-4E59-8FC0-ACB2FE70A9B4}" type="pres">
      <dgm:prSet presAssocID="{6486F5DD-681D-499B-ACE6-B2336331A711}" presName="Name10" presStyleLbl="parChTrans1D2" presStyleIdx="1" presStyleCnt="2"/>
      <dgm:spPr/>
      <dgm:t>
        <a:bodyPr/>
        <a:lstStyle/>
        <a:p>
          <a:endParaRPr lang="cs-CZ"/>
        </a:p>
      </dgm:t>
    </dgm:pt>
    <dgm:pt modelId="{CD190958-EA1B-41F3-A438-BBC01DDABD9E}" type="pres">
      <dgm:prSet presAssocID="{1DEA43BC-2AD4-4D41-B5A4-B4E965F515A5}" presName="hierRoot2" presStyleCnt="0"/>
      <dgm:spPr/>
    </dgm:pt>
    <dgm:pt modelId="{108F49CF-FAE8-4141-B2F2-D45DBBB0A4BA}" type="pres">
      <dgm:prSet presAssocID="{1DEA43BC-2AD4-4D41-B5A4-B4E965F515A5}" presName="composite2" presStyleCnt="0"/>
      <dgm:spPr/>
    </dgm:pt>
    <dgm:pt modelId="{DF9AD1AF-8B0E-44C7-AD01-091CB3B36028}" type="pres">
      <dgm:prSet presAssocID="{1DEA43BC-2AD4-4D41-B5A4-B4E965F515A5}" presName="background2" presStyleLbl="node2" presStyleIdx="1" presStyleCnt="2"/>
      <dgm:spPr/>
    </dgm:pt>
    <dgm:pt modelId="{D53B519B-CDC4-44FB-AC3A-BB275FCD5DB0}" type="pres">
      <dgm:prSet presAssocID="{1DEA43BC-2AD4-4D41-B5A4-B4E965F515A5}" presName="text2" presStyleLbl="fgAcc2" presStyleIdx="1" presStyleCnt="2" custScaleX="159797" custLinFactX="77017" custLinFactNeighborX="100000" custLinFactNeighborY="-27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A1A0643-340B-4C89-9E5D-115F85214199}" type="pres">
      <dgm:prSet presAssocID="{1DEA43BC-2AD4-4D41-B5A4-B4E965F515A5}" presName="hierChild3" presStyleCnt="0"/>
      <dgm:spPr/>
    </dgm:pt>
  </dgm:ptLst>
  <dgm:cxnLst>
    <dgm:cxn modelId="{35455A75-FC8C-4083-B42D-6C06B77770BC}" type="presOf" srcId="{1DEA43BC-2AD4-4D41-B5A4-B4E965F515A5}" destId="{D53B519B-CDC4-44FB-AC3A-BB275FCD5DB0}" srcOrd="0" destOrd="0" presId="urn:microsoft.com/office/officeart/2005/8/layout/hierarchy1"/>
    <dgm:cxn modelId="{1EE6C067-B1F1-4C59-BADD-D6A3E2F02D7E}" srcId="{FC56CC68-A16C-45C7-BE72-3338D7994635}" destId="{43A81B3C-382C-4FE2-BC5B-0071367CF62A}" srcOrd="0" destOrd="0" parTransId="{39DD36C9-3E5E-4EE6-B253-F961327CE5C1}" sibTransId="{ECFC42A7-F540-4263-944F-BC7ACA2EA7D5}"/>
    <dgm:cxn modelId="{066C7847-BFFB-4499-BFFF-7B889AE2D57E}" type="presOf" srcId="{24F28068-4F7D-4D95-A483-2767842C8C8F}" destId="{44223F9C-A1D1-4C0D-B4C2-AD0D19F80B08}" srcOrd="0" destOrd="0" presId="urn:microsoft.com/office/officeart/2005/8/layout/hierarchy1"/>
    <dgm:cxn modelId="{EB72BAFE-2097-4BAB-A3C4-E98DF68A829B}" type="presOf" srcId="{FC56CC68-A16C-45C7-BE72-3338D7994635}" destId="{11A33631-0EF7-46F9-BE64-54EFC05783C1}" srcOrd="0" destOrd="0" presId="urn:microsoft.com/office/officeart/2005/8/layout/hierarchy1"/>
    <dgm:cxn modelId="{893FCC36-BFE1-45DC-B9B4-977F8C61F02E}" srcId="{43A81B3C-382C-4FE2-BC5B-0071367CF62A}" destId="{1DEA43BC-2AD4-4D41-B5A4-B4E965F515A5}" srcOrd="1" destOrd="0" parTransId="{6486F5DD-681D-499B-ACE6-B2336331A711}" sibTransId="{C0A1BBAC-20F1-4567-B029-3C1A96C40A43}"/>
    <dgm:cxn modelId="{0CEC311F-AD31-4683-8361-CB7C35138325}" srcId="{43A81B3C-382C-4FE2-BC5B-0071367CF62A}" destId="{8D1A5EB0-A741-4D83-A3C5-0133FA8A8BEF}" srcOrd="0" destOrd="0" parTransId="{24F28068-4F7D-4D95-A483-2767842C8C8F}" sibTransId="{77AA5FFB-A63B-4EB9-99A3-0B58F17D501E}"/>
    <dgm:cxn modelId="{52F03DD2-E071-4551-A799-3578A1158880}" type="presOf" srcId="{8D1A5EB0-A741-4D83-A3C5-0133FA8A8BEF}" destId="{B17E06E3-191A-4A6E-A826-61C1C8F5D2CD}" srcOrd="0" destOrd="0" presId="urn:microsoft.com/office/officeart/2005/8/layout/hierarchy1"/>
    <dgm:cxn modelId="{0043BDE8-CB20-42BE-8BAF-221E5A5A24C8}" srcId="{8D1A5EB0-A741-4D83-A3C5-0133FA8A8BEF}" destId="{88067792-D22A-4F37-BF76-F7DF844D97BD}" srcOrd="1" destOrd="0" parTransId="{335F32F5-7F9B-4040-808A-2477309DA326}" sibTransId="{1BD5E53E-8605-4D3D-8871-11A90905B785}"/>
    <dgm:cxn modelId="{F0A0F8B8-9766-49D5-B9F6-9383A893C8AC}" type="presOf" srcId="{6486F5DD-681D-499B-ACE6-B2336331A711}" destId="{758A0B6B-177F-4E59-8FC0-ACB2FE70A9B4}" srcOrd="0" destOrd="0" presId="urn:microsoft.com/office/officeart/2005/8/layout/hierarchy1"/>
    <dgm:cxn modelId="{F7691FFD-DEB9-4ECA-A4D6-DB974840B6F9}" type="presOf" srcId="{9660A9EB-DAB0-4E6D-8C2F-D4F58460A1D4}" destId="{09AD02E0-60F1-4EF0-92E8-EAAA27FB977F}" srcOrd="0" destOrd="0" presId="urn:microsoft.com/office/officeart/2005/8/layout/hierarchy1"/>
    <dgm:cxn modelId="{484C233B-4B75-47B7-B0FC-005F293F1B07}" type="presOf" srcId="{335F32F5-7F9B-4040-808A-2477309DA326}" destId="{F2600F83-A99D-49C7-A587-73B13FEA16C4}" srcOrd="0" destOrd="0" presId="urn:microsoft.com/office/officeart/2005/8/layout/hierarchy1"/>
    <dgm:cxn modelId="{CD2E390A-24F5-4F14-B642-17846667826A}" type="presOf" srcId="{88067792-D22A-4F37-BF76-F7DF844D97BD}" destId="{6146B0BF-3825-400B-A3B4-8825FA19E335}" srcOrd="0" destOrd="0" presId="urn:microsoft.com/office/officeart/2005/8/layout/hierarchy1"/>
    <dgm:cxn modelId="{25384CFD-BC93-4AF5-ABBD-C9BCBC0FE11E}" type="presOf" srcId="{43A81B3C-382C-4FE2-BC5B-0071367CF62A}" destId="{6C71BC34-675E-4C65-B824-518E810CEB68}" srcOrd="0" destOrd="0" presId="urn:microsoft.com/office/officeart/2005/8/layout/hierarchy1"/>
    <dgm:cxn modelId="{A3F27098-6E1D-4E73-A910-839B2866B60F}" srcId="{8D1A5EB0-A741-4D83-A3C5-0133FA8A8BEF}" destId="{9DD5A8A1-3E5E-49B6-9C35-931C2ACAB594}" srcOrd="0" destOrd="0" parTransId="{9660A9EB-DAB0-4E6D-8C2F-D4F58460A1D4}" sibTransId="{FDDAE2D1-78DE-4013-AAAB-F5CBBF7C0529}"/>
    <dgm:cxn modelId="{F168F747-3134-46ED-B28C-C5D1868FF9DE}" type="presOf" srcId="{9DD5A8A1-3E5E-49B6-9C35-931C2ACAB594}" destId="{B1081C22-347C-4B06-B639-A210A3D476A8}" srcOrd="0" destOrd="0" presId="urn:microsoft.com/office/officeart/2005/8/layout/hierarchy1"/>
    <dgm:cxn modelId="{7E1FF812-3ECB-4F54-94CE-474902C555FB}" type="presParOf" srcId="{11A33631-0EF7-46F9-BE64-54EFC05783C1}" destId="{B088931E-1371-4F59-848D-B73D0BDD0197}" srcOrd="0" destOrd="0" presId="urn:microsoft.com/office/officeart/2005/8/layout/hierarchy1"/>
    <dgm:cxn modelId="{91E7183E-0122-4535-A9C0-1780AAA5C19A}" type="presParOf" srcId="{B088931E-1371-4F59-848D-B73D0BDD0197}" destId="{D34D8C7F-A480-4421-8D8F-D0D34C023E0E}" srcOrd="0" destOrd="0" presId="urn:microsoft.com/office/officeart/2005/8/layout/hierarchy1"/>
    <dgm:cxn modelId="{03FB1CCE-D3D9-41C4-931C-B04C3D0FB72C}" type="presParOf" srcId="{D34D8C7F-A480-4421-8D8F-D0D34C023E0E}" destId="{AE658892-6AF5-44B5-8186-FAD8C729D36B}" srcOrd="0" destOrd="0" presId="urn:microsoft.com/office/officeart/2005/8/layout/hierarchy1"/>
    <dgm:cxn modelId="{EAFBCB66-4A43-47AD-A677-748E458A4B98}" type="presParOf" srcId="{D34D8C7F-A480-4421-8D8F-D0D34C023E0E}" destId="{6C71BC34-675E-4C65-B824-518E810CEB68}" srcOrd="1" destOrd="0" presId="urn:microsoft.com/office/officeart/2005/8/layout/hierarchy1"/>
    <dgm:cxn modelId="{D2396C5D-4CB1-454D-AD57-A95B2482A147}" type="presParOf" srcId="{B088931E-1371-4F59-848D-B73D0BDD0197}" destId="{6AA91288-3ECF-4530-A77C-2195EC739769}" srcOrd="1" destOrd="0" presId="urn:microsoft.com/office/officeart/2005/8/layout/hierarchy1"/>
    <dgm:cxn modelId="{A04B8765-1314-4C8A-B10A-93DC376AE6E3}" type="presParOf" srcId="{6AA91288-3ECF-4530-A77C-2195EC739769}" destId="{44223F9C-A1D1-4C0D-B4C2-AD0D19F80B08}" srcOrd="0" destOrd="0" presId="urn:microsoft.com/office/officeart/2005/8/layout/hierarchy1"/>
    <dgm:cxn modelId="{4860759D-A851-4430-93B0-51842007E832}" type="presParOf" srcId="{6AA91288-3ECF-4530-A77C-2195EC739769}" destId="{2102FD88-7D08-4E23-BB79-BF906BA9A3C9}" srcOrd="1" destOrd="0" presId="urn:microsoft.com/office/officeart/2005/8/layout/hierarchy1"/>
    <dgm:cxn modelId="{EE65BFA6-81A8-4457-826D-0FF6E785F9F7}" type="presParOf" srcId="{2102FD88-7D08-4E23-BB79-BF906BA9A3C9}" destId="{DB394D51-B69B-4F60-8F17-B5875F433D23}" srcOrd="0" destOrd="0" presId="urn:microsoft.com/office/officeart/2005/8/layout/hierarchy1"/>
    <dgm:cxn modelId="{2283690E-8B1B-4C6A-A3A2-EDE9E8237E18}" type="presParOf" srcId="{DB394D51-B69B-4F60-8F17-B5875F433D23}" destId="{4942347D-EB72-454E-A4A9-7DD4F79175B8}" srcOrd="0" destOrd="0" presId="urn:microsoft.com/office/officeart/2005/8/layout/hierarchy1"/>
    <dgm:cxn modelId="{3B3B97B5-D8DA-48D3-B805-607F6E94F339}" type="presParOf" srcId="{DB394D51-B69B-4F60-8F17-B5875F433D23}" destId="{B17E06E3-191A-4A6E-A826-61C1C8F5D2CD}" srcOrd="1" destOrd="0" presId="urn:microsoft.com/office/officeart/2005/8/layout/hierarchy1"/>
    <dgm:cxn modelId="{0BFE7C8C-9FA4-49C4-A273-DEFD4709FB04}" type="presParOf" srcId="{2102FD88-7D08-4E23-BB79-BF906BA9A3C9}" destId="{D85EEC24-71B2-4C2C-AEDC-4E7ED5011328}" srcOrd="1" destOrd="0" presId="urn:microsoft.com/office/officeart/2005/8/layout/hierarchy1"/>
    <dgm:cxn modelId="{F9B403FE-3EDC-412C-AE76-3A1F67EB89AC}" type="presParOf" srcId="{D85EEC24-71B2-4C2C-AEDC-4E7ED5011328}" destId="{09AD02E0-60F1-4EF0-92E8-EAAA27FB977F}" srcOrd="0" destOrd="0" presId="urn:microsoft.com/office/officeart/2005/8/layout/hierarchy1"/>
    <dgm:cxn modelId="{3512D4B6-5F00-4162-9317-0E95A1339558}" type="presParOf" srcId="{D85EEC24-71B2-4C2C-AEDC-4E7ED5011328}" destId="{72CE06D9-D18A-4A6F-AE4C-6CFEC7A7298B}" srcOrd="1" destOrd="0" presId="urn:microsoft.com/office/officeart/2005/8/layout/hierarchy1"/>
    <dgm:cxn modelId="{23B4D773-7C14-4795-9282-96784550893B}" type="presParOf" srcId="{72CE06D9-D18A-4A6F-AE4C-6CFEC7A7298B}" destId="{DC1CAA28-E423-4DA0-BB10-F2D4BA272E3D}" srcOrd="0" destOrd="0" presId="urn:microsoft.com/office/officeart/2005/8/layout/hierarchy1"/>
    <dgm:cxn modelId="{5BB77D3A-0D5D-4545-A3F8-14DE5BD4BFC3}" type="presParOf" srcId="{DC1CAA28-E423-4DA0-BB10-F2D4BA272E3D}" destId="{B317D12B-D449-40AC-933A-70C4CFED493D}" srcOrd="0" destOrd="0" presId="urn:microsoft.com/office/officeart/2005/8/layout/hierarchy1"/>
    <dgm:cxn modelId="{3A7167EE-3DFC-44FD-A07E-707372C76051}" type="presParOf" srcId="{DC1CAA28-E423-4DA0-BB10-F2D4BA272E3D}" destId="{B1081C22-347C-4B06-B639-A210A3D476A8}" srcOrd="1" destOrd="0" presId="urn:microsoft.com/office/officeart/2005/8/layout/hierarchy1"/>
    <dgm:cxn modelId="{CC1DD027-09F0-41BF-B96B-A07EB178A52C}" type="presParOf" srcId="{72CE06D9-D18A-4A6F-AE4C-6CFEC7A7298B}" destId="{2B755484-B8FC-497C-A276-F60D992224C1}" srcOrd="1" destOrd="0" presId="urn:microsoft.com/office/officeart/2005/8/layout/hierarchy1"/>
    <dgm:cxn modelId="{89D90CA5-EF80-4D6A-AECF-DFABD7DC635A}" type="presParOf" srcId="{D85EEC24-71B2-4C2C-AEDC-4E7ED5011328}" destId="{F2600F83-A99D-49C7-A587-73B13FEA16C4}" srcOrd="2" destOrd="0" presId="urn:microsoft.com/office/officeart/2005/8/layout/hierarchy1"/>
    <dgm:cxn modelId="{9F343916-36A1-4A7D-BB16-F874D7061F1E}" type="presParOf" srcId="{D85EEC24-71B2-4C2C-AEDC-4E7ED5011328}" destId="{B5237AFF-D80A-4A47-8C26-A753575F93E2}" srcOrd="3" destOrd="0" presId="urn:microsoft.com/office/officeart/2005/8/layout/hierarchy1"/>
    <dgm:cxn modelId="{2E160CBD-0248-4B93-96B6-E4C0A76DFAD8}" type="presParOf" srcId="{B5237AFF-D80A-4A47-8C26-A753575F93E2}" destId="{1409C325-7244-4732-8F99-7E87C8BF0EB4}" srcOrd="0" destOrd="0" presId="urn:microsoft.com/office/officeart/2005/8/layout/hierarchy1"/>
    <dgm:cxn modelId="{2B9A0666-DA86-4BEE-9D94-D526E46E1F35}" type="presParOf" srcId="{1409C325-7244-4732-8F99-7E87C8BF0EB4}" destId="{87BF561A-92C1-4A45-B780-67BD2E93ED3E}" srcOrd="0" destOrd="0" presId="urn:microsoft.com/office/officeart/2005/8/layout/hierarchy1"/>
    <dgm:cxn modelId="{52219EE5-C05D-41F3-AE93-B6B6F643A40A}" type="presParOf" srcId="{1409C325-7244-4732-8F99-7E87C8BF0EB4}" destId="{6146B0BF-3825-400B-A3B4-8825FA19E335}" srcOrd="1" destOrd="0" presId="urn:microsoft.com/office/officeart/2005/8/layout/hierarchy1"/>
    <dgm:cxn modelId="{BD4FA989-B11C-41AA-AF01-EA1737AD9D7B}" type="presParOf" srcId="{B5237AFF-D80A-4A47-8C26-A753575F93E2}" destId="{B0DCBBB2-3CBF-4144-BCC2-E28EC62AF0B6}" srcOrd="1" destOrd="0" presId="urn:microsoft.com/office/officeart/2005/8/layout/hierarchy1"/>
    <dgm:cxn modelId="{9CBEBFB1-8AB0-4B33-A160-BCDF6F37E2EA}" type="presParOf" srcId="{6AA91288-3ECF-4530-A77C-2195EC739769}" destId="{758A0B6B-177F-4E59-8FC0-ACB2FE70A9B4}" srcOrd="2" destOrd="0" presId="urn:microsoft.com/office/officeart/2005/8/layout/hierarchy1"/>
    <dgm:cxn modelId="{1A6734D5-F9D3-49D8-BB91-355632057614}" type="presParOf" srcId="{6AA91288-3ECF-4530-A77C-2195EC739769}" destId="{CD190958-EA1B-41F3-A438-BBC01DDABD9E}" srcOrd="3" destOrd="0" presId="urn:microsoft.com/office/officeart/2005/8/layout/hierarchy1"/>
    <dgm:cxn modelId="{82D22B43-8300-46C2-8A84-53D0D960D9C1}" type="presParOf" srcId="{CD190958-EA1B-41F3-A438-BBC01DDABD9E}" destId="{108F49CF-FAE8-4141-B2F2-D45DBBB0A4BA}" srcOrd="0" destOrd="0" presId="urn:microsoft.com/office/officeart/2005/8/layout/hierarchy1"/>
    <dgm:cxn modelId="{F7A6E822-EEBC-47D4-9AC2-A9669E58170F}" type="presParOf" srcId="{108F49CF-FAE8-4141-B2F2-D45DBBB0A4BA}" destId="{DF9AD1AF-8B0E-44C7-AD01-091CB3B36028}" srcOrd="0" destOrd="0" presId="urn:microsoft.com/office/officeart/2005/8/layout/hierarchy1"/>
    <dgm:cxn modelId="{BEC712B0-402C-49E8-8AA6-C2644FD70008}" type="presParOf" srcId="{108F49CF-FAE8-4141-B2F2-D45DBBB0A4BA}" destId="{D53B519B-CDC4-44FB-AC3A-BB275FCD5DB0}" srcOrd="1" destOrd="0" presId="urn:microsoft.com/office/officeart/2005/8/layout/hierarchy1"/>
    <dgm:cxn modelId="{AC0E0731-4CE6-487D-A3B9-EA55126CA7AB}" type="presParOf" srcId="{CD190958-EA1B-41F3-A438-BBC01DDABD9E}" destId="{AA1A0643-340B-4C89-9E5D-115F8521419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A0B6B-177F-4E59-8FC0-ACB2FE70A9B4}">
      <dsp:nvSpPr>
        <dsp:cNvPr id="0" name=""/>
        <dsp:cNvSpPr/>
      </dsp:nvSpPr>
      <dsp:spPr>
        <a:xfrm>
          <a:off x="4000422" y="853915"/>
          <a:ext cx="3338465" cy="286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832"/>
              </a:lnTo>
              <a:lnTo>
                <a:pt x="3338465" y="197832"/>
              </a:lnTo>
              <a:lnTo>
                <a:pt x="3338465" y="286392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00F83-A99D-49C7-A587-73B13FEA16C4}">
      <dsp:nvSpPr>
        <dsp:cNvPr id="0" name=""/>
        <dsp:cNvSpPr/>
      </dsp:nvSpPr>
      <dsp:spPr>
        <a:xfrm>
          <a:off x="1689924" y="1722387"/>
          <a:ext cx="1653704" cy="305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407"/>
              </a:lnTo>
              <a:lnTo>
                <a:pt x="1653704" y="217407"/>
              </a:lnTo>
              <a:lnTo>
                <a:pt x="1653704" y="305967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AD02E0-60F1-4EF0-92E8-EAAA27FB977F}">
      <dsp:nvSpPr>
        <dsp:cNvPr id="0" name=""/>
        <dsp:cNvSpPr/>
      </dsp:nvSpPr>
      <dsp:spPr>
        <a:xfrm>
          <a:off x="827457" y="1722387"/>
          <a:ext cx="862466" cy="269662"/>
        </a:xfrm>
        <a:custGeom>
          <a:avLst/>
          <a:gdLst/>
          <a:ahLst/>
          <a:cxnLst/>
          <a:rect l="0" t="0" r="0" b="0"/>
          <a:pathLst>
            <a:path>
              <a:moveTo>
                <a:pt x="862466" y="0"/>
              </a:moveTo>
              <a:lnTo>
                <a:pt x="862466" y="181102"/>
              </a:lnTo>
              <a:lnTo>
                <a:pt x="0" y="181102"/>
              </a:lnTo>
              <a:lnTo>
                <a:pt x="0" y="269662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223F9C-A1D1-4C0D-B4C2-AD0D19F80B08}">
      <dsp:nvSpPr>
        <dsp:cNvPr id="0" name=""/>
        <dsp:cNvSpPr/>
      </dsp:nvSpPr>
      <dsp:spPr>
        <a:xfrm>
          <a:off x="1689924" y="853915"/>
          <a:ext cx="2310498" cy="261431"/>
        </a:xfrm>
        <a:custGeom>
          <a:avLst/>
          <a:gdLst/>
          <a:ahLst/>
          <a:cxnLst/>
          <a:rect l="0" t="0" r="0" b="0"/>
          <a:pathLst>
            <a:path>
              <a:moveTo>
                <a:pt x="2310498" y="0"/>
              </a:moveTo>
              <a:lnTo>
                <a:pt x="2310498" y="172871"/>
              </a:lnTo>
              <a:lnTo>
                <a:pt x="0" y="172871"/>
              </a:lnTo>
              <a:lnTo>
                <a:pt x="0" y="261431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58892-6AF5-44B5-8186-FAD8C729D36B}">
      <dsp:nvSpPr>
        <dsp:cNvPr id="0" name=""/>
        <dsp:cNvSpPr/>
      </dsp:nvSpPr>
      <dsp:spPr>
        <a:xfrm>
          <a:off x="348025" y="-8664"/>
          <a:ext cx="7304792" cy="862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1BC34-675E-4C65-B824-518E810CEB68}">
      <dsp:nvSpPr>
        <dsp:cNvPr id="0" name=""/>
        <dsp:cNvSpPr/>
      </dsp:nvSpPr>
      <dsp:spPr>
        <a:xfrm>
          <a:off x="454244" y="92243"/>
          <a:ext cx="7304792" cy="862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err="1" smtClean="0"/>
            <a:t>Nuclear</a:t>
          </a:r>
          <a:r>
            <a:rPr lang="cs-CZ" sz="2400" b="1" kern="1200" dirty="0" smtClean="0"/>
            <a:t> </a:t>
          </a:r>
          <a:r>
            <a:rPr lang="cs-CZ" sz="2400" b="1" kern="1200" dirty="0" err="1" smtClean="0"/>
            <a:t>medicine</a:t>
          </a:r>
          <a:r>
            <a:rPr lang="cs-CZ" sz="2400" b="1" kern="1200" dirty="0" smtClean="0"/>
            <a:t> </a:t>
          </a:r>
          <a:r>
            <a:rPr lang="cs-CZ" sz="2400" kern="1200" dirty="0" smtClean="0"/>
            <a:t>– </a:t>
          </a:r>
          <a:r>
            <a:rPr lang="cs-CZ" sz="1800" kern="1200" dirty="0" err="1" smtClean="0"/>
            <a:t>uses</a:t>
          </a:r>
          <a:r>
            <a:rPr lang="cs-CZ" sz="1800" kern="1200" dirty="0" smtClean="0"/>
            <a:t> </a:t>
          </a:r>
          <a:r>
            <a:rPr lang="cs-CZ" sz="1800" kern="1200" dirty="0" err="1" smtClean="0"/>
            <a:t>radiopharmaceuticals</a:t>
          </a:r>
          <a:r>
            <a:rPr lang="cs-CZ" sz="1800" kern="1200" dirty="0" smtClean="0"/>
            <a:t> </a:t>
          </a:r>
          <a:r>
            <a:rPr lang="cs-CZ" sz="1800" kern="1200" dirty="0" err="1" smtClean="0"/>
            <a:t>for</a:t>
          </a:r>
          <a:r>
            <a:rPr lang="cs-CZ" sz="1800" kern="1200" dirty="0" smtClean="0"/>
            <a:t>:</a:t>
          </a:r>
          <a:endParaRPr lang="cs-CZ" sz="1800" kern="1200" dirty="0"/>
        </a:p>
      </dsp:txBody>
      <dsp:txXfrm>
        <a:off x="479508" y="117507"/>
        <a:ext cx="7254264" cy="812052"/>
      </dsp:txXfrm>
    </dsp:sp>
    <dsp:sp modelId="{4942347D-EB72-454E-A4A9-7DD4F79175B8}">
      <dsp:nvSpPr>
        <dsp:cNvPr id="0" name=""/>
        <dsp:cNvSpPr/>
      </dsp:nvSpPr>
      <dsp:spPr>
        <a:xfrm>
          <a:off x="31077" y="1115347"/>
          <a:ext cx="3317692" cy="607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E06E3-191A-4A6E-A826-61C1C8F5D2CD}">
      <dsp:nvSpPr>
        <dsp:cNvPr id="0" name=""/>
        <dsp:cNvSpPr/>
      </dsp:nvSpPr>
      <dsp:spPr>
        <a:xfrm>
          <a:off x="137296" y="1216255"/>
          <a:ext cx="3317692" cy="607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err="1" smtClean="0"/>
            <a:t>Diagnostics</a:t>
          </a:r>
          <a:endParaRPr lang="cs-CZ" sz="2300" kern="1200" dirty="0"/>
        </a:p>
      </dsp:txBody>
      <dsp:txXfrm>
        <a:off x="155076" y="1234035"/>
        <a:ext cx="3282132" cy="571480"/>
      </dsp:txXfrm>
    </dsp:sp>
    <dsp:sp modelId="{B317D12B-D449-40AC-933A-70C4CFED493D}">
      <dsp:nvSpPr>
        <dsp:cNvPr id="0" name=""/>
        <dsp:cNvSpPr/>
      </dsp:nvSpPr>
      <dsp:spPr>
        <a:xfrm>
          <a:off x="-106218" y="1992050"/>
          <a:ext cx="1867352" cy="607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081C22-347C-4B06-B639-A210A3D476A8}">
      <dsp:nvSpPr>
        <dsp:cNvPr id="0" name=""/>
        <dsp:cNvSpPr/>
      </dsp:nvSpPr>
      <dsp:spPr>
        <a:xfrm>
          <a:off x="0" y="2092958"/>
          <a:ext cx="1867352" cy="607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err="1" smtClean="0"/>
            <a:t>Scintigraphy</a:t>
          </a:r>
          <a:r>
            <a:rPr lang="cs-CZ" sz="2300" kern="1200" dirty="0" smtClean="0"/>
            <a:t> </a:t>
          </a:r>
          <a:endParaRPr lang="cs-CZ" sz="2300" kern="1200" dirty="0"/>
        </a:p>
      </dsp:txBody>
      <dsp:txXfrm>
        <a:off x="17780" y="2110738"/>
        <a:ext cx="1831792" cy="571480"/>
      </dsp:txXfrm>
    </dsp:sp>
    <dsp:sp modelId="{87BF561A-92C1-4A45-B780-67BD2E93ED3E}">
      <dsp:nvSpPr>
        <dsp:cNvPr id="0" name=""/>
        <dsp:cNvSpPr/>
      </dsp:nvSpPr>
      <dsp:spPr>
        <a:xfrm>
          <a:off x="2689018" y="2028355"/>
          <a:ext cx="1309219" cy="607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6B0BF-3825-400B-A3B4-8825FA19E335}">
      <dsp:nvSpPr>
        <dsp:cNvPr id="0" name=""/>
        <dsp:cNvSpPr/>
      </dsp:nvSpPr>
      <dsp:spPr>
        <a:xfrm>
          <a:off x="2795237" y="2129263"/>
          <a:ext cx="1309219" cy="607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PET</a:t>
          </a:r>
          <a:endParaRPr lang="cs-CZ" sz="2300" kern="1200" dirty="0"/>
        </a:p>
      </dsp:txBody>
      <dsp:txXfrm>
        <a:off x="2813017" y="2147043"/>
        <a:ext cx="1273659" cy="571480"/>
      </dsp:txXfrm>
    </dsp:sp>
    <dsp:sp modelId="{DF9AD1AF-8B0E-44C7-AD01-091CB3B36028}">
      <dsp:nvSpPr>
        <dsp:cNvPr id="0" name=""/>
        <dsp:cNvSpPr/>
      </dsp:nvSpPr>
      <dsp:spPr>
        <a:xfrm>
          <a:off x="6575082" y="1140308"/>
          <a:ext cx="1527610" cy="607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B519B-CDC4-44FB-AC3A-BB275FCD5DB0}">
      <dsp:nvSpPr>
        <dsp:cNvPr id="0" name=""/>
        <dsp:cNvSpPr/>
      </dsp:nvSpPr>
      <dsp:spPr>
        <a:xfrm>
          <a:off x="6681301" y="1241216"/>
          <a:ext cx="1527610" cy="607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err="1" smtClean="0"/>
            <a:t>Therapy</a:t>
          </a:r>
          <a:endParaRPr lang="cs-CZ" sz="2300" kern="1200" dirty="0"/>
        </a:p>
      </dsp:txBody>
      <dsp:txXfrm>
        <a:off x="6699081" y="1258996"/>
        <a:ext cx="1492050" cy="571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4B9DC-71EC-487E-8334-2E9147982362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C316E-F63B-4709-9064-31AC4D6DD53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75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‘Q’ comes from “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quantité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the French word for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quantity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amount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French scientists like Darcy and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Poiseuille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derived equations involving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 of flow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represented by the variable ‘Q’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C316E-F63B-4709-9064-31AC4D6DD53A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276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farmakorezist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fokální epilepsie z levé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pericentárlní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oblasti, dle MR výrazná </a:t>
            </a:r>
            <a:r>
              <a:rPr lang="cs-CZ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gyrifikace</a:t>
            </a: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vlevo frontálně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47214-EF58-49F7-9F81-3606AD562C4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53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Normal</a:t>
            </a:r>
            <a:r>
              <a:rPr lang="cs-CZ" baseline="0" dirty="0" smtClean="0"/>
              <a:t> finding: uptake in salivary glands, thyroid, myocardium, liver, colon , bladder, kidneys, small, intestinum , spleen, muscles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C316E-F63B-4709-9064-31AC4D6DD53A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193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pro obsah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Ová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á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římá spojnice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á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3401B2A-7BCB-40C4-ABE4-5CA9AFAE98A6}" type="datetimeFigureOut">
              <a:rPr lang="cs-CZ" smtClean="0"/>
              <a:pPr/>
              <a:t>23.05.2024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D1C5D29-AF69-4D92-82E3-AD877C464C5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fif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KRNM FN Brno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Nuclear medicine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84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RCC</a:t>
            </a:r>
            <a:endParaRPr lang="cs-CZ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err="1" smtClean="0"/>
              <a:t>Osteosarcoma</a:t>
            </a:r>
            <a:endParaRPr lang="cs-CZ" dirty="0"/>
          </a:p>
        </p:txBody>
      </p:sp>
      <p:pic>
        <p:nvPicPr>
          <p:cNvPr id="9" name="Content Placeholder 8" descr="grawitz tu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71472" y="2143116"/>
            <a:ext cx="3357586" cy="4500594"/>
          </a:xfrm>
        </p:spPr>
      </p:pic>
      <p:pic>
        <p:nvPicPr>
          <p:cNvPr id="10" name="Content Placeholder 9" descr="sarkom femuru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43504" y="2143116"/>
            <a:ext cx="3357585" cy="450059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Bone </a:t>
            </a:r>
            <a:r>
              <a:rPr lang="cs-CZ" dirty="0" err="1" smtClean="0"/>
              <a:t>scan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3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Bone </a:t>
            </a:r>
            <a:r>
              <a:rPr lang="cs-CZ" dirty="0" err="1" smtClean="0"/>
              <a:t>scan</a:t>
            </a:r>
            <a:r>
              <a:rPr lang="cs-CZ" dirty="0" smtClean="0"/>
              <a:t> – SPECT/CT</a:t>
            </a:r>
            <a:endParaRPr lang="cs-CZ" dirty="0"/>
          </a:p>
        </p:txBody>
      </p:sp>
      <p:pic>
        <p:nvPicPr>
          <p:cNvPr id="4" name="Picture 4" descr="boneCT1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"/>
          <a:stretch/>
        </p:blipFill>
        <p:spPr bwMode="auto">
          <a:xfrm>
            <a:off x="1187624" y="1266387"/>
            <a:ext cx="7128792" cy="540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54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/>
          <a:srcRect r="3382"/>
          <a:stretch/>
        </p:blipFill>
        <p:spPr>
          <a:xfrm>
            <a:off x="5929705" y="2879804"/>
            <a:ext cx="3096344" cy="185074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Bone </a:t>
            </a:r>
            <a:r>
              <a:rPr lang="cs-CZ" dirty="0" err="1" smtClean="0"/>
              <a:t>scan</a:t>
            </a:r>
            <a:r>
              <a:rPr lang="cs-CZ" dirty="0" smtClean="0"/>
              <a:t>– SPECT/CT</a:t>
            </a:r>
            <a:endParaRPr lang="cs-CZ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528764" y="1268760"/>
            <a:ext cx="3776337" cy="720080"/>
          </a:xfrm>
          <a:prstGeom prst="rect">
            <a:avLst/>
          </a:prstGeom>
          <a:solidFill>
            <a:schemeClr val="accent1"/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err="1" smtClean="0">
                <a:solidFill>
                  <a:schemeClr val="bg1"/>
                </a:solidFill>
              </a:rPr>
              <a:t>Lung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cancer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5829" b="3136"/>
          <a:stretch/>
        </p:blipFill>
        <p:spPr>
          <a:xfrm>
            <a:off x="528764" y="1620203"/>
            <a:ext cx="3776337" cy="52377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763" y="945327"/>
            <a:ext cx="2314798" cy="185699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l="3954" r="2812"/>
          <a:stretch/>
        </p:blipFill>
        <p:spPr>
          <a:xfrm>
            <a:off x="4305101" y="2875114"/>
            <a:ext cx="2952328" cy="18601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/>
          <a:srcRect l="17298" t="18074" r="20003" b="5882"/>
          <a:stretch/>
        </p:blipFill>
        <p:spPr>
          <a:xfrm>
            <a:off x="6516216" y="4925179"/>
            <a:ext cx="2491378" cy="174799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5458" t="16098" r="7080" b="4264"/>
          <a:stretch/>
        </p:blipFill>
        <p:spPr>
          <a:xfrm>
            <a:off x="4305101" y="4920488"/>
            <a:ext cx="3312368" cy="1752263"/>
          </a:xfrm>
          <a:prstGeom prst="rect">
            <a:avLst/>
          </a:prstGeom>
        </p:spPr>
      </p:pic>
      <p:cxnSp>
        <p:nvCxnSpPr>
          <p:cNvPr id="15" name="Přímá spojnice se šipkou 14"/>
          <p:cNvCxnSpPr/>
          <p:nvPr/>
        </p:nvCxnSpPr>
        <p:spPr>
          <a:xfrm flipH="1">
            <a:off x="8316416" y="2584165"/>
            <a:ext cx="661145" cy="1056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8346449" y="3519051"/>
            <a:ext cx="661145" cy="1056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6645487" y="3466201"/>
            <a:ext cx="661145" cy="1056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7993035" y="1988840"/>
            <a:ext cx="492263" cy="328551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6416631" y="5457237"/>
            <a:ext cx="492263" cy="328551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>
            <a:off x="8299704" y="5468068"/>
            <a:ext cx="492263" cy="328551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Paget disease</a:t>
            </a:r>
            <a:endParaRPr lang="cs-CZ" dirty="0"/>
          </a:p>
        </p:txBody>
      </p:sp>
      <p:pic>
        <p:nvPicPr>
          <p:cNvPr id="4" name="Content Placeholder 3" descr="page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4" y="1357298"/>
            <a:ext cx="5556260" cy="4929221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00760" y="1428736"/>
            <a:ext cx="2824154" cy="4681728"/>
          </a:xfrm>
        </p:spPr>
        <p:txBody>
          <a:bodyPr/>
          <a:lstStyle/>
          <a:p>
            <a:r>
              <a:rPr lang="cs-CZ" smtClean="0"/>
              <a:t>The pelvis is  the most commonly involved site, followed by the spine, skull, femur…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Track sign</a:t>
            </a:r>
            <a:endParaRPr lang="cs-CZ" dirty="0"/>
          </a:p>
        </p:txBody>
      </p:sp>
      <p:pic>
        <p:nvPicPr>
          <p:cNvPr id="4" name="Content Placeholder 3" descr="hypertr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285860"/>
            <a:ext cx="2714643" cy="5572139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00628" y="1371600"/>
            <a:ext cx="3838572" cy="468172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Hypertrophic osteoarthropathy</a:t>
            </a:r>
          </a:p>
          <a:p>
            <a:endParaRPr lang="cs-CZ" sz="2000" dirty="0" smtClean="0"/>
          </a:p>
          <a:p>
            <a:r>
              <a:rPr lang="cs-CZ" sz="2000" dirty="0" smtClean="0"/>
              <a:t>Increased uptake in the cortices of the femora and tibiae</a:t>
            </a:r>
          </a:p>
          <a:p>
            <a:endParaRPr lang="cs-CZ" sz="2000" dirty="0" smtClean="0"/>
          </a:p>
          <a:p>
            <a:r>
              <a:rPr lang="cs-CZ" sz="2000" dirty="0" smtClean="0"/>
              <a:t>Commonly seen in patients with bronchogenic carcinoma, can be seen in other pulmonary conditions</a:t>
            </a:r>
            <a:endParaRPr lang="cs-CZ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Bone scan : Erdheim –Chester disease</a:t>
            </a:r>
            <a:endParaRPr lang="cs-CZ" dirty="0"/>
          </a:p>
        </p:txBody>
      </p:sp>
      <p:pic>
        <p:nvPicPr>
          <p:cNvPr id="5" name="Content Placeholder 4" descr="erdheim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428736"/>
            <a:ext cx="3714776" cy="500066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Non Langerhans-cell histiocytosis  (rare disease)</a:t>
            </a:r>
          </a:p>
          <a:p>
            <a:endParaRPr lang="cs-CZ" sz="2000" dirty="0" smtClean="0"/>
          </a:p>
          <a:p>
            <a:r>
              <a:rPr lang="cs-CZ" sz="2000" dirty="0" smtClean="0"/>
              <a:t>Bone leasions are typically symmetrical, sclerotic and involve long bones (with prominent uptake on scan)</a:t>
            </a:r>
            <a:endParaRPr lang="cs-CZ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Infection  imaging methods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3-phase bone </a:t>
            </a:r>
            <a:r>
              <a:rPr lang="cs-CZ" sz="2400" dirty="0" err="1" smtClean="0"/>
              <a:t>scintigraphy</a:t>
            </a:r>
            <a:r>
              <a:rPr lang="cs-CZ" sz="2400" dirty="0" smtClean="0"/>
              <a:t> – </a:t>
            </a:r>
            <a:r>
              <a:rPr lang="cs-CZ" sz="2400" dirty="0" err="1" smtClean="0"/>
              <a:t>bones</a:t>
            </a:r>
            <a:r>
              <a:rPr lang="cs-CZ" sz="2400" dirty="0" smtClean="0"/>
              <a:t> </a:t>
            </a:r>
            <a:r>
              <a:rPr lang="cs-CZ" sz="2400" dirty="0" err="1" smtClean="0"/>
              <a:t>only</a:t>
            </a:r>
            <a:r>
              <a:rPr lang="cs-CZ" sz="2400" dirty="0" smtClean="0"/>
              <a:t>!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err="1" smtClean="0"/>
              <a:t>Radiolabeled</a:t>
            </a:r>
            <a:r>
              <a:rPr lang="cs-CZ" sz="2400" dirty="0" smtClean="0"/>
              <a:t> </a:t>
            </a:r>
            <a:r>
              <a:rPr lang="cs-CZ" sz="2400" dirty="0" err="1" smtClean="0"/>
              <a:t>leukocytes</a:t>
            </a:r>
            <a:endParaRPr lang="cs-CZ" sz="2400" dirty="0" smtClean="0"/>
          </a:p>
          <a:p>
            <a:r>
              <a:rPr lang="cs-CZ" sz="2400" dirty="0" err="1" smtClean="0"/>
              <a:t>Radiolabeled</a:t>
            </a:r>
            <a:r>
              <a:rPr lang="cs-CZ" sz="2400" dirty="0" smtClean="0"/>
              <a:t> </a:t>
            </a:r>
            <a:r>
              <a:rPr lang="cs-CZ" sz="2400" dirty="0" err="1" smtClean="0"/>
              <a:t>antigranulocyte</a:t>
            </a:r>
            <a:r>
              <a:rPr lang="cs-CZ" sz="2400" dirty="0" smtClean="0"/>
              <a:t> </a:t>
            </a:r>
            <a:r>
              <a:rPr lang="cs-CZ" sz="2400" dirty="0" err="1" smtClean="0"/>
              <a:t>monoclonal</a:t>
            </a:r>
            <a:r>
              <a:rPr lang="cs-CZ" sz="2400" dirty="0" smtClean="0"/>
              <a:t> </a:t>
            </a:r>
            <a:r>
              <a:rPr lang="cs-CZ" sz="2400" dirty="0" err="1" smtClean="0"/>
              <a:t>antibodies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18F-FDG  PET</a:t>
            </a:r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000" dirty="0" smtClean="0"/>
          </a:p>
          <a:p>
            <a:r>
              <a:rPr lang="cs-CZ" sz="2000" dirty="0" smtClean="0"/>
              <a:t>Galium imaging (67 galium citrate) – has very limited role today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125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3-phase bone scintigraphy</a:t>
            </a:r>
            <a:endParaRPr lang="cs-CZ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800" b="1" dirty="0" smtClean="0"/>
              <a:t>Indication</a:t>
            </a:r>
            <a:r>
              <a:rPr lang="cs-CZ" sz="2800" dirty="0" smtClean="0"/>
              <a:t>: differentiation between eosteomyelitis  and cellulitis (especially  in periferal skeleton), evaluation of  joint  replacement complications (aseptic loosening or infection)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b="1" dirty="0" smtClean="0"/>
              <a:t>Imaging protocol:  </a:t>
            </a:r>
          </a:p>
          <a:p>
            <a:r>
              <a:rPr lang="cs-CZ" sz="2800" dirty="0" smtClean="0"/>
              <a:t>I. </a:t>
            </a:r>
            <a:r>
              <a:rPr lang="cs-CZ" sz="2800" u="sng" dirty="0" smtClean="0"/>
              <a:t>Flow phase</a:t>
            </a:r>
            <a:r>
              <a:rPr lang="cs-CZ" sz="2800" dirty="0" smtClean="0"/>
              <a:t>: </a:t>
            </a:r>
            <a:r>
              <a:rPr lang="en-US" sz="2800" dirty="0" smtClean="0"/>
              <a:t> dynamic 2- to 5-second images </a:t>
            </a:r>
            <a:r>
              <a:rPr lang="cs-CZ" sz="2800" dirty="0" smtClean="0"/>
              <a:t>of the area of interest </a:t>
            </a:r>
            <a:r>
              <a:rPr lang="en-US" sz="2800" dirty="0" smtClean="0"/>
              <a:t>for 60 seconds after bolus injection</a:t>
            </a:r>
            <a:endParaRPr lang="cs-CZ" sz="2800" dirty="0" smtClean="0"/>
          </a:p>
          <a:p>
            <a:r>
              <a:rPr lang="cs-CZ" sz="2800" dirty="0" smtClean="0"/>
              <a:t>II. </a:t>
            </a:r>
            <a:r>
              <a:rPr lang="cs-CZ" sz="2800" u="sng" dirty="0" smtClean="0"/>
              <a:t>Blood pool and soft tissue phase </a:t>
            </a:r>
            <a:r>
              <a:rPr lang="cs-CZ" sz="2800" dirty="0" smtClean="0"/>
              <a:t>=  </a:t>
            </a:r>
            <a:r>
              <a:rPr lang="en-US" sz="2800" dirty="0" smtClean="0"/>
              <a:t>immediate static images for time (</a:t>
            </a:r>
            <a:r>
              <a:rPr lang="cs-CZ" sz="2800" dirty="0" smtClean="0"/>
              <a:t>usually </a:t>
            </a:r>
            <a:r>
              <a:rPr lang="en-US" sz="2800" dirty="0" smtClean="0"/>
              <a:t>5 minutes)</a:t>
            </a:r>
            <a:r>
              <a:rPr lang="cs-CZ" sz="2800" dirty="0" smtClean="0"/>
              <a:t>, followed dynamic phase</a:t>
            </a:r>
          </a:p>
          <a:p>
            <a:r>
              <a:rPr lang="cs-CZ" sz="2800" dirty="0" smtClean="0"/>
              <a:t>III</a:t>
            </a:r>
            <a:r>
              <a:rPr lang="cs-CZ" sz="2800" u="sng" dirty="0" smtClean="0"/>
              <a:t>. Skeletal phase </a:t>
            </a:r>
            <a:r>
              <a:rPr lang="cs-CZ" sz="2800" dirty="0" smtClean="0"/>
              <a:t>: Delayed images at 2-4 hours after injection</a:t>
            </a:r>
          </a:p>
          <a:p>
            <a:r>
              <a:rPr lang="cs-CZ" sz="2800" dirty="0" smtClean="0"/>
              <a:t>SPECT/CT increasis specifity </a:t>
            </a:r>
          </a:p>
          <a:p>
            <a:pPr marL="0" indent="0">
              <a:buNone/>
            </a:pPr>
            <a:endParaRPr lang="cs-CZ" sz="2800" dirty="0" smtClean="0"/>
          </a:p>
          <a:p>
            <a:r>
              <a:rPr lang="cs-CZ" sz="2800" dirty="0" smtClean="0"/>
              <a:t>Withouth underlying bone pathology negative study result exludes osteomyelitis with high degree of certainty</a:t>
            </a:r>
          </a:p>
          <a:p>
            <a:r>
              <a:rPr lang="cs-CZ" sz="2800" dirty="0" smtClean="0"/>
              <a:t>With underlying bone pathology (recent  trauma, tumor..) is still sensitivity very high, but specificity only  30-50%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3-phase bone scintigraphy </a:t>
            </a:r>
            <a:endParaRPr lang="cs-CZ" dirty="0"/>
          </a:p>
        </p:txBody>
      </p:sp>
      <p:pic>
        <p:nvPicPr>
          <p:cNvPr id="9" name="Content Placeholder 8" descr="zánět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500174"/>
            <a:ext cx="7643866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3-phase bone scintigraphy</a:t>
            </a:r>
            <a:endParaRPr lang="cs-CZ" dirty="0"/>
          </a:p>
        </p:txBody>
      </p:sp>
      <p:pic>
        <p:nvPicPr>
          <p:cNvPr id="4" name="Content Placeholder 3" descr="uvolnění endoprotézy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428736"/>
            <a:ext cx="7715303" cy="50720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5808627"/>
              </p:ext>
            </p:extLst>
          </p:nvPr>
        </p:nvGraphicFramePr>
        <p:xfrm>
          <a:off x="251520" y="404664"/>
          <a:ext cx="8208912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obsah 2"/>
          <p:cNvSpPr txBox="1">
            <a:spLocks/>
          </p:cNvSpPr>
          <p:nvPr/>
        </p:nvSpPr>
        <p:spPr>
          <a:xfrm>
            <a:off x="179512" y="3212976"/>
            <a:ext cx="2808312" cy="295232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 smtClean="0"/>
              <a:t>Gama </a:t>
            </a:r>
            <a:r>
              <a:rPr lang="en-GB" sz="1800" b="1" dirty="0" err="1" smtClean="0"/>
              <a:t>emiters</a:t>
            </a:r>
            <a:endParaRPr lang="en-GB" sz="1800" b="1" dirty="0" smtClean="0"/>
          </a:p>
          <a:p>
            <a:pPr lvl="1"/>
            <a:r>
              <a:rPr lang="en-GB" sz="1600" b="1" baseline="30000" dirty="0" smtClean="0">
                <a:solidFill>
                  <a:srgbClr val="C00000"/>
                </a:solidFill>
              </a:rPr>
              <a:t>99m</a:t>
            </a:r>
            <a:r>
              <a:rPr lang="en-GB" sz="1600" b="1" dirty="0" smtClean="0">
                <a:solidFill>
                  <a:srgbClr val="C00000"/>
                </a:solidFill>
              </a:rPr>
              <a:t>Tc, </a:t>
            </a:r>
            <a:r>
              <a:rPr lang="en-GB" sz="1600" baseline="30000" dirty="0" smtClean="0">
                <a:solidFill>
                  <a:srgbClr val="C00000"/>
                </a:solidFill>
              </a:rPr>
              <a:t>123</a:t>
            </a:r>
            <a:r>
              <a:rPr lang="en-GB" sz="1600" dirty="0" smtClean="0">
                <a:solidFill>
                  <a:srgbClr val="C00000"/>
                </a:solidFill>
              </a:rPr>
              <a:t>I,</a:t>
            </a:r>
            <a:r>
              <a:rPr lang="cs-CZ" sz="1600" dirty="0" smtClean="0">
                <a:solidFill>
                  <a:srgbClr val="C00000"/>
                </a:solidFill>
              </a:rPr>
              <a:t> </a:t>
            </a:r>
            <a:r>
              <a:rPr lang="en-GB" sz="1600" baseline="30000" dirty="0" smtClean="0">
                <a:solidFill>
                  <a:schemeClr val="tx1"/>
                </a:solidFill>
              </a:rPr>
              <a:t>81m</a:t>
            </a:r>
            <a:r>
              <a:rPr lang="en-GB" sz="1600" dirty="0" smtClean="0">
                <a:solidFill>
                  <a:schemeClr val="tx1"/>
                </a:solidFill>
              </a:rPr>
              <a:t>Kr</a:t>
            </a:r>
            <a:r>
              <a:rPr lang="cs-CZ" sz="1600" dirty="0" smtClean="0">
                <a:solidFill>
                  <a:schemeClr val="tx1"/>
                </a:solidFill>
              </a:rPr>
              <a:t>,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aseline="30000" dirty="0" smtClean="0">
                <a:solidFill>
                  <a:schemeClr val="tx1"/>
                </a:solidFill>
              </a:rPr>
              <a:t>111</a:t>
            </a:r>
            <a:r>
              <a:rPr lang="en-GB" sz="1600" dirty="0" smtClean="0">
                <a:solidFill>
                  <a:schemeClr val="tx1"/>
                </a:solidFill>
              </a:rPr>
              <a:t>In</a:t>
            </a:r>
          </a:p>
          <a:p>
            <a:pPr lvl="1"/>
            <a:r>
              <a:rPr lang="en-GB" sz="1600" dirty="0" smtClean="0">
                <a:solidFill>
                  <a:schemeClr val="tx1"/>
                </a:solidFill>
              </a:rPr>
              <a:t>Detects </a:t>
            </a:r>
            <a:r>
              <a:rPr lang="en-GB" sz="1600" b="1" u="sng" dirty="0" smtClean="0">
                <a:solidFill>
                  <a:schemeClr val="tx1"/>
                </a:solidFill>
              </a:rPr>
              <a:t>1 photon </a:t>
            </a:r>
          </a:p>
          <a:p>
            <a:pPr lvl="1"/>
            <a:r>
              <a:rPr lang="en-GB" sz="1500" b="1" dirty="0" smtClean="0">
                <a:solidFill>
                  <a:schemeClr val="tx1"/>
                </a:solidFill>
              </a:rPr>
              <a:t>Planar</a:t>
            </a:r>
            <a:r>
              <a:rPr lang="en-GB" sz="1500" dirty="0" smtClean="0">
                <a:solidFill>
                  <a:schemeClr val="tx1"/>
                </a:solidFill>
              </a:rPr>
              <a:t> scintigraphy (</a:t>
            </a:r>
            <a:r>
              <a:rPr lang="en-GB" sz="1500" dirty="0" err="1" smtClean="0">
                <a:solidFill>
                  <a:schemeClr val="tx1"/>
                </a:solidFill>
              </a:rPr>
              <a:t>sumation</a:t>
            </a:r>
            <a:r>
              <a:rPr lang="en-GB" sz="1500" dirty="0" smtClean="0">
                <a:solidFill>
                  <a:schemeClr val="tx1"/>
                </a:solidFill>
              </a:rPr>
              <a:t>) </a:t>
            </a:r>
            <a:r>
              <a:rPr lang="cs-CZ" sz="1500" dirty="0" err="1" smtClean="0">
                <a:solidFill>
                  <a:schemeClr val="tx1"/>
                </a:solidFill>
              </a:rPr>
              <a:t>or</a:t>
            </a:r>
            <a:r>
              <a:rPr lang="en-GB" sz="1500" dirty="0" smtClean="0">
                <a:solidFill>
                  <a:schemeClr val="tx1"/>
                </a:solidFill>
              </a:rPr>
              <a:t> </a:t>
            </a:r>
            <a:r>
              <a:rPr lang="en-GB" sz="1500" b="1" dirty="0" smtClean="0">
                <a:solidFill>
                  <a:schemeClr val="tx1"/>
                </a:solidFill>
              </a:rPr>
              <a:t>SPECT</a:t>
            </a:r>
            <a:r>
              <a:rPr lang="en-GB" sz="1500" dirty="0" smtClean="0">
                <a:solidFill>
                  <a:schemeClr val="tx1"/>
                </a:solidFill>
              </a:rPr>
              <a:t> (tomographic)</a:t>
            </a:r>
          </a:p>
          <a:p>
            <a:pPr lvl="1"/>
            <a:r>
              <a:rPr lang="en-GB" sz="1500" dirty="0" smtClean="0">
                <a:solidFill>
                  <a:schemeClr val="tx1"/>
                </a:solidFill>
              </a:rPr>
              <a:t>Static x dynamic </a:t>
            </a:r>
          </a:p>
          <a:p>
            <a:pPr lvl="1"/>
            <a:r>
              <a:rPr lang="en-GB" sz="1500" dirty="0" smtClean="0">
                <a:solidFill>
                  <a:schemeClr val="tx1"/>
                </a:solidFill>
              </a:rPr>
              <a:t>Possible hybrid imaging SPECT/CT</a:t>
            </a:r>
            <a:endParaRPr lang="en-GB" sz="1700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843808" y="3212976"/>
            <a:ext cx="2736304" cy="295232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 smtClean="0"/>
              <a:t>Beta+ </a:t>
            </a:r>
            <a:r>
              <a:rPr lang="en-GB" sz="1800" b="1" dirty="0" err="1" smtClean="0"/>
              <a:t>emiters</a:t>
            </a:r>
            <a:endParaRPr lang="en-GB" sz="1800" b="1" dirty="0" smtClean="0"/>
          </a:p>
          <a:p>
            <a:pPr lvl="1"/>
            <a:r>
              <a:rPr lang="en-GB" sz="1600" b="1" u="sng" baseline="30000" dirty="0" smtClean="0">
                <a:solidFill>
                  <a:srgbClr val="C00000"/>
                </a:solidFill>
              </a:rPr>
              <a:t>18</a:t>
            </a:r>
            <a:r>
              <a:rPr lang="en-GB" sz="1600" b="1" u="sng" dirty="0" smtClean="0">
                <a:solidFill>
                  <a:srgbClr val="C00000"/>
                </a:solidFill>
              </a:rPr>
              <a:t>F</a:t>
            </a:r>
            <a:r>
              <a:rPr lang="en-GB" sz="1600" b="1" dirty="0" smtClean="0">
                <a:solidFill>
                  <a:srgbClr val="C00000"/>
                </a:solidFill>
              </a:rPr>
              <a:t>, </a:t>
            </a:r>
            <a:r>
              <a:rPr lang="en-GB" sz="1600" baseline="30000" dirty="0" smtClean="0">
                <a:solidFill>
                  <a:srgbClr val="C00000"/>
                </a:solidFill>
              </a:rPr>
              <a:t>68</a:t>
            </a:r>
            <a:r>
              <a:rPr lang="en-GB" sz="1600" dirty="0" smtClean="0">
                <a:solidFill>
                  <a:srgbClr val="C00000"/>
                </a:solidFill>
              </a:rPr>
              <a:t>Ga,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aseline="30000" dirty="0" smtClean="0">
                <a:solidFill>
                  <a:schemeClr val="tx1"/>
                </a:solidFill>
              </a:rPr>
              <a:t>11</a:t>
            </a:r>
            <a:r>
              <a:rPr lang="en-GB" sz="1600" dirty="0" smtClean="0">
                <a:solidFill>
                  <a:schemeClr val="tx1"/>
                </a:solidFill>
              </a:rPr>
              <a:t>C</a:t>
            </a:r>
          </a:p>
          <a:p>
            <a:pPr lvl="1"/>
            <a:r>
              <a:rPr lang="en-GB" sz="1600" dirty="0" smtClean="0">
                <a:solidFill>
                  <a:schemeClr val="tx1"/>
                </a:solidFill>
              </a:rPr>
              <a:t>Detects </a:t>
            </a:r>
            <a:r>
              <a:rPr lang="en-GB" sz="1600" b="1" u="sng" dirty="0" smtClean="0">
                <a:solidFill>
                  <a:schemeClr val="tx1"/>
                </a:solidFill>
              </a:rPr>
              <a:t>2 photons </a:t>
            </a:r>
          </a:p>
          <a:p>
            <a:pPr lvl="1"/>
            <a:r>
              <a:rPr lang="en-GB" sz="1500" dirty="0" smtClean="0">
                <a:solidFill>
                  <a:schemeClr val="tx1"/>
                </a:solidFill>
              </a:rPr>
              <a:t>Tomographic method</a:t>
            </a:r>
          </a:p>
          <a:p>
            <a:pPr lvl="1"/>
            <a:r>
              <a:rPr lang="en-GB" sz="1500" dirty="0" smtClean="0">
                <a:solidFill>
                  <a:schemeClr val="tx1"/>
                </a:solidFill>
              </a:rPr>
              <a:t>Always hybrid imaging PET/CT or PET/MRI</a:t>
            </a:r>
          </a:p>
          <a:p>
            <a:pPr lvl="1"/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868144" y="2492896"/>
            <a:ext cx="3024336" cy="295232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 smtClean="0"/>
              <a:t>Beta- and alfa </a:t>
            </a:r>
            <a:r>
              <a:rPr lang="en-GB" sz="1800" b="1" dirty="0" err="1" smtClean="0"/>
              <a:t>emiters</a:t>
            </a:r>
            <a:endParaRPr lang="en-GB" sz="1800" b="1" dirty="0" smtClean="0"/>
          </a:p>
          <a:p>
            <a:pPr lvl="1"/>
            <a:r>
              <a:rPr lang="en-GB" sz="1600" b="1" u="sng" baseline="30000" dirty="0" smtClean="0">
                <a:solidFill>
                  <a:srgbClr val="C00000"/>
                </a:solidFill>
              </a:rPr>
              <a:t>131</a:t>
            </a:r>
            <a:r>
              <a:rPr lang="en-GB" sz="1600" b="1" u="sng" dirty="0" smtClean="0">
                <a:solidFill>
                  <a:srgbClr val="C00000"/>
                </a:solidFill>
              </a:rPr>
              <a:t>I</a:t>
            </a:r>
            <a:r>
              <a:rPr lang="en-GB" sz="1600" b="1" dirty="0" smtClean="0">
                <a:solidFill>
                  <a:srgbClr val="C00000"/>
                </a:solidFill>
              </a:rPr>
              <a:t> – </a:t>
            </a:r>
            <a:r>
              <a:rPr lang="en-GB" sz="1600" dirty="0" smtClean="0">
                <a:solidFill>
                  <a:srgbClr val="C00000"/>
                </a:solidFill>
              </a:rPr>
              <a:t>thyroid </a:t>
            </a:r>
            <a:r>
              <a:rPr lang="en-GB" sz="1600" dirty="0" err="1" smtClean="0">
                <a:solidFill>
                  <a:srgbClr val="C00000"/>
                </a:solidFill>
              </a:rPr>
              <a:t>carci</a:t>
            </a:r>
            <a:r>
              <a:rPr lang="cs-CZ" sz="1600" dirty="0" smtClean="0">
                <a:solidFill>
                  <a:srgbClr val="C00000"/>
                </a:solidFill>
              </a:rPr>
              <a:t>n</a:t>
            </a:r>
            <a:r>
              <a:rPr lang="en-GB" sz="1600" dirty="0" err="1" smtClean="0">
                <a:solidFill>
                  <a:srgbClr val="C00000"/>
                </a:solidFill>
              </a:rPr>
              <a:t>oma</a:t>
            </a:r>
            <a:r>
              <a:rPr lang="en-GB" sz="1600" dirty="0" smtClean="0">
                <a:solidFill>
                  <a:srgbClr val="C00000"/>
                </a:solidFill>
              </a:rPr>
              <a:t>, </a:t>
            </a:r>
            <a:r>
              <a:rPr lang="en-GB" sz="1600" dirty="0" err="1" smtClean="0">
                <a:solidFill>
                  <a:schemeClr val="tx1"/>
                </a:solidFill>
              </a:rPr>
              <a:t>hyperthyreosis</a:t>
            </a:r>
            <a:endParaRPr lang="en-GB" sz="1600" dirty="0" smtClean="0">
              <a:solidFill>
                <a:schemeClr val="tx1"/>
              </a:solidFill>
            </a:endParaRPr>
          </a:p>
          <a:p>
            <a:pPr lvl="1"/>
            <a:r>
              <a:rPr lang="en-GB" sz="1600" baseline="30000" dirty="0" smtClean="0">
                <a:solidFill>
                  <a:schemeClr val="tx1"/>
                </a:solidFill>
              </a:rPr>
              <a:t>1</a:t>
            </a:r>
            <a:r>
              <a:rPr lang="cs-CZ" sz="1600" baseline="30000" dirty="0" smtClean="0">
                <a:solidFill>
                  <a:schemeClr val="tx1"/>
                </a:solidFill>
              </a:rPr>
              <a:t>7</a:t>
            </a:r>
            <a:r>
              <a:rPr lang="en-GB" sz="1600" baseline="30000" dirty="0" smtClean="0">
                <a:solidFill>
                  <a:schemeClr val="tx1"/>
                </a:solidFill>
              </a:rPr>
              <a:t>7</a:t>
            </a:r>
            <a:r>
              <a:rPr lang="en-GB" sz="1600" dirty="0" smtClean="0">
                <a:solidFill>
                  <a:schemeClr val="tx1"/>
                </a:solidFill>
              </a:rPr>
              <a:t>Lu – metastatic prostate cancer, NETs</a:t>
            </a:r>
            <a:endParaRPr lang="en-GB" sz="1600" b="1" dirty="0" smtClean="0">
              <a:solidFill>
                <a:schemeClr val="tx1"/>
              </a:solidFill>
            </a:endParaRPr>
          </a:p>
          <a:p>
            <a:pPr lvl="1"/>
            <a:r>
              <a:rPr lang="en-GB" sz="1600" baseline="30000" dirty="0" smtClean="0">
                <a:solidFill>
                  <a:schemeClr val="tx1"/>
                </a:solidFill>
              </a:rPr>
              <a:t>90</a:t>
            </a:r>
            <a:r>
              <a:rPr lang="en-GB" sz="1600" dirty="0" smtClean="0">
                <a:solidFill>
                  <a:schemeClr val="tx1"/>
                </a:solidFill>
              </a:rPr>
              <a:t>Y </a:t>
            </a:r>
            <a:r>
              <a:rPr lang="en-GB" sz="1600" dirty="0">
                <a:solidFill>
                  <a:schemeClr val="tx1"/>
                </a:solidFill>
              </a:rPr>
              <a:t>– </a:t>
            </a:r>
            <a:r>
              <a:rPr lang="en-GB" sz="1600" dirty="0" smtClean="0">
                <a:solidFill>
                  <a:schemeClr val="tx1"/>
                </a:solidFill>
              </a:rPr>
              <a:t>synovectomy</a:t>
            </a:r>
            <a:endParaRPr lang="cs-CZ" sz="1600" dirty="0" smtClean="0">
              <a:solidFill>
                <a:schemeClr val="tx1"/>
              </a:solidFill>
            </a:endParaRPr>
          </a:p>
          <a:p>
            <a:pPr lvl="1"/>
            <a:r>
              <a:rPr lang="en-GB" sz="1600" baseline="30000" dirty="0" smtClean="0">
                <a:solidFill>
                  <a:schemeClr val="tx1"/>
                </a:solidFill>
              </a:rPr>
              <a:t>223</a:t>
            </a:r>
            <a:r>
              <a:rPr lang="en-GB" sz="1600" dirty="0" smtClean="0">
                <a:solidFill>
                  <a:schemeClr val="tx1"/>
                </a:solidFill>
              </a:rPr>
              <a:t>Ra (alfa) – prostate cancer bone </a:t>
            </a:r>
            <a:r>
              <a:rPr lang="en-GB" sz="1600" dirty="0" err="1" smtClean="0">
                <a:solidFill>
                  <a:schemeClr val="tx1"/>
                </a:solidFill>
              </a:rPr>
              <a:t>mts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9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Radiolabeled  leukocytes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sz="2800" dirty="0" smtClean="0"/>
              <a:t>Leukocyte  imaging using in vitro </a:t>
            </a:r>
            <a:r>
              <a:rPr lang="en-GB" sz="2800" dirty="0" err="1" smtClean="0"/>
              <a:t>labeling</a:t>
            </a:r>
            <a:r>
              <a:rPr lang="en-GB" sz="2800" dirty="0" smtClean="0"/>
              <a:t> with 111Indium or 99mTc  is the nuclear medicine gold standard for diagnosing most infection</a:t>
            </a:r>
          </a:p>
          <a:p>
            <a:endParaRPr lang="en-GB" sz="2800" dirty="0" smtClean="0"/>
          </a:p>
          <a:p>
            <a:r>
              <a:rPr lang="en-GB" sz="2800" b="1" dirty="0" smtClean="0"/>
              <a:t>Principle:  </a:t>
            </a:r>
            <a:r>
              <a:rPr lang="en-GB" sz="2800" dirty="0" smtClean="0"/>
              <a:t>leukocytes are attracted to the site of inflammation – </a:t>
            </a:r>
            <a:r>
              <a:rPr lang="en-GB" sz="2800" dirty="0" err="1" smtClean="0"/>
              <a:t>acitive</a:t>
            </a:r>
            <a:r>
              <a:rPr lang="en-GB" sz="2800" dirty="0" smtClean="0"/>
              <a:t> migration, uptake is not specific for infection, may occur in any  inflammatory process that incites the leukocytes response</a:t>
            </a:r>
          </a:p>
          <a:p>
            <a:pPr marL="0" indent="0">
              <a:buNone/>
            </a:pPr>
            <a:endParaRPr lang="en-GB" sz="2800" b="1" dirty="0" smtClean="0"/>
          </a:p>
          <a:p>
            <a:r>
              <a:rPr lang="en-GB" sz="2800" dirty="0" smtClean="0"/>
              <a:t>Leukocytes are isolated from about 60ml anticoagulated blood, labelled in vitro, effectiveness depends on viability, thus is essential to avoid damage to the cells</a:t>
            </a:r>
          </a:p>
          <a:p>
            <a:r>
              <a:rPr lang="en-GB" sz="2800" dirty="0" smtClean="0"/>
              <a:t>(If not possible to label enough </a:t>
            </a:r>
            <a:r>
              <a:rPr lang="en-GB" sz="2800" dirty="0" err="1" smtClean="0"/>
              <a:t>leu</a:t>
            </a:r>
            <a:r>
              <a:rPr lang="cs-CZ" sz="2800" dirty="0" smtClean="0"/>
              <a:t>k</a:t>
            </a:r>
            <a:r>
              <a:rPr lang="en-GB" sz="2800" dirty="0" err="1" smtClean="0"/>
              <a:t>ocytes</a:t>
            </a:r>
            <a:r>
              <a:rPr lang="en-GB" sz="2800" dirty="0" smtClean="0"/>
              <a:t>, examination with </a:t>
            </a:r>
            <a:r>
              <a:rPr lang="en-GB" sz="2800" dirty="0" err="1" smtClean="0"/>
              <a:t>radiolabeled</a:t>
            </a:r>
            <a:r>
              <a:rPr lang="en-GB" sz="2800" dirty="0" smtClean="0"/>
              <a:t> </a:t>
            </a:r>
            <a:r>
              <a:rPr lang="en-GB" sz="2800" dirty="0" err="1" smtClean="0"/>
              <a:t>antigranulocyte</a:t>
            </a:r>
            <a:r>
              <a:rPr lang="en-GB" sz="2800" dirty="0" smtClean="0"/>
              <a:t> monoclonal antibodies is possible, needs HAMA test, imaging protocol is same)</a:t>
            </a:r>
          </a:p>
          <a:p>
            <a:endParaRPr lang="en-GB" sz="2800" dirty="0" smtClean="0"/>
          </a:p>
          <a:p>
            <a:r>
              <a:rPr lang="en-GB" sz="2800" b="1" dirty="0" smtClean="0"/>
              <a:t>Imaging protocol</a:t>
            </a:r>
            <a:r>
              <a:rPr lang="en-GB" sz="2800" dirty="0" smtClean="0"/>
              <a:t>: </a:t>
            </a:r>
            <a:r>
              <a:rPr lang="en-GB" sz="2800" dirty="0" err="1" smtClean="0"/>
              <a:t>wholebody</a:t>
            </a:r>
            <a:r>
              <a:rPr lang="en-GB" sz="2800" dirty="0" smtClean="0"/>
              <a:t> image in anterior and posterior view at 4 and 24 hours after injection + SPECT/CT , early imaging of the abdomen at 1- 2 hours after injection is obtain in case of  inflammatory bowel disease</a:t>
            </a:r>
          </a:p>
          <a:p>
            <a:endParaRPr lang="en-GB" sz="2800" dirty="0" smtClean="0"/>
          </a:p>
          <a:p>
            <a:r>
              <a:rPr lang="en-GB" sz="2800" b="1" dirty="0" smtClean="0"/>
              <a:t>Indication</a:t>
            </a:r>
            <a:r>
              <a:rPr lang="en-GB" sz="2800" dirty="0" smtClean="0"/>
              <a:t>: acute pyogenic infection, fever of the unknown </a:t>
            </a:r>
            <a:r>
              <a:rPr lang="en-GB" sz="2800" dirty="0" err="1" smtClean="0"/>
              <a:t>origo</a:t>
            </a:r>
            <a:r>
              <a:rPr lang="en-GB" sz="2800" dirty="0" smtClean="0"/>
              <a:t>, osteomyelitis,  prosthetic joint infection, vascular grafts infection…</a:t>
            </a:r>
          </a:p>
          <a:p>
            <a:endParaRPr lang="en-GB" sz="2800" dirty="0" smtClean="0"/>
          </a:p>
          <a:p>
            <a:r>
              <a:rPr lang="en-GB" sz="2800" dirty="0" smtClean="0"/>
              <a:t>! MR is the method of the choice once there is a suspicion for spine osteomyelitis and no other underlying bone </a:t>
            </a:r>
            <a:r>
              <a:rPr lang="en-GB" sz="2800" dirty="0" err="1" smtClean="0"/>
              <a:t>patology</a:t>
            </a: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Radiolabeled  leukocytes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88" y="1281719"/>
            <a:ext cx="7744072" cy="537835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94462" y="635229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Ant 4h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497776" y="635229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Ant 24h</a:t>
            </a:r>
            <a:endParaRPr lang="cs-CZ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45278" y="635229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Post 24h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03116" y="635696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Post 4h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Radiolabeled  leukocytes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18985"/>
            <a:ext cx="8579766" cy="349428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536" y="4936827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Post </a:t>
            </a:r>
            <a:r>
              <a:rPr lang="cs-CZ" sz="1400" dirty="0" err="1" smtClean="0"/>
              <a:t>removal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OS, </a:t>
            </a:r>
            <a:r>
              <a:rPr lang="cs-CZ" sz="1400" dirty="0" err="1" smtClean="0"/>
              <a:t>infection</a:t>
            </a:r>
            <a:r>
              <a:rPr lang="cs-CZ" sz="1400" dirty="0" smtClean="0"/>
              <a:t> in soft </a:t>
            </a:r>
            <a:r>
              <a:rPr lang="cs-CZ" sz="1400" dirty="0" err="1" smtClean="0"/>
              <a:t>tissues</a:t>
            </a:r>
            <a:r>
              <a:rPr lang="cs-CZ" sz="1400" dirty="0" smtClean="0"/>
              <a:t> </a:t>
            </a:r>
            <a:r>
              <a:rPr lang="cs-CZ" sz="1400" dirty="0" err="1" smtClean="0"/>
              <a:t>without</a:t>
            </a:r>
            <a:r>
              <a:rPr lang="cs-CZ" sz="1400" dirty="0" smtClean="0"/>
              <a:t> osteomyelitis</a:t>
            </a:r>
            <a:endParaRPr lang="cs-CZ" sz="1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513" t="5900" r="2513" b="6951"/>
          <a:stretch/>
        </p:blipFill>
        <p:spPr>
          <a:xfrm>
            <a:off x="2685828" y="987552"/>
            <a:ext cx="6264696" cy="5416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Respiratory system – nuclear imaging methods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2000" dirty="0" smtClean="0"/>
          </a:p>
          <a:p>
            <a:r>
              <a:rPr lang="cs-CZ" sz="2000" b="1" dirty="0" smtClean="0"/>
              <a:t>Perfusion study </a:t>
            </a:r>
            <a:r>
              <a:rPr lang="cs-CZ" sz="2000" dirty="0" smtClean="0"/>
              <a:t>: 99mTc-MAA macroaggregated albumin- displays regional lung perfusion</a:t>
            </a:r>
          </a:p>
          <a:p>
            <a:endParaRPr lang="cs-CZ" sz="2000" dirty="0" smtClean="0"/>
          </a:p>
          <a:p>
            <a:r>
              <a:rPr lang="cs-CZ" sz="2000" b="1" dirty="0" smtClean="0"/>
              <a:t>Ventilation study</a:t>
            </a:r>
            <a:r>
              <a:rPr lang="cs-CZ" sz="2000" dirty="0" smtClean="0"/>
              <a:t>: radiolabeled aerosols (</a:t>
            </a:r>
            <a:r>
              <a:rPr lang="cs-CZ" sz="2000" baseline="30000" dirty="0" smtClean="0"/>
              <a:t>99m</a:t>
            </a:r>
            <a:r>
              <a:rPr lang="cs-CZ" sz="2000" dirty="0" smtClean="0"/>
              <a:t>Tc-DTPA), radioactive gases (</a:t>
            </a:r>
            <a:r>
              <a:rPr lang="cs-CZ" sz="2000" baseline="30000" dirty="0" smtClean="0"/>
              <a:t>81m</a:t>
            </a:r>
            <a:r>
              <a:rPr lang="cs-CZ" sz="2000" dirty="0" smtClean="0"/>
              <a:t>Krypton) - display regional lung ventilation</a:t>
            </a:r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r>
              <a:rPr lang="cs-CZ" sz="2000" b="1" dirty="0" smtClean="0"/>
              <a:t>18F-FDG  PET/CT, PET/MR : </a:t>
            </a:r>
            <a:r>
              <a:rPr lang="cs-CZ" sz="2000" dirty="0" smtClean="0"/>
              <a:t> lung carcinoma, infection</a:t>
            </a:r>
          </a:p>
          <a:p>
            <a:pPr>
              <a:buNone/>
            </a:pP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061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Perfusion a ventilation scintigraphy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sz="2000" b="1" u="sng" dirty="0" smtClean="0"/>
              <a:t>Indication</a:t>
            </a:r>
            <a:r>
              <a:rPr lang="cs-CZ" sz="2000" dirty="0" smtClean="0"/>
              <a:t>: assess the </a:t>
            </a:r>
            <a:r>
              <a:rPr lang="cs-CZ" sz="2000" b="1" dirty="0" smtClean="0"/>
              <a:t>probability of pulmonary embolism</a:t>
            </a:r>
            <a:r>
              <a:rPr lang="cs-CZ" sz="2000" dirty="0" smtClean="0"/>
              <a:t>, assess regional lung perfusion before lung surgery (semiquantitative evaluation)</a:t>
            </a:r>
          </a:p>
          <a:p>
            <a:endParaRPr lang="cs-CZ" sz="2000" dirty="0" smtClean="0"/>
          </a:p>
          <a:p>
            <a:r>
              <a:rPr lang="cs-CZ" sz="2000" b="1" u="sng" dirty="0" err="1" smtClean="0"/>
              <a:t>Imaging</a:t>
            </a:r>
            <a:r>
              <a:rPr lang="cs-CZ" sz="2000" b="1" u="sng" dirty="0" smtClean="0"/>
              <a:t>:</a:t>
            </a:r>
            <a:r>
              <a:rPr lang="cs-CZ" sz="2000" dirty="0"/>
              <a:t> </a:t>
            </a:r>
            <a:r>
              <a:rPr lang="cs-CZ" sz="2000" dirty="0" err="1"/>
              <a:t>traditionally</a:t>
            </a:r>
            <a:r>
              <a:rPr lang="cs-CZ" sz="2000" dirty="0"/>
              <a:t> </a:t>
            </a:r>
            <a:r>
              <a:rPr lang="cs-CZ" sz="2000" dirty="0" err="1"/>
              <a:t>perfusion+ventilation</a:t>
            </a:r>
            <a:r>
              <a:rPr lang="cs-CZ" sz="2000" dirty="0"/>
              <a:t> (V/Q </a:t>
            </a:r>
            <a:r>
              <a:rPr lang="cs-CZ" sz="2000" dirty="0" err="1"/>
              <a:t>scan</a:t>
            </a:r>
            <a:r>
              <a:rPr lang="cs-CZ" sz="2000" dirty="0"/>
              <a:t>) - V/Q </a:t>
            </a:r>
            <a:r>
              <a:rPr lang="cs-CZ" sz="2000" dirty="0" err="1"/>
              <a:t>Mismatch</a:t>
            </a:r>
            <a:endParaRPr lang="cs-CZ" sz="2000" dirty="0"/>
          </a:p>
          <a:p>
            <a:r>
              <a:rPr lang="cs-CZ" sz="2000" b="1" dirty="0"/>
              <a:t>SPECT/</a:t>
            </a:r>
            <a:r>
              <a:rPr lang="cs-CZ" sz="2000" b="1" dirty="0" err="1"/>
              <a:t>low-doseCT</a:t>
            </a:r>
            <a:r>
              <a:rPr lang="cs-CZ" sz="2000" b="1" dirty="0"/>
              <a:t> </a:t>
            </a:r>
            <a:r>
              <a:rPr lang="cs-CZ" sz="2000" dirty="0" err="1" smtClean="0"/>
              <a:t>perfusion</a:t>
            </a:r>
            <a:r>
              <a:rPr lang="cs-CZ" sz="2000" dirty="0" smtClean="0"/>
              <a:t> </a:t>
            </a:r>
            <a:r>
              <a:rPr lang="cs-CZ" sz="2000" dirty="0" err="1" smtClean="0"/>
              <a:t>only</a:t>
            </a:r>
            <a:endParaRPr lang="cs-CZ" sz="2000" dirty="0" smtClean="0"/>
          </a:p>
          <a:p>
            <a:pPr lvl="1"/>
            <a:r>
              <a:rPr lang="cs-CZ" sz="1500" dirty="0" err="1" smtClean="0"/>
              <a:t>Ventilation</a:t>
            </a:r>
            <a:r>
              <a:rPr lang="cs-CZ" sz="1500" dirty="0" smtClean="0"/>
              <a:t> in </a:t>
            </a:r>
            <a:r>
              <a:rPr lang="cs-CZ" sz="1500" dirty="0" err="1" smtClean="0"/>
              <a:t>uclear</a:t>
            </a:r>
            <a:r>
              <a:rPr lang="cs-CZ" sz="1500" dirty="0" smtClean="0"/>
              <a:t> </a:t>
            </a:r>
            <a:r>
              <a:rPr lang="cs-CZ" sz="1500" dirty="0" err="1" smtClean="0"/>
              <a:t>cases</a:t>
            </a:r>
            <a:r>
              <a:rPr lang="cs-CZ" sz="1500" dirty="0" smtClean="0"/>
              <a:t> </a:t>
            </a:r>
            <a:r>
              <a:rPr lang="cs-CZ" sz="1500" dirty="0" err="1" smtClean="0"/>
              <a:t>only</a:t>
            </a:r>
            <a:endParaRPr lang="cs-CZ" sz="1500" dirty="0"/>
          </a:p>
          <a:p>
            <a:pPr>
              <a:buNone/>
            </a:pPr>
            <a:endParaRPr lang="cs-CZ" sz="2000" dirty="0" smtClean="0"/>
          </a:p>
          <a:p>
            <a:r>
              <a:rPr lang="cs-CZ" sz="2000" dirty="0" smtClean="0"/>
              <a:t>Many centers performed both the perfusion and ventilation studies, clinical experience show that perfusion study by performing SPECT/CT is fully sufficient (depends on clinical context, technical </a:t>
            </a:r>
            <a:r>
              <a:rPr lang="cs-CZ" sz="2000" dirty="0" err="1" smtClean="0"/>
              <a:t>equipment</a:t>
            </a:r>
            <a:r>
              <a:rPr lang="cs-CZ" sz="2000" dirty="0" smtClean="0"/>
              <a:t>…)</a:t>
            </a:r>
          </a:p>
          <a:p>
            <a:endParaRPr lang="cs-CZ" sz="2000" dirty="0" smtClean="0"/>
          </a:p>
          <a:p>
            <a:r>
              <a:rPr lang="cs-CZ" sz="2000" dirty="0" smtClean="0"/>
              <a:t>R-L  </a:t>
            </a:r>
            <a:r>
              <a:rPr lang="cs-CZ" sz="2000" dirty="0" err="1" smtClean="0"/>
              <a:t>shunt</a:t>
            </a:r>
            <a:r>
              <a:rPr lang="cs-CZ" sz="2000" dirty="0" smtClean="0"/>
              <a:t> </a:t>
            </a:r>
            <a:r>
              <a:rPr lang="cs-CZ" sz="2000" dirty="0" err="1" smtClean="0"/>
              <a:t>may</a:t>
            </a:r>
            <a:r>
              <a:rPr lang="cs-CZ" sz="2000" dirty="0" smtClean="0"/>
              <a:t> </a:t>
            </a:r>
            <a:r>
              <a:rPr lang="cs-CZ" sz="2000" dirty="0" err="1" smtClean="0"/>
              <a:t>be</a:t>
            </a:r>
            <a:r>
              <a:rPr lang="cs-CZ" sz="2000" dirty="0" smtClean="0"/>
              <a:t> </a:t>
            </a:r>
            <a:r>
              <a:rPr lang="cs-CZ" sz="2000" dirty="0" err="1" smtClean="0"/>
              <a:t>demostrated</a:t>
            </a:r>
            <a:r>
              <a:rPr lang="cs-CZ" sz="2000" dirty="0" smtClean="0"/>
              <a:t> </a:t>
            </a:r>
            <a:r>
              <a:rPr lang="cs-CZ" sz="2000" dirty="0" err="1" smtClean="0"/>
              <a:t>at</a:t>
            </a:r>
            <a:r>
              <a:rPr lang="cs-CZ" sz="2000" dirty="0" smtClean="0"/>
              <a:t> </a:t>
            </a:r>
            <a:r>
              <a:rPr lang="cs-CZ" sz="2000" dirty="0" err="1" smtClean="0"/>
              <a:t>images</a:t>
            </a:r>
            <a:r>
              <a:rPr lang="cs-CZ" sz="2000" dirty="0" smtClean="0"/>
              <a:t> (</a:t>
            </a:r>
            <a:r>
              <a:rPr lang="cs-CZ" sz="2000" dirty="0" err="1" smtClean="0"/>
              <a:t>activity</a:t>
            </a:r>
            <a:r>
              <a:rPr lang="cs-CZ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seen</a:t>
            </a:r>
            <a:r>
              <a:rPr lang="cs-CZ" sz="2000" dirty="0" smtClean="0"/>
              <a:t> in </a:t>
            </a:r>
            <a:r>
              <a:rPr lang="cs-CZ" sz="2000" dirty="0" err="1" smtClean="0"/>
              <a:t>the</a:t>
            </a:r>
            <a:r>
              <a:rPr lang="cs-CZ" sz="2000" dirty="0" smtClean="0"/>
              <a:t> brain, </a:t>
            </a:r>
            <a:r>
              <a:rPr lang="cs-CZ" sz="2000" dirty="0" err="1" smtClean="0"/>
              <a:t>kidneys</a:t>
            </a:r>
            <a:r>
              <a:rPr lang="cs-CZ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340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Perfusion  ventilation  study</a:t>
            </a:r>
            <a:endParaRPr lang="cs-CZ" dirty="0"/>
          </a:p>
        </p:txBody>
      </p:sp>
      <p:pic>
        <p:nvPicPr>
          <p:cNvPr id="4" name="Content Placeholder 3" descr="PE 1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571612"/>
            <a:ext cx="7715304" cy="47863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Perfusion ventilation study SPECT</a:t>
            </a:r>
            <a:endParaRPr lang="cs-CZ" dirty="0"/>
          </a:p>
        </p:txBody>
      </p:sp>
      <p:pic>
        <p:nvPicPr>
          <p:cNvPr id="4" name="Content Placeholder 3" descr="perfuye ventilace plic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71612"/>
            <a:ext cx="10144195" cy="58309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Lung perfusion study, SPECT/CT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3474"/>
            <a:ext cx="7798938" cy="554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Lung perfusion study, SPECT/CT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987552"/>
            <a:ext cx="7943825" cy="568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55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Lung perfusion study, SPECT/CT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74877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79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Nuclear  medicine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1026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Medical specialty </a:t>
            </a:r>
            <a:r>
              <a:rPr lang="cs-CZ" dirty="0" err="1" smtClean="0"/>
              <a:t>using</a:t>
            </a:r>
            <a:r>
              <a:rPr lang="cs-CZ" dirty="0" smtClean="0"/>
              <a:t> </a:t>
            </a:r>
            <a:r>
              <a:rPr lang="cs-CZ" dirty="0" err="1" smtClean="0"/>
              <a:t>radiopharmaceuticals</a:t>
            </a:r>
            <a:r>
              <a:rPr lang="cs-CZ" dirty="0" smtClean="0"/>
              <a:t> for </a:t>
            </a:r>
            <a:r>
              <a:rPr lang="cs-CZ" b="1" dirty="0" smtClean="0"/>
              <a:t>diagnostic</a:t>
            </a:r>
            <a:r>
              <a:rPr lang="cs-CZ" dirty="0" smtClean="0"/>
              <a:t> and </a:t>
            </a:r>
            <a:r>
              <a:rPr lang="cs-CZ" b="1" dirty="0" smtClean="0"/>
              <a:t>therapeutic </a:t>
            </a:r>
            <a:r>
              <a:rPr lang="cs-CZ" dirty="0" smtClean="0"/>
              <a:t>purposes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Diagnostics</a:t>
            </a:r>
            <a:r>
              <a:rPr lang="cs-CZ" dirty="0" smtClean="0"/>
              <a:t> - </a:t>
            </a:r>
            <a:r>
              <a:rPr lang="en-US" dirty="0"/>
              <a:t>imaging the distribution of the </a:t>
            </a:r>
            <a:r>
              <a:rPr lang="cs-CZ" dirty="0" err="1" smtClean="0"/>
              <a:t>tracer</a:t>
            </a:r>
            <a:r>
              <a:rPr lang="en-US" dirty="0" smtClean="0"/>
              <a:t> </a:t>
            </a:r>
            <a:r>
              <a:rPr lang="en-US" dirty="0"/>
              <a:t>in the body</a:t>
            </a:r>
            <a:r>
              <a:rPr lang="cs-CZ" dirty="0" smtClean="0"/>
              <a:t> </a:t>
            </a:r>
          </a:p>
          <a:p>
            <a:pPr lvl="1"/>
            <a:r>
              <a:rPr lang="cs-CZ" dirty="0" err="1" smtClean="0"/>
              <a:t>Scintigraphy</a:t>
            </a:r>
            <a:r>
              <a:rPr lang="cs-CZ" dirty="0" smtClean="0"/>
              <a:t> (</a:t>
            </a:r>
            <a:r>
              <a:rPr lang="cs-CZ" dirty="0" err="1" smtClean="0"/>
              <a:t>planar</a:t>
            </a:r>
            <a:r>
              <a:rPr lang="cs-CZ" dirty="0" smtClean="0"/>
              <a:t>, </a:t>
            </a:r>
            <a:r>
              <a:rPr lang="cs-CZ" dirty="0" err="1" smtClean="0"/>
              <a:t>tomographic</a:t>
            </a:r>
            <a:r>
              <a:rPr lang="cs-CZ" dirty="0" smtClean="0"/>
              <a:t>=SPECT) and PET</a:t>
            </a:r>
          </a:p>
          <a:p>
            <a:pPr lvl="1"/>
            <a:r>
              <a:rPr lang="cs-CZ" dirty="0" smtClean="0"/>
              <a:t>Static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dynamic</a:t>
            </a:r>
            <a:r>
              <a:rPr lang="cs-CZ" dirty="0" smtClean="0"/>
              <a:t> </a:t>
            </a:r>
            <a:r>
              <a:rPr lang="cs-CZ" dirty="0" err="1" smtClean="0"/>
              <a:t>examinations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cs-CZ" dirty="0" smtClean="0"/>
              <a:t>The tracer uptake is related to biochemical process and function within tissue/organ/body –  scintigraphies are referred to as functional </a:t>
            </a:r>
            <a:r>
              <a:rPr lang="cs-CZ" dirty="0" err="1" smtClean="0"/>
              <a:t>imaging</a:t>
            </a:r>
            <a:r>
              <a:rPr lang="cs-CZ" dirty="0" smtClean="0"/>
              <a:t>  </a:t>
            </a:r>
            <a:r>
              <a:rPr lang="cs-CZ" dirty="0" err="1" smtClean="0"/>
              <a:t>techniques</a:t>
            </a:r>
            <a:r>
              <a:rPr lang="cs-CZ" dirty="0" smtClean="0"/>
              <a:t>, not </a:t>
            </a:r>
            <a:r>
              <a:rPr lang="cs-CZ" dirty="0" err="1" smtClean="0"/>
              <a:t>showing</a:t>
            </a:r>
            <a:r>
              <a:rPr lang="cs-CZ" dirty="0" smtClean="0"/>
              <a:t> </a:t>
            </a:r>
            <a:r>
              <a:rPr lang="cs-CZ" dirty="0" err="1" smtClean="0"/>
              <a:t>anatomic</a:t>
            </a:r>
            <a:r>
              <a:rPr lang="cs-CZ" dirty="0" smtClean="0"/>
              <a:t> </a:t>
            </a:r>
            <a:r>
              <a:rPr lang="cs-CZ" dirty="0" err="1" smtClean="0"/>
              <a:t>details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/>
              <a:t>Therapeutic methods – targeted radiotherapy based on the distribution of a carrier bound to a suitable </a:t>
            </a:r>
            <a:r>
              <a:rPr lang="en-US" dirty="0" smtClean="0"/>
              <a:t>radionuclide</a:t>
            </a:r>
            <a:r>
              <a:rPr lang="cs-CZ" dirty="0" smtClean="0"/>
              <a:t> </a:t>
            </a:r>
            <a:r>
              <a:rPr lang="cs-CZ" dirty="0"/>
              <a:t>(beta</a:t>
            </a:r>
            <a:r>
              <a:rPr lang="cs-CZ" baseline="30000" dirty="0"/>
              <a:t>-</a:t>
            </a:r>
            <a:r>
              <a:rPr lang="cs-CZ" dirty="0"/>
              <a:t>, alfa </a:t>
            </a:r>
            <a:r>
              <a:rPr lang="cs-CZ" dirty="0" err="1" smtClean="0"/>
              <a:t>emitter</a:t>
            </a:r>
            <a:r>
              <a:rPr lang="cs-CZ" dirty="0" smtClean="0"/>
              <a:t>) </a:t>
            </a:r>
            <a:r>
              <a:rPr lang="cs-CZ" dirty="0"/>
              <a:t>– </a:t>
            </a:r>
            <a:r>
              <a:rPr lang="cs-CZ" baseline="30000" dirty="0"/>
              <a:t>131</a:t>
            </a:r>
            <a:r>
              <a:rPr lang="cs-CZ" dirty="0"/>
              <a:t>I, </a:t>
            </a:r>
            <a:r>
              <a:rPr lang="cs-CZ" baseline="30000" dirty="0"/>
              <a:t>223</a:t>
            </a:r>
            <a:r>
              <a:rPr lang="cs-CZ" dirty="0"/>
              <a:t>Ra, </a:t>
            </a:r>
            <a:r>
              <a:rPr lang="cs-CZ" baseline="30000" dirty="0"/>
              <a:t>177</a:t>
            </a:r>
            <a:r>
              <a:rPr lang="cs-CZ" dirty="0"/>
              <a:t>Lu, </a:t>
            </a:r>
            <a:r>
              <a:rPr lang="cs-CZ" dirty="0" err="1"/>
              <a:t>Sr</a:t>
            </a:r>
            <a:r>
              <a:rPr lang="cs-CZ" dirty="0"/>
              <a:t>, </a:t>
            </a:r>
            <a:r>
              <a:rPr lang="cs-CZ" dirty="0" err="1"/>
              <a:t>Sm</a:t>
            </a:r>
            <a:r>
              <a:rPr lang="cs-CZ" dirty="0"/>
              <a:t>, Re, </a:t>
            </a:r>
            <a:r>
              <a:rPr lang="cs-CZ" baseline="30000" dirty="0"/>
              <a:t>90</a:t>
            </a:r>
            <a:r>
              <a:rPr lang="cs-CZ" dirty="0"/>
              <a:t>Y, </a:t>
            </a:r>
            <a:r>
              <a:rPr lang="cs-CZ" dirty="0" smtClean="0"/>
              <a:t>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8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Thyroid  imaging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1800" dirty="0" smtClean="0"/>
          </a:p>
          <a:p>
            <a:r>
              <a:rPr lang="cs-CZ" sz="1800" dirty="0" smtClean="0"/>
              <a:t>RP: </a:t>
            </a:r>
            <a:r>
              <a:rPr lang="cs-CZ" sz="1800" b="1" baseline="30000" dirty="0"/>
              <a:t>99m</a:t>
            </a:r>
            <a:r>
              <a:rPr lang="cs-CZ" sz="1800" b="1" dirty="0"/>
              <a:t>TcO</a:t>
            </a:r>
            <a:r>
              <a:rPr lang="cs-CZ" sz="1800" b="1" baseline="-25000" dirty="0"/>
              <a:t>4</a:t>
            </a:r>
            <a:r>
              <a:rPr lang="cs-CZ" sz="1800" baseline="-25000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technetium</a:t>
            </a:r>
            <a:r>
              <a:rPr lang="cs-CZ" sz="1800" dirty="0"/>
              <a:t> </a:t>
            </a:r>
            <a:r>
              <a:rPr lang="cs-CZ" sz="1800" dirty="0" err="1"/>
              <a:t>pertechnetate</a:t>
            </a:r>
            <a:r>
              <a:rPr lang="cs-CZ" sz="1800" dirty="0"/>
              <a:t>)</a:t>
            </a:r>
            <a:r>
              <a:rPr lang="cs-CZ" sz="1800" dirty="0" smtClean="0"/>
              <a:t>, </a:t>
            </a:r>
            <a:r>
              <a:rPr lang="cs-CZ" sz="1800" baseline="30000" dirty="0"/>
              <a:t>123</a:t>
            </a:r>
            <a:r>
              <a:rPr lang="cs-CZ" sz="1800" dirty="0"/>
              <a:t>I, </a:t>
            </a:r>
            <a:r>
              <a:rPr lang="cs-CZ" sz="1800" baseline="30000" dirty="0"/>
              <a:t>131</a:t>
            </a:r>
            <a:r>
              <a:rPr lang="cs-CZ" sz="1800" dirty="0"/>
              <a:t>I</a:t>
            </a:r>
          </a:p>
          <a:p>
            <a:r>
              <a:rPr lang="cs-CZ" sz="1800" dirty="0" err="1" smtClean="0"/>
              <a:t>Planar</a:t>
            </a:r>
            <a:r>
              <a:rPr lang="cs-CZ" sz="1800" dirty="0" smtClean="0"/>
              <a:t> </a:t>
            </a:r>
            <a:r>
              <a:rPr lang="cs-CZ" sz="1800" dirty="0" err="1" smtClean="0"/>
              <a:t>images</a:t>
            </a:r>
            <a:r>
              <a:rPr lang="cs-CZ" sz="1800" dirty="0" smtClean="0"/>
              <a:t>, SPECT, SPECT/CT</a:t>
            </a:r>
          </a:p>
          <a:p>
            <a:endParaRPr 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37739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Thyroid scintigraphy - indication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b="1" dirty="0" smtClean="0"/>
              <a:t>Hyperthyroidism </a:t>
            </a:r>
            <a:r>
              <a:rPr lang="cs-CZ" sz="2000" dirty="0" smtClean="0"/>
              <a:t>: autonomous/toxic adenoma, Graves disease,  subacute thyreoiditis, compensatory low level  TSH due to another disease</a:t>
            </a:r>
          </a:p>
          <a:p>
            <a:endParaRPr lang="cs-CZ" sz="2000" dirty="0" smtClean="0"/>
          </a:p>
          <a:p>
            <a:r>
              <a:rPr lang="cs-CZ" sz="2000" b="1" dirty="0" smtClean="0"/>
              <a:t>Thyroid nodules </a:t>
            </a:r>
            <a:r>
              <a:rPr lang="cs-CZ" sz="2000" dirty="0" smtClean="0"/>
              <a:t>: to determine their functional status</a:t>
            </a:r>
          </a:p>
          <a:p>
            <a:endParaRPr lang="cs-CZ" sz="2000" dirty="0" smtClean="0"/>
          </a:p>
          <a:p>
            <a:r>
              <a:rPr lang="cs-CZ" sz="2000" b="1" dirty="0" smtClean="0"/>
              <a:t>Detection of the ectopic thyroid tissue, evaluation of the retrosternal tissue mass  </a:t>
            </a:r>
            <a:r>
              <a:rPr lang="cs-CZ" sz="2000" dirty="0" smtClean="0"/>
              <a:t>(</a:t>
            </a:r>
            <a:r>
              <a:rPr lang="cs-CZ" sz="2000" b="1" dirty="0" smtClean="0"/>
              <a:t>retrosternal goiter</a:t>
            </a:r>
            <a:r>
              <a:rPr lang="cs-CZ" sz="2000" dirty="0" smtClean="0"/>
              <a:t>, lingual thyroid, struma ovarii)</a:t>
            </a:r>
          </a:p>
          <a:p>
            <a:endParaRPr lang="cs-CZ" sz="2000" dirty="0" smtClean="0"/>
          </a:p>
          <a:p>
            <a:r>
              <a:rPr lang="cs-CZ" sz="2000" b="1" dirty="0" smtClean="0"/>
              <a:t>Thyroid cancer (</a:t>
            </a:r>
            <a:r>
              <a:rPr lang="cs-CZ" sz="2000" b="1" baseline="30000" dirty="0" smtClean="0"/>
              <a:t>123</a:t>
            </a:r>
            <a:r>
              <a:rPr lang="cs-CZ" sz="2000" b="1" dirty="0" smtClean="0"/>
              <a:t>I, </a:t>
            </a:r>
            <a:r>
              <a:rPr lang="cs-CZ" sz="2000" b="1" baseline="30000" dirty="0" smtClean="0"/>
              <a:t>131</a:t>
            </a:r>
            <a:r>
              <a:rPr lang="cs-CZ" sz="2000" b="1" dirty="0" smtClean="0"/>
              <a:t>I) </a:t>
            </a:r>
            <a:r>
              <a:rPr lang="cs-CZ" sz="2000" b="1" dirty="0" err="1" smtClean="0"/>
              <a:t>staging</a:t>
            </a:r>
            <a:endParaRPr lang="cs-CZ" sz="2000" b="1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273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Therapy</a:t>
            </a:r>
            <a:r>
              <a:rPr lang="cs-CZ" dirty="0" smtClean="0"/>
              <a:t> I 131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err="1" smtClean="0"/>
              <a:t>Hospitalization</a:t>
            </a:r>
            <a:r>
              <a:rPr lang="cs-CZ" sz="2000" dirty="0" smtClean="0"/>
              <a:t> </a:t>
            </a:r>
            <a:r>
              <a:rPr lang="cs-CZ" sz="2000" dirty="0" err="1"/>
              <a:t>required</a:t>
            </a:r>
            <a:endParaRPr lang="cs-CZ" sz="2000" b="1" dirty="0" smtClean="0"/>
          </a:p>
          <a:p>
            <a:endParaRPr lang="cs-CZ" sz="2000" b="1" dirty="0"/>
          </a:p>
          <a:p>
            <a:r>
              <a:rPr lang="en-US" sz="2000" b="1" dirty="0"/>
              <a:t>Malignant - </a:t>
            </a:r>
            <a:r>
              <a:rPr lang="en-US" sz="2000" dirty="0"/>
              <a:t>patients with </a:t>
            </a:r>
            <a:r>
              <a:rPr lang="en-US" sz="2000" b="1" dirty="0"/>
              <a:t>differentiated </a:t>
            </a:r>
            <a:r>
              <a:rPr lang="en-US" sz="2000" b="1" dirty="0" smtClean="0"/>
              <a:t>thyroid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cancer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r>
              <a:rPr lang="en-US" sz="2000" dirty="0"/>
              <a:t>Elimination of residues and </a:t>
            </a:r>
            <a:r>
              <a:rPr lang="en-US" sz="2000" dirty="0" err="1"/>
              <a:t>micrometastases</a:t>
            </a:r>
            <a:r>
              <a:rPr lang="en-US" sz="2000" dirty="0"/>
              <a:t> after TTE</a:t>
            </a:r>
          </a:p>
          <a:p>
            <a:r>
              <a:rPr lang="en-US" sz="2000" dirty="0"/>
              <a:t>Therapy of metastases found on </a:t>
            </a:r>
            <a:r>
              <a:rPr lang="cs-CZ" sz="2000" dirty="0" err="1" smtClean="0"/>
              <a:t>follow</a:t>
            </a:r>
            <a:r>
              <a:rPr lang="cs-CZ" sz="2000" dirty="0" smtClean="0"/>
              <a:t> up</a:t>
            </a:r>
            <a:r>
              <a:rPr lang="en-US" sz="2000" dirty="0" smtClean="0"/>
              <a:t> </a:t>
            </a:r>
            <a:r>
              <a:rPr lang="en-US" sz="2000" dirty="0"/>
              <a:t>dg. </a:t>
            </a:r>
            <a:r>
              <a:rPr lang="cs-CZ" sz="2000" dirty="0" err="1" smtClean="0"/>
              <a:t>scan</a:t>
            </a:r>
            <a:r>
              <a:rPr lang="cs-CZ" sz="2000" dirty="0" smtClean="0"/>
              <a:t> w</a:t>
            </a:r>
            <a:r>
              <a:rPr lang="en-US" sz="2000" dirty="0" err="1" smtClean="0"/>
              <a:t>ith</a:t>
            </a:r>
            <a:r>
              <a:rPr lang="en-US" sz="2000" dirty="0" smtClean="0"/>
              <a:t> </a:t>
            </a:r>
            <a:r>
              <a:rPr lang="en-US" sz="2000" dirty="0"/>
              <a:t>I131</a:t>
            </a:r>
            <a:endParaRPr lang="cs-CZ" sz="2000" dirty="0"/>
          </a:p>
          <a:p>
            <a:endParaRPr lang="cs-CZ" sz="2000" dirty="0" smtClean="0"/>
          </a:p>
          <a:p>
            <a:r>
              <a:rPr lang="cs-CZ" sz="2000" b="1" dirty="0" err="1" smtClean="0"/>
              <a:t>Benign</a:t>
            </a:r>
            <a:r>
              <a:rPr lang="cs-CZ" sz="2000" b="1" dirty="0" smtClean="0"/>
              <a:t>:</a:t>
            </a:r>
            <a:endParaRPr lang="cs-CZ" sz="2000" b="1" dirty="0"/>
          </a:p>
          <a:p>
            <a:r>
              <a:rPr lang="cs-CZ" sz="2000" dirty="0" err="1"/>
              <a:t>Autonomous</a:t>
            </a:r>
            <a:r>
              <a:rPr lang="cs-CZ" sz="2000" dirty="0"/>
              <a:t> </a:t>
            </a:r>
            <a:r>
              <a:rPr lang="cs-CZ" sz="2000" dirty="0" err="1"/>
              <a:t>adenoma</a:t>
            </a:r>
            <a:endParaRPr lang="cs-CZ" sz="2000" dirty="0"/>
          </a:p>
          <a:p>
            <a:r>
              <a:rPr lang="cs-CZ" sz="2000" dirty="0"/>
              <a:t>Relapse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autoimmune</a:t>
            </a:r>
            <a:r>
              <a:rPr lang="cs-CZ" sz="2000" dirty="0"/>
              <a:t> </a:t>
            </a:r>
            <a:r>
              <a:rPr lang="cs-CZ" sz="2000" dirty="0" err="1"/>
              <a:t>hyperthyroidism</a:t>
            </a:r>
            <a:r>
              <a:rPr lang="cs-CZ" sz="2000" dirty="0"/>
              <a:t> (Graves-</a:t>
            </a:r>
            <a:r>
              <a:rPr lang="cs-CZ" sz="2000" dirty="0" err="1"/>
              <a:t>Basedow</a:t>
            </a:r>
            <a:r>
              <a:rPr lang="cs-CZ" sz="2000" dirty="0"/>
              <a:t>) </a:t>
            </a:r>
            <a:r>
              <a:rPr lang="cs-CZ" sz="2000" dirty="0" err="1"/>
              <a:t>without</a:t>
            </a:r>
            <a:r>
              <a:rPr lang="cs-CZ" sz="2000" dirty="0"/>
              <a:t> </a:t>
            </a:r>
            <a:r>
              <a:rPr lang="cs-CZ" sz="2000" dirty="0" err="1"/>
              <a:t>endocrine</a:t>
            </a:r>
            <a:r>
              <a:rPr lang="cs-CZ" sz="2000" dirty="0"/>
              <a:t> </a:t>
            </a:r>
            <a:r>
              <a:rPr lang="cs-CZ" sz="2000" dirty="0" err="1"/>
              <a:t>orbitopathy</a:t>
            </a:r>
            <a:endParaRPr lang="cs-CZ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539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Thyroid  scintigraphy – normal finding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122415"/>
            <a:ext cx="5328592" cy="5735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Thyroid  scintigraphy – normal finding</a:t>
            </a:r>
            <a:endParaRPr lang="cs-CZ" dirty="0"/>
          </a:p>
        </p:txBody>
      </p:sp>
      <p:pic>
        <p:nvPicPr>
          <p:cNvPr id="4" name="Content Placeholder 3" descr="Tc štítnice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714488"/>
            <a:ext cx="7643866" cy="4214842"/>
          </a:xfrm>
        </p:spPr>
      </p:pic>
    </p:spTree>
    <p:extLst>
      <p:ext uri="{BB962C8B-B14F-4D97-AF65-F5344CB8AC3E}">
        <p14:creationId xmlns:p14="http://schemas.microsoft.com/office/powerpoint/2010/main" val="409620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Cold  nodule</a:t>
            </a:r>
            <a:endParaRPr lang="cs-CZ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Toxic  adenoma</a:t>
            </a:r>
            <a:endParaRPr lang="cs-CZ" dirty="0"/>
          </a:p>
        </p:txBody>
      </p:sp>
      <p:pic>
        <p:nvPicPr>
          <p:cNvPr id="9" name="Content Placeholder 8" descr="studený uzel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5" y="2500306"/>
            <a:ext cx="3857652" cy="3857652"/>
          </a:xfrm>
        </p:spPr>
      </p:pic>
      <p:pic>
        <p:nvPicPr>
          <p:cNvPr id="10" name="Content Placeholder 9" descr="toxický uzel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57752" y="2428868"/>
            <a:ext cx="4000528" cy="407196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Thyroid  study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Ectopic</a:t>
            </a:r>
            <a:r>
              <a:rPr lang="cs-CZ" dirty="0" smtClean="0"/>
              <a:t>  </a:t>
            </a:r>
            <a:r>
              <a:rPr lang="cs-CZ" dirty="0" err="1" smtClean="0"/>
              <a:t>thyroid</a:t>
            </a:r>
            <a:r>
              <a:rPr lang="cs-CZ" dirty="0" smtClean="0"/>
              <a:t> - </a:t>
            </a:r>
            <a:r>
              <a:rPr lang="cs-CZ" dirty="0" err="1" smtClean="0"/>
              <a:t>substernal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Graves-Basedow disease</a:t>
            </a:r>
            <a:endParaRPr lang="cs-CZ" dirty="0"/>
          </a:p>
        </p:txBody>
      </p:sp>
      <p:pic>
        <p:nvPicPr>
          <p:cNvPr id="8" name="Content Placeholder 7" descr="GD.pn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00628" y="2500306"/>
            <a:ext cx="3643338" cy="4000527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Thyroid  scintigraphy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306045"/>
            <a:ext cx="3312368" cy="441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131I –normal finding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131I-dissemination</a:t>
            </a:r>
            <a:endParaRPr lang="cs-CZ" dirty="0"/>
          </a:p>
        </p:txBody>
      </p:sp>
      <p:pic>
        <p:nvPicPr>
          <p:cNvPr id="7" name="Content Placeholder 6" descr="I131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4" y="2214554"/>
            <a:ext cx="1785950" cy="4357718"/>
          </a:xfrm>
        </p:spPr>
      </p:pic>
      <p:pic>
        <p:nvPicPr>
          <p:cNvPr id="8" name="Content Placeholder 7" descr="I131 metastatické postižení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786050" y="2214554"/>
            <a:ext cx="5624522" cy="428628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Iodine 131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Parathyroid  scintigraphy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000" b="1" dirty="0" smtClean="0"/>
              <a:t>Indication</a:t>
            </a:r>
            <a:r>
              <a:rPr lang="cs-CZ" sz="2000" dirty="0" smtClean="0"/>
              <a:t>:  preoperative localization of  hyperfunctioning parathyroid glands making possible minimally invasive surgery</a:t>
            </a:r>
          </a:p>
          <a:p>
            <a:r>
              <a:rPr lang="cs-CZ" sz="2000" b="1" dirty="0" smtClean="0"/>
              <a:t>RP:</a:t>
            </a:r>
            <a:r>
              <a:rPr lang="cs-CZ" sz="2000" dirty="0" smtClean="0"/>
              <a:t> </a:t>
            </a:r>
            <a:r>
              <a:rPr lang="cs-CZ" sz="2000" baseline="30000" dirty="0"/>
              <a:t>99m</a:t>
            </a:r>
            <a:r>
              <a:rPr lang="cs-CZ" sz="2000" dirty="0"/>
              <a:t>Tc-MIBI </a:t>
            </a:r>
            <a:r>
              <a:rPr lang="cs-CZ" sz="2000" dirty="0" smtClean="0"/>
              <a:t>– </a:t>
            </a:r>
            <a:r>
              <a:rPr lang="cs-CZ" sz="2000" dirty="0" err="1" smtClean="0"/>
              <a:t>unspecific</a:t>
            </a:r>
            <a:r>
              <a:rPr lang="cs-CZ" sz="2000" dirty="0" smtClean="0"/>
              <a:t> </a:t>
            </a:r>
            <a:r>
              <a:rPr lang="cs-CZ" sz="2000" dirty="0" err="1" smtClean="0"/>
              <a:t>uptake</a:t>
            </a:r>
            <a:r>
              <a:rPr lang="cs-CZ" sz="2000" dirty="0" smtClean="0"/>
              <a:t> in </a:t>
            </a:r>
            <a:r>
              <a:rPr lang="cs-CZ" sz="2000" dirty="0" err="1" smtClean="0"/>
              <a:t>paratahyroid</a:t>
            </a:r>
            <a:r>
              <a:rPr lang="cs-CZ" sz="2000" dirty="0" smtClean="0"/>
              <a:t> and </a:t>
            </a:r>
            <a:r>
              <a:rPr lang="cs-CZ" sz="2000" dirty="0" err="1" smtClean="0"/>
              <a:t>thyroid</a:t>
            </a:r>
            <a:r>
              <a:rPr lang="cs-CZ" sz="2000" dirty="0" smtClean="0"/>
              <a:t> </a:t>
            </a:r>
            <a:r>
              <a:rPr lang="cs-CZ" sz="2000" dirty="0" err="1" smtClean="0"/>
              <a:t>gland</a:t>
            </a:r>
            <a:endParaRPr lang="cs-CZ" sz="2000" dirty="0"/>
          </a:p>
          <a:p>
            <a:endParaRPr lang="cs-CZ" sz="2000" dirty="0" smtClean="0"/>
          </a:p>
          <a:p>
            <a:r>
              <a:rPr lang="cs-CZ" sz="2000" b="1" dirty="0" smtClean="0"/>
              <a:t>Protocol</a:t>
            </a:r>
            <a:r>
              <a:rPr lang="cs-CZ" sz="2000" dirty="0" smtClean="0"/>
              <a:t>: </a:t>
            </a:r>
          </a:p>
          <a:p>
            <a:pPr>
              <a:buFontTx/>
              <a:buChar char="-"/>
            </a:pPr>
            <a:endParaRPr lang="cs-CZ" sz="2000" dirty="0" smtClean="0"/>
          </a:p>
          <a:p>
            <a:pPr>
              <a:buFontTx/>
              <a:buChar char="-"/>
            </a:pPr>
            <a:r>
              <a:rPr lang="cs-CZ" sz="2000" u="sng" dirty="0" err="1" smtClean="0"/>
              <a:t>Two-phase</a:t>
            </a:r>
            <a:r>
              <a:rPr lang="cs-CZ" sz="2000" u="sng" dirty="0" smtClean="0"/>
              <a:t> </a:t>
            </a:r>
            <a:r>
              <a:rPr lang="cs-CZ" sz="2000" u="sng" dirty="0" err="1" smtClean="0"/>
              <a:t>scan</a:t>
            </a:r>
            <a:r>
              <a:rPr lang="cs-CZ" sz="2000" u="sng" dirty="0" smtClean="0"/>
              <a:t> </a:t>
            </a:r>
            <a:r>
              <a:rPr lang="cs-CZ" sz="2000" dirty="0" smtClean="0"/>
              <a:t>(</a:t>
            </a:r>
            <a:r>
              <a:rPr lang="cs-CZ" sz="2000" baseline="30000" dirty="0" smtClean="0"/>
              <a:t>99m</a:t>
            </a:r>
            <a:r>
              <a:rPr lang="cs-CZ" sz="2000" dirty="0" smtClean="0"/>
              <a:t>Tc-MIBI), </a:t>
            </a:r>
            <a:r>
              <a:rPr lang="cs-CZ" sz="2000" dirty="0" err="1" smtClean="0"/>
              <a:t>initial</a:t>
            </a:r>
            <a:r>
              <a:rPr lang="cs-CZ" sz="2000" dirty="0" smtClean="0"/>
              <a:t> </a:t>
            </a:r>
            <a:r>
              <a:rPr lang="cs-CZ" sz="2000" dirty="0" err="1" smtClean="0"/>
              <a:t>images</a:t>
            </a:r>
            <a:r>
              <a:rPr lang="cs-CZ" sz="2000" dirty="0" smtClean="0"/>
              <a:t> 10 min after injection, second set of images at 2 hours, there is more rapid </a:t>
            </a:r>
            <a:r>
              <a:rPr lang="cs-CZ" sz="2000" dirty="0" err="1" smtClean="0"/>
              <a:t>washout</a:t>
            </a:r>
            <a:r>
              <a:rPr lang="cs-CZ" sz="2000" dirty="0" smtClean="0"/>
              <a:t> </a:t>
            </a:r>
            <a:r>
              <a:rPr lang="cs-CZ" sz="2000" dirty="0" err="1" smtClean="0"/>
              <a:t>fromt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thyroid, so delayed images show </a:t>
            </a:r>
            <a:r>
              <a:rPr lang="cs-CZ" sz="2000" dirty="0" err="1" smtClean="0"/>
              <a:t>hyperfunctioning</a:t>
            </a:r>
            <a:r>
              <a:rPr lang="cs-CZ" sz="2000" dirty="0" smtClean="0"/>
              <a:t> </a:t>
            </a:r>
            <a:r>
              <a:rPr lang="cs-CZ" sz="2000" dirty="0" err="1" smtClean="0"/>
              <a:t>parathyroid</a:t>
            </a:r>
            <a:r>
              <a:rPr lang="cs-CZ" sz="2000" dirty="0" smtClean="0"/>
              <a:t> </a:t>
            </a:r>
            <a:r>
              <a:rPr lang="cs-CZ" sz="2000" dirty="0" err="1" smtClean="0"/>
              <a:t>gland</a:t>
            </a:r>
            <a:r>
              <a:rPr lang="cs-CZ" sz="2000" dirty="0" smtClean="0"/>
              <a:t>)</a:t>
            </a:r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r>
              <a:rPr lang="cs-CZ" sz="2000" u="sng" dirty="0" err="1"/>
              <a:t>Subtraction</a:t>
            </a:r>
            <a:r>
              <a:rPr lang="cs-CZ" sz="2000" u="sng" dirty="0"/>
              <a:t> </a:t>
            </a:r>
            <a:r>
              <a:rPr lang="cs-CZ" sz="2000" u="sng" dirty="0" err="1"/>
              <a:t>methodology</a:t>
            </a:r>
            <a:r>
              <a:rPr lang="cs-CZ" sz="2000" u="sng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compares</a:t>
            </a:r>
            <a:r>
              <a:rPr lang="cs-CZ" sz="2000" dirty="0"/>
              <a:t> </a:t>
            </a:r>
            <a:r>
              <a:rPr lang="cs-CZ" sz="2000" baseline="30000" dirty="0"/>
              <a:t>99m</a:t>
            </a:r>
            <a:r>
              <a:rPr lang="cs-CZ" sz="2000" dirty="0"/>
              <a:t>Tc-pertechnate study and </a:t>
            </a:r>
            <a:r>
              <a:rPr lang="cs-CZ" sz="2000" baseline="30000" dirty="0" smtClean="0"/>
              <a:t>99m</a:t>
            </a:r>
            <a:r>
              <a:rPr lang="cs-CZ" sz="2000" dirty="0" smtClean="0"/>
              <a:t>Tc-MIBI </a:t>
            </a:r>
            <a:r>
              <a:rPr lang="cs-CZ" sz="2000" dirty="0"/>
              <a:t>study </a:t>
            </a:r>
            <a:r>
              <a:rPr lang="cs-CZ" sz="2000" dirty="0" smtClean="0"/>
              <a:t>by </a:t>
            </a:r>
            <a:r>
              <a:rPr lang="cs-CZ" sz="2000" dirty="0" err="1"/>
              <a:t>digital</a:t>
            </a:r>
            <a:r>
              <a:rPr lang="cs-CZ" sz="2000" dirty="0"/>
              <a:t> </a:t>
            </a:r>
            <a:r>
              <a:rPr lang="cs-CZ" sz="2000" dirty="0" err="1"/>
              <a:t>subtraction</a:t>
            </a:r>
            <a:r>
              <a:rPr lang="cs-CZ" sz="2000" dirty="0"/>
              <a:t>)</a:t>
            </a:r>
          </a:p>
          <a:p>
            <a:pPr>
              <a:buFontTx/>
              <a:buChar char="-"/>
            </a:pPr>
            <a:endParaRPr lang="cs-CZ" sz="2000" dirty="0" smtClean="0"/>
          </a:p>
          <a:p>
            <a:r>
              <a:rPr lang="cs-CZ" sz="2000" dirty="0" smtClean="0"/>
              <a:t>Planar images, but SPECT, SPECT/CT with better accuracy, localization of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parathyroid</a:t>
            </a:r>
            <a:r>
              <a:rPr lang="cs-CZ" sz="2000" dirty="0" smtClean="0"/>
              <a:t> </a:t>
            </a:r>
            <a:r>
              <a:rPr lang="cs-CZ" sz="2000" dirty="0" err="1" smtClean="0"/>
              <a:t>gland</a:t>
            </a:r>
            <a:endParaRPr lang="cs-CZ" sz="2000" dirty="0" smtClean="0"/>
          </a:p>
          <a:p>
            <a:r>
              <a:rPr lang="cs-CZ" sz="2000" dirty="0" err="1" smtClean="0"/>
              <a:t>If</a:t>
            </a:r>
            <a:r>
              <a:rPr lang="cs-CZ" sz="2000" dirty="0" smtClean="0"/>
              <a:t> </a:t>
            </a:r>
            <a:r>
              <a:rPr lang="cs-CZ" sz="2000" dirty="0" err="1" smtClean="0"/>
              <a:t>unclear</a:t>
            </a:r>
            <a:r>
              <a:rPr lang="cs-CZ" sz="2000" dirty="0" smtClean="0"/>
              <a:t>/negative </a:t>
            </a:r>
            <a:r>
              <a:rPr lang="cs-CZ" sz="2000" dirty="0" err="1" smtClean="0"/>
              <a:t>result</a:t>
            </a:r>
            <a:r>
              <a:rPr lang="cs-CZ" sz="2000" dirty="0" smtClean="0"/>
              <a:t> – posibility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baseline="30000" dirty="0" smtClean="0"/>
              <a:t>18</a:t>
            </a:r>
            <a:r>
              <a:rPr lang="cs-CZ" sz="2000" dirty="0" smtClean="0"/>
              <a:t>F-choline PET</a:t>
            </a:r>
            <a:endParaRPr lang="cs-CZ" sz="2000" dirty="0"/>
          </a:p>
          <a:p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3885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MIBI normal finding</a:t>
            </a:r>
            <a:endParaRPr lang="cs-CZ" dirty="0"/>
          </a:p>
        </p:txBody>
      </p:sp>
      <p:pic>
        <p:nvPicPr>
          <p:cNvPr id="4" name="Content Placeholder 3" descr="MIBI PT norma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8215369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Bone  scintigraphy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10264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 smtClean="0"/>
              <a:t>One of the most commonly used method</a:t>
            </a:r>
          </a:p>
          <a:p>
            <a:endParaRPr lang="cs-CZ" sz="2000" dirty="0" smtClean="0"/>
          </a:p>
          <a:p>
            <a:r>
              <a:rPr lang="cs-CZ" sz="2000" b="1" u="sng" dirty="0" smtClean="0"/>
              <a:t>Principle</a:t>
            </a:r>
            <a:r>
              <a:rPr lang="cs-CZ" sz="2000" dirty="0" smtClean="0"/>
              <a:t>: When tracer is injected intravenously, is taken up by adsorbtion onto the surface of bone, distribution in the skeleton is based on differencies in regional perfusion (vascularity) and </a:t>
            </a:r>
            <a:r>
              <a:rPr lang="cs-CZ" sz="2000" b="1" dirty="0" smtClean="0"/>
              <a:t>bone turnover </a:t>
            </a:r>
            <a:r>
              <a:rPr lang="cs-CZ" sz="2000" dirty="0" smtClean="0"/>
              <a:t>as well as other factors – non specific!!!</a:t>
            </a:r>
            <a:endParaRPr lang="cs-CZ" sz="2000" b="1" dirty="0" smtClean="0"/>
          </a:p>
          <a:p>
            <a:endParaRPr lang="cs-CZ" sz="2000" b="1" dirty="0" smtClean="0"/>
          </a:p>
          <a:p>
            <a:r>
              <a:rPr lang="cs-CZ" sz="2000" dirty="0" smtClean="0"/>
              <a:t>High sensitivity, small specifity (clinical context, patient´s history, SPECT, SPECT/CT)</a:t>
            </a:r>
          </a:p>
          <a:p>
            <a:endParaRPr lang="cs-CZ" sz="2000" dirty="0" smtClean="0"/>
          </a:p>
          <a:p>
            <a:r>
              <a:rPr lang="cs-CZ" sz="2000" b="1" dirty="0" smtClean="0"/>
              <a:t>RP</a:t>
            </a:r>
            <a:r>
              <a:rPr lang="cs-CZ" sz="2000" dirty="0" smtClean="0"/>
              <a:t>: technetium-labeled bisphosphonates (</a:t>
            </a:r>
            <a:r>
              <a:rPr lang="cs-CZ" sz="2000" baseline="30000" dirty="0" smtClean="0"/>
              <a:t>99m</a:t>
            </a:r>
            <a:r>
              <a:rPr lang="cs-CZ" sz="2000" dirty="0" smtClean="0"/>
              <a:t>Tc-MDP), analogs of some components of the mineral portion </a:t>
            </a:r>
            <a:r>
              <a:rPr lang="cs-CZ" sz="2000" dirty="0" err="1" smtClean="0"/>
              <a:t>of</a:t>
            </a:r>
            <a:r>
              <a:rPr lang="cs-CZ" sz="2000" dirty="0" smtClean="0"/>
              <a:t> bone</a:t>
            </a:r>
          </a:p>
          <a:p>
            <a:pPr lvl="1"/>
            <a:r>
              <a:rPr lang="cs-CZ" sz="1500" dirty="0" smtClean="0"/>
              <a:t>(</a:t>
            </a:r>
            <a:r>
              <a:rPr lang="cs-CZ" sz="1500" dirty="0" err="1" smtClean="0"/>
              <a:t>alternatively</a:t>
            </a:r>
            <a:r>
              <a:rPr lang="cs-CZ" sz="1500" dirty="0" smtClean="0"/>
              <a:t> - 18F-NaF for PET </a:t>
            </a:r>
            <a:r>
              <a:rPr lang="cs-CZ" sz="1500" dirty="0" err="1" smtClean="0"/>
              <a:t>imaging</a:t>
            </a:r>
            <a:r>
              <a:rPr lang="cs-CZ" sz="1500" dirty="0" smtClean="0"/>
              <a:t> )</a:t>
            </a:r>
          </a:p>
          <a:p>
            <a:pPr marL="0" indent="0">
              <a:buNone/>
            </a:pPr>
            <a:endParaRPr lang="cs-CZ" sz="2000" dirty="0" smtClean="0"/>
          </a:p>
          <a:p>
            <a:r>
              <a:rPr lang="cs-CZ" sz="2000" b="1" dirty="0" smtClean="0"/>
              <a:t>Imaging technique</a:t>
            </a:r>
            <a:r>
              <a:rPr lang="cs-CZ" sz="2000" dirty="0" smtClean="0"/>
              <a:t>: wholebody planar image in anterior and posterior view 2-4h after RP administration,  SPECT or SPECT/CT , </a:t>
            </a:r>
            <a:r>
              <a:rPr lang="cs-CZ" sz="2000" u="sng" dirty="0" smtClean="0"/>
              <a:t>3-phase protocol 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095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MIBI - adenoma</a:t>
            </a:r>
            <a:endParaRPr lang="cs-CZ" dirty="0"/>
          </a:p>
        </p:txBody>
      </p:sp>
      <p:pic>
        <p:nvPicPr>
          <p:cNvPr id="4" name="Content Placeholder 3" descr="MIBI adenom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214422"/>
            <a:ext cx="7643865" cy="53578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MIBI adenoma</a:t>
            </a:r>
            <a:endParaRPr lang="cs-CZ" dirty="0"/>
          </a:p>
        </p:txBody>
      </p:sp>
      <p:pic>
        <p:nvPicPr>
          <p:cNvPr id="4" name="Content Placeholder 3" descr="MIBI adenom 2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285860"/>
            <a:ext cx="7500990" cy="521497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MIBI </a:t>
            </a:r>
            <a:r>
              <a:rPr lang="cs-CZ" dirty="0" err="1" smtClean="0"/>
              <a:t>adenoma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76" y="1418885"/>
            <a:ext cx="2937740" cy="25888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76" y="4025672"/>
            <a:ext cx="2931620" cy="25827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060" y="1352363"/>
            <a:ext cx="5690152" cy="531080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4528" y="402856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Ant 2h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57820" y="139110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Ant 5min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182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MIBI </a:t>
            </a:r>
            <a:r>
              <a:rPr lang="cs-CZ" dirty="0" err="1" smtClean="0"/>
              <a:t>adenoma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76" y="1418885"/>
            <a:ext cx="2937740" cy="25888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76" y="4025672"/>
            <a:ext cx="2931620" cy="258276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4528" y="402856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Ant 2h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57820" y="139110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Ant 5min</a:t>
            </a: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372" y="1419676"/>
            <a:ext cx="5565692" cy="518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6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Central nervous system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1800" b="1" dirty="0" smtClean="0"/>
              <a:t>Brain perfusion imaging</a:t>
            </a:r>
          </a:p>
          <a:p>
            <a:pPr>
              <a:buFontTx/>
              <a:buChar char="-"/>
            </a:pPr>
            <a:r>
              <a:rPr lang="cs-CZ" sz="1800" u="sng" dirty="0" err="1" smtClean="0"/>
              <a:t>Epileptogenous</a:t>
            </a:r>
            <a:r>
              <a:rPr lang="cs-CZ" sz="1800" u="sng" dirty="0" smtClean="0"/>
              <a:t> </a:t>
            </a:r>
            <a:r>
              <a:rPr lang="cs-CZ" sz="1800" u="sng" dirty="0" err="1" smtClean="0"/>
              <a:t>focus</a:t>
            </a:r>
            <a:r>
              <a:rPr lang="cs-CZ" sz="1800" dirty="0" smtClean="0"/>
              <a:t>, </a:t>
            </a:r>
            <a:r>
              <a:rPr lang="cs-CZ" sz="1800" u="sng" dirty="0" smtClean="0"/>
              <a:t>Brain </a:t>
            </a:r>
            <a:r>
              <a:rPr lang="cs-CZ" sz="1800" u="sng" dirty="0" err="1" smtClean="0"/>
              <a:t>death</a:t>
            </a:r>
            <a:r>
              <a:rPr lang="cs-CZ" sz="1800" dirty="0" smtClean="0"/>
              <a:t>, </a:t>
            </a:r>
            <a:r>
              <a:rPr lang="cs-CZ" sz="1800" dirty="0" err="1" smtClean="0"/>
              <a:t>evaluation</a:t>
            </a:r>
            <a:r>
              <a:rPr lang="cs-CZ" sz="1800" dirty="0" smtClean="0"/>
              <a:t> of cerebrovascular </a:t>
            </a:r>
            <a:r>
              <a:rPr lang="cs-CZ" sz="1800" dirty="0" err="1" smtClean="0"/>
              <a:t>reserve</a:t>
            </a:r>
            <a:r>
              <a:rPr lang="cs-CZ" sz="1800" dirty="0" smtClean="0"/>
              <a:t>,, </a:t>
            </a:r>
            <a:r>
              <a:rPr lang="cs-CZ" sz="1800" dirty="0" err="1" smtClean="0"/>
              <a:t>dementia</a:t>
            </a:r>
            <a:r>
              <a:rPr lang="cs-CZ" sz="1800" dirty="0" smtClean="0"/>
              <a:t> (AD, </a:t>
            </a:r>
            <a:r>
              <a:rPr lang="cs-CZ" sz="1800" dirty="0" err="1" smtClean="0"/>
              <a:t>vascular</a:t>
            </a:r>
            <a:r>
              <a:rPr lang="cs-CZ" sz="1800" dirty="0" smtClean="0"/>
              <a:t>,…)</a:t>
            </a:r>
            <a:endParaRPr lang="cs-CZ" sz="1800" b="1" dirty="0" smtClean="0"/>
          </a:p>
          <a:p>
            <a:pPr>
              <a:buFontTx/>
              <a:buChar char="-"/>
            </a:pPr>
            <a:endParaRPr lang="cs-CZ" sz="1800" dirty="0" smtClean="0"/>
          </a:p>
          <a:p>
            <a:r>
              <a:rPr lang="cs-CZ" sz="1800" b="1" dirty="0" smtClean="0"/>
              <a:t>Neuroreceptor imaging - DaTscan</a:t>
            </a:r>
          </a:p>
          <a:p>
            <a:pPr>
              <a:buFontTx/>
              <a:buChar char="-"/>
            </a:pPr>
            <a:r>
              <a:rPr lang="cs-CZ" sz="1800" dirty="0" smtClean="0"/>
              <a:t>Parkinson disease and  syndromes, essential tremor,  Dementia </a:t>
            </a:r>
            <a:r>
              <a:rPr lang="cs-CZ" sz="1800" dirty="0" err="1" smtClean="0"/>
              <a:t>with</a:t>
            </a:r>
            <a:r>
              <a:rPr lang="cs-CZ" sz="1800" dirty="0" smtClean="0"/>
              <a:t> </a:t>
            </a:r>
            <a:r>
              <a:rPr lang="cs-CZ" sz="1800" dirty="0" err="1" smtClean="0"/>
              <a:t>Lewy</a:t>
            </a:r>
            <a:r>
              <a:rPr lang="cs-CZ" sz="1800" dirty="0" smtClean="0"/>
              <a:t> Bodies</a:t>
            </a:r>
          </a:p>
          <a:p>
            <a:pPr>
              <a:buFontTx/>
              <a:buChar char="-"/>
            </a:pPr>
            <a:endParaRPr lang="cs-CZ" sz="1800" dirty="0" smtClean="0"/>
          </a:p>
          <a:p>
            <a:r>
              <a:rPr lang="cs-CZ" sz="1800" b="1" dirty="0" smtClean="0"/>
              <a:t>(</a:t>
            </a:r>
            <a:r>
              <a:rPr lang="cs-CZ" sz="1800" b="1" dirty="0" err="1" smtClean="0"/>
              <a:t>Cerebrospinal</a:t>
            </a:r>
            <a:r>
              <a:rPr lang="cs-CZ" sz="1800" b="1" dirty="0" smtClean="0"/>
              <a:t> fluid </a:t>
            </a:r>
            <a:r>
              <a:rPr lang="cs-CZ" sz="1800" b="1" dirty="0" err="1" smtClean="0"/>
              <a:t>imaging</a:t>
            </a:r>
            <a:r>
              <a:rPr lang="cs-CZ" sz="1800" b="1" dirty="0" smtClean="0"/>
              <a:t>)</a:t>
            </a:r>
          </a:p>
          <a:p>
            <a:pPr>
              <a:buFontTx/>
              <a:buChar char="-"/>
            </a:pPr>
            <a:r>
              <a:rPr lang="cs-CZ" sz="1800" dirty="0" smtClean="0"/>
              <a:t>Evaluation of suspected CSF leaks, investigation of suspected communicating hydrocephalus (normal-pressure hydrocephalus), verification of CSF shunt patency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b="1" dirty="0" smtClean="0"/>
              <a:t>PET : Amyloid imaging, 18F- FDG, 18-F-FLT….</a:t>
            </a:r>
          </a:p>
          <a:p>
            <a:pPr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32010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Brain perfusion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cs-CZ" sz="2000" b="1" dirty="0" smtClean="0">
                <a:solidFill>
                  <a:prstClr val="black"/>
                </a:solidFill>
              </a:rPr>
              <a:t>RP:</a:t>
            </a:r>
            <a:r>
              <a:rPr lang="cs-CZ" sz="2000" dirty="0" smtClean="0">
                <a:solidFill>
                  <a:prstClr val="black"/>
                </a:solidFill>
              </a:rPr>
              <a:t> </a:t>
            </a:r>
            <a:r>
              <a:rPr lang="cs-CZ" sz="2000" baseline="30000" dirty="0">
                <a:solidFill>
                  <a:prstClr val="black"/>
                </a:solidFill>
              </a:rPr>
              <a:t>99m</a:t>
            </a:r>
            <a:r>
              <a:rPr lang="cs-CZ" sz="2000" dirty="0">
                <a:solidFill>
                  <a:prstClr val="black"/>
                </a:solidFill>
              </a:rPr>
              <a:t>Tc-HMPAO – </a:t>
            </a:r>
            <a:r>
              <a:rPr lang="cs-CZ" sz="2000" dirty="0" err="1" smtClean="0">
                <a:solidFill>
                  <a:prstClr val="black"/>
                </a:solidFill>
              </a:rPr>
              <a:t>lipophilic</a:t>
            </a:r>
            <a:r>
              <a:rPr lang="cs-CZ" sz="2000" dirty="0" smtClean="0">
                <a:solidFill>
                  <a:prstClr val="black"/>
                </a:solidFill>
              </a:rPr>
              <a:t>, </a:t>
            </a:r>
            <a:r>
              <a:rPr lang="cs-CZ" sz="2000" dirty="0" err="1" smtClean="0">
                <a:solidFill>
                  <a:prstClr val="black"/>
                </a:solidFill>
              </a:rPr>
              <a:t>crosses</a:t>
            </a:r>
            <a:r>
              <a:rPr lang="cs-CZ" sz="2000" dirty="0" smtClean="0">
                <a:solidFill>
                  <a:prstClr val="black"/>
                </a:solidFill>
              </a:rPr>
              <a:t> </a:t>
            </a:r>
            <a:r>
              <a:rPr lang="cs-CZ" sz="2000" dirty="0" err="1" smtClean="0"/>
              <a:t>blood</a:t>
            </a:r>
            <a:r>
              <a:rPr lang="cs-CZ" sz="2000" dirty="0" smtClean="0"/>
              <a:t>–brain </a:t>
            </a:r>
            <a:r>
              <a:rPr lang="cs-CZ" sz="2000" dirty="0" err="1"/>
              <a:t>barrier</a:t>
            </a:r>
            <a:r>
              <a:rPr lang="cs-CZ" sz="2000" dirty="0" smtClean="0"/>
              <a:t>,</a:t>
            </a:r>
            <a:r>
              <a:rPr lang="cs-CZ" sz="2000" dirty="0" smtClean="0">
                <a:solidFill>
                  <a:prstClr val="black"/>
                </a:solidFill>
              </a:rPr>
              <a:t> enter </a:t>
            </a:r>
            <a:r>
              <a:rPr lang="cs-CZ" sz="2000" dirty="0" err="1" smtClean="0">
                <a:solidFill>
                  <a:prstClr val="black"/>
                </a:solidFill>
              </a:rPr>
              <a:t>neurons</a:t>
            </a:r>
            <a:r>
              <a:rPr lang="cs-CZ" sz="2000" dirty="0" smtClean="0">
                <a:solidFill>
                  <a:prstClr val="black"/>
                </a:solidFill>
              </a:rPr>
              <a:t>, </a:t>
            </a:r>
            <a:r>
              <a:rPr lang="cs-CZ" sz="2000" dirty="0" err="1" smtClean="0">
                <a:solidFill>
                  <a:prstClr val="black"/>
                </a:solidFill>
              </a:rPr>
              <a:t>becomes</a:t>
            </a:r>
            <a:r>
              <a:rPr lang="cs-CZ" sz="2000" dirty="0" smtClean="0">
                <a:solidFill>
                  <a:prstClr val="black"/>
                </a:solidFill>
              </a:rPr>
              <a:t> </a:t>
            </a:r>
            <a:r>
              <a:rPr lang="cs-CZ" sz="2000" dirty="0" err="1" smtClean="0">
                <a:solidFill>
                  <a:prstClr val="black"/>
                </a:solidFill>
              </a:rPr>
              <a:t>hydrophilic</a:t>
            </a:r>
            <a:r>
              <a:rPr lang="cs-CZ" sz="2000" dirty="0" smtClean="0">
                <a:solidFill>
                  <a:prstClr val="black"/>
                </a:solidFill>
              </a:rPr>
              <a:t> and </a:t>
            </a:r>
            <a:r>
              <a:rPr lang="cs-CZ" sz="2000" dirty="0" err="1" smtClean="0">
                <a:solidFill>
                  <a:prstClr val="black"/>
                </a:solidFill>
              </a:rPr>
              <a:t>is</a:t>
            </a:r>
            <a:r>
              <a:rPr lang="cs-CZ" sz="2000" dirty="0" smtClean="0">
                <a:solidFill>
                  <a:prstClr val="black"/>
                </a:solidFill>
              </a:rPr>
              <a:t> </a:t>
            </a:r>
            <a:r>
              <a:rPr lang="cs-CZ" sz="2000" dirty="0" err="1" smtClean="0">
                <a:solidFill>
                  <a:prstClr val="black"/>
                </a:solidFill>
              </a:rPr>
              <a:t>trapped</a:t>
            </a:r>
            <a:endParaRPr lang="cs-CZ" sz="2000" dirty="0">
              <a:solidFill>
                <a:prstClr val="black"/>
              </a:solidFill>
            </a:endParaRPr>
          </a:p>
          <a:p>
            <a:endParaRPr lang="cs-CZ" dirty="0"/>
          </a:p>
        </p:txBody>
      </p:sp>
      <p:pic>
        <p:nvPicPr>
          <p:cNvPr id="5" name="Content Placeholder 3" descr="perfuze mozku 3.png"/>
          <p:cNvPicPr>
            <a:picLocks noChangeAspect="1"/>
          </p:cNvPicPr>
          <p:nvPr/>
        </p:nvPicPr>
        <p:blipFill rotWithShape="1">
          <a:blip r:embed="rId2" cstate="print"/>
          <a:srcRect t="1574" b="5581"/>
          <a:stretch/>
        </p:blipFill>
        <p:spPr>
          <a:xfrm>
            <a:off x="1249633" y="2204863"/>
            <a:ext cx="6893697" cy="4392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Brain </a:t>
            </a:r>
            <a:r>
              <a:rPr lang="cs-CZ" dirty="0" err="1" smtClean="0"/>
              <a:t>perfusion</a:t>
            </a:r>
            <a:r>
              <a:rPr lang="cs-CZ" dirty="0" smtClean="0"/>
              <a:t> – </a:t>
            </a:r>
            <a:r>
              <a:rPr lang="cs-CZ" dirty="0" err="1" smtClean="0"/>
              <a:t>epilepsy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18471" y="1570699"/>
            <a:ext cx="1249057" cy="5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 smtClean="0"/>
              <a:t>Ictal</a:t>
            </a:r>
            <a:endParaRPr lang="cs-CZ" sz="2400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328238" y="5843228"/>
            <a:ext cx="1923256" cy="533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err="1" smtClean="0"/>
              <a:t>Interictal</a:t>
            </a:r>
            <a:endParaRPr lang="cs-CZ" sz="24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3893186"/>
            <a:ext cx="8391428" cy="190941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" y="1968298"/>
            <a:ext cx="8391428" cy="1817861"/>
          </a:xfrm>
          <a:prstGeom prst="rect">
            <a:avLst/>
          </a:prstGeom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6156176" y="2492896"/>
            <a:ext cx="288032" cy="29877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6156176" y="4507890"/>
            <a:ext cx="288032" cy="29877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H="1">
            <a:off x="3240351" y="2104499"/>
            <a:ext cx="288032" cy="29877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 flipH="1">
            <a:off x="3384367" y="4034370"/>
            <a:ext cx="288032" cy="29877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H="1">
            <a:off x="1479496" y="2190321"/>
            <a:ext cx="288032" cy="29877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1629239" y="4211450"/>
            <a:ext cx="288032" cy="29877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4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Brain death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Imaging methods for diagnosing brain death: Brain perfusion study,  angiography, CT </a:t>
            </a:r>
            <a:r>
              <a:rPr lang="cs-CZ" sz="1800" dirty="0" err="1" smtClean="0"/>
              <a:t>angiography</a:t>
            </a:r>
            <a:r>
              <a:rPr lang="cs-CZ" sz="1800" dirty="0" smtClean="0"/>
              <a:t>, </a:t>
            </a:r>
            <a:r>
              <a:rPr lang="cs-CZ" sz="1800" dirty="0" err="1" smtClean="0"/>
              <a:t>transcranial</a:t>
            </a:r>
            <a:r>
              <a:rPr lang="cs-CZ" sz="1800" dirty="0" smtClean="0"/>
              <a:t> Doppler </a:t>
            </a:r>
            <a:r>
              <a:rPr lang="cs-CZ" sz="1800" dirty="0" err="1" smtClean="0"/>
              <a:t>ultrasound</a:t>
            </a:r>
            <a:endParaRPr lang="cs-CZ" sz="1800" dirty="0" smtClean="0"/>
          </a:p>
          <a:p>
            <a:endParaRPr lang="cs-CZ" sz="1800" dirty="0" smtClean="0"/>
          </a:p>
          <a:p>
            <a:r>
              <a:rPr lang="cs-CZ" sz="1800" b="1" dirty="0" smtClean="0"/>
              <a:t>Criteria for brain death (brain perfusion study)</a:t>
            </a:r>
            <a:r>
              <a:rPr lang="cs-CZ" sz="1800" dirty="0" smtClean="0"/>
              <a:t>: No intracerebral arterial, capillary or venous blood flow/tracer activity  on the dynamic study, no visualisation of the  sagittal sinus on immediate post-injected images (99mTc-HMPAO, 99mTc-ECD)</a:t>
            </a:r>
          </a:p>
          <a:p>
            <a:endParaRPr lang="cs-CZ" sz="1800" dirty="0" smtClean="0"/>
          </a:p>
          <a:p>
            <a:r>
              <a:rPr lang="cs-CZ" sz="1800" b="1" u="sng" dirty="0" smtClean="0"/>
              <a:t>Protocol</a:t>
            </a:r>
            <a:r>
              <a:rPr lang="cs-CZ" sz="1800" dirty="0" smtClean="0"/>
              <a:t>: dynamic study, immediate post-injected images better in multiple projections, SPECT</a:t>
            </a:r>
          </a:p>
          <a:p>
            <a:endParaRPr lang="cs-CZ" sz="1800" dirty="0" smtClean="0"/>
          </a:p>
          <a:p>
            <a:r>
              <a:rPr lang="cs-CZ" sz="1800" dirty="0" smtClean="0"/>
              <a:t>Advantages:  No iodine contrast (possible nephrotoxic effect), simple intravenous injection, preferable in patients with lossy head injury or craniectomy (arteriography can be falsely negative)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065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Positive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Negative</a:t>
            </a:r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Brain </a:t>
            </a:r>
            <a:r>
              <a:rPr lang="cs-CZ" dirty="0" err="1" smtClean="0"/>
              <a:t>death</a:t>
            </a:r>
            <a:endParaRPr lang="cs-CZ" dirty="0"/>
          </a:p>
        </p:txBody>
      </p:sp>
      <p:pic>
        <p:nvPicPr>
          <p:cNvPr id="7" name="Zástupný symbol pro obsah 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4008" y="2636912"/>
            <a:ext cx="4258332" cy="3228734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300165" y="2654424"/>
            <a:ext cx="4227389" cy="321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600" dirty="0" smtClean="0"/>
              <a:t>Uptake is seen in the left hemisphere – negative study for the brain death</a:t>
            </a:r>
            <a:endParaRPr lang="cs-CZ" sz="1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sz="1600" dirty="0" smtClean="0"/>
              <a:t>Total absence of cerebral uptake – brain death confirmed</a:t>
            </a:r>
            <a:endParaRPr lang="cs-CZ" sz="1600" dirty="0"/>
          </a:p>
        </p:txBody>
      </p:sp>
      <p:pic>
        <p:nvPicPr>
          <p:cNvPr id="4" name="Content Placeholder 3" descr="smrt negativní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2786058"/>
            <a:ext cx="4786314" cy="3500462"/>
          </a:xfrm>
        </p:spPr>
      </p:pic>
      <p:pic>
        <p:nvPicPr>
          <p:cNvPr id="9" name="Content Placeholder 8" descr="mozková smrt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714620"/>
            <a:ext cx="4286248" cy="3429023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Brain death – 99mTc-HMPAO study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Bone </a:t>
            </a:r>
            <a:r>
              <a:rPr lang="cs-CZ" dirty="0" err="1"/>
              <a:t>scan</a:t>
            </a:r>
            <a:r>
              <a:rPr lang="cs-CZ" dirty="0"/>
              <a:t>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Picture 4" descr="skel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1600"/>
            <a:ext cx="3446014" cy="485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skele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67" y="1371600"/>
            <a:ext cx="3457447" cy="485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21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Datscan</a:t>
            </a:r>
            <a:r>
              <a:rPr lang="cs-CZ" dirty="0" smtClean="0"/>
              <a:t> – 123Ioflupan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1800" u="sng" dirty="0" err="1" smtClean="0"/>
              <a:t>Idiopatic</a:t>
            </a:r>
            <a:r>
              <a:rPr lang="cs-CZ" sz="1800" u="sng" dirty="0" smtClean="0"/>
              <a:t> Parkinson </a:t>
            </a:r>
            <a:r>
              <a:rPr lang="cs-CZ" sz="1800" u="sng" dirty="0" err="1" smtClean="0"/>
              <a:t>disease</a:t>
            </a:r>
            <a:r>
              <a:rPr lang="cs-CZ" sz="1800" u="sng" dirty="0" smtClean="0"/>
              <a:t> </a:t>
            </a:r>
            <a:r>
              <a:rPr lang="cs-CZ" sz="1800" dirty="0" smtClean="0"/>
              <a:t>– </a:t>
            </a:r>
            <a:r>
              <a:rPr lang="en-US" sz="1800" dirty="0"/>
              <a:t>degeneration of nigrostriatal pathways, impairment of afferent pathway from substantia </a:t>
            </a:r>
            <a:r>
              <a:rPr lang="en-US" sz="1800" dirty="0" err="1"/>
              <a:t>nigra</a:t>
            </a:r>
            <a:r>
              <a:rPr lang="en-US" sz="1800" dirty="0"/>
              <a:t> to BG = presynaptic impairment</a:t>
            </a:r>
            <a:endParaRPr lang="cs-CZ" sz="1800" dirty="0" smtClean="0"/>
          </a:p>
          <a:p>
            <a:r>
              <a:rPr lang="en-US" sz="1800" u="sng" dirty="0"/>
              <a:t>Parkinson's disease plus </a:t>
            </a:r>
            <a:r>
              <a:rPr lang="cs-CZ" sz="1800" u="sng" dirty="0" err="1" smtClean="0"/>
              <a:t>diseases</a:t>
            </a:r>
            <a:r>
              <a:rPr lang="en-US" sz="1800" u="sng" dirty="0" smtClean="0"/>
              <a:t> </a:t>
            </a:r>
            <a:r>
              <a:rPr lang="en-US" sz="1800" dirty="0"/>
              <a:t>(MSA, PSP...) </a:t>
            </a:r>
            <a:r>
              <a:rPr lang="cs-CZ" sz="1800" dirty="0" smtClean="0"/>
              <a:t>- </a:t>
            </a:r>
            <a:r>
              <a:rPr lang="en-US" sz="1800" dirty="0" smtClean="0"/>
              <a:t>directly </a:t>
            </a:r>
            <a:r>
              <a:rPr lang="en-US" sz="1800" dirty="0"/>
              <a:t>affected </a:t>
            </a:r>
            <a:r>
              <a:rPr lang="en-US" sz="1800" dirty="0" smtClean="0"/>
              <a:t>striatum, </a:t>
            </a:r>
            <a:r>
              <a:rPr lang="en-US" sz="1800" dirty="0"/>
              <a:t>affected pre- and </a:t>
            </a:r>
            <a:r>
              <a:rPr lang="en-US" sz="1800" dirty="0" err="1" smtClean="0"/>
              <a:t>postsynaptically</a:t>
            </a:r>
            <a:endParaRPr lang="cs-CZ" sz="1800" dirty="0" smtClean="0"/>
          </a:p>
          <a:p>
            <a:r>
              <a:rPr lang="cs-CZ" sz="1800" u="sng" dirty="0" err="1"/>
              <a:t>Essential</a:t>
            </a:r>
            <a:r>
              <a:rPr lang="cs-CZ" sz="1800" u="sng" dirty="0"/>
              <a:t> tremor, </a:t>
            </a:r>
            <a:r>
              <a:rPr lang="cs-CZ" sz="1800" u="sng" dirty="0" err="1" smtClean="0"/>
              <a:t>parkinsonism</a:t>
            </a:r>
            <a:r>
              <a:rPr lang="cs-CZ" sz="1800" u="sng" dirty="0" smtClean="0"/>
              <a:t> </a:t>
            </a:r>
            <a:r>
              <a:rPr lang="cs-CZ" sz="1800" u="sng" dirty="0" err="1" smtClean="0"/>
              <a:t>secondary</a:t>
            </a:r>
            <a:r>
              <a:rPr lang="cs-CZ" sz="1800" u="sng" dirty="0" smtClean="0"/>
              <a:t> </a:t>
            </a:r>
            <a:r>
              <a:rPr lang="cs-CZ" sz="1800" dirty="0" smtClean="0"/>
              <a:t>to </a:t>
            </a:r>
            <a:r>
              <a:rPr lang="cs-CZ" sz="1800" dirty="0" err="1" smtClean="0"/>
              <a:t>medication</a:t>
            </a:r>
            <a:r>
              <a:rPr lang="cs-CZ" sz="1800" dirty="0" smtClean="0"/>
              <a:t> </a:t>
            </a:r>
            <a:r>
              <a:rPr lang="cs-CZ" sz="1800" dirty="0"/>
              <a:t>= no dopamine synapse </a:t>
            </a:r>
            <a:r>
              <a:rPr lang="cs-CZ" sz="1800" dirty="0" err="1" smtClean="0"/>
              <a:t>disorder</a:t>
            </a:r>
            <a:endParaRPr lang="cs-CZ" sz="1800" dirty="0" smtClean="0"/>
          </a:p>
          <a:p>
            <a:endParaRPr lang="cs-CZ" sz="1800" dirty="0" smtClean="0"/>
          </a:p>
          <a:p>
            <a:r>
              <a:rPr lang="cs-CZ" sz="1800" b="1" baseline="30000" dirty="0" smtClean="0"/>
              <a:t>123</a:t>
            </a:r>
            <a:r>
              <a:rPr lang="cs-CZ" sz="1800" b="1" dirty="0" smtClean="0"/>
              <a:t>I-Ioflupan</a:t>
            </a:r>
            <a:r>
              <a:rPr lang="cs-CZ" sz="1800" dirty="0" smtClean="0"/>
              <a:t> : </a:t>
            </a:r>
            <a:r>
              <a:rPr lang="cs-CZ" sz="1800" dirty="0" err="1"/>
              <a:t>distribution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 err="1"/>
              <a:t>presynaptic</a:t>
            </a:r>
            <a:r>
              <a:rPr lang="cs-CZ" sz="1800" b="1" dirty="0"/>
              <a:t> dopamine </a:t>
            </a:r>
            <a:r>
              <a:rPr lang="cs-CZ" sz="1800" b="1" dirty="0" err="1"/>
              <a:t>transporters</a:t>
            </a:r>
            <a:r>
              <a:rPr lang="cs-CZ" sz="1800" dirty="0"/>
              <a:t>, </a:t>
            </a:r>
            <a:r>
              <a:rPr lang="cs-CZ" sz="1800" dirty="0" err="1"/>
              <a:t>cocaine</a:t>
            </a:r>
            <a:r>
              <a:rPr lang="cs-CZ" sz="1800" dirty="0"/>
              <a:t> </a:t>
            </a:r>
            <a:r>
              <a:rPr lang="cs-CZ" sz="1800" dirty="0" err="1"/>
              <a:t>analogue</a:t>
            </a:r>
            <a:r>
              <a:rPr lang="cs-CZ" sz="1800" dirty="0"/>
              <a:t>, </a:t>
            </a:r>
            <a:r>
              <a:rPr lang="cs-CZ" sz="1800" dirty="0" err="1"/>
              <a:t>thyroid</a:t>
            </a:r>
            <a:r>
              <a:rPr lang="cs-CZ" sz="1800" dirty="0"/>
              <a:t> </a:t>
            </a:r>
            <a:r>
              <a:rPr lang="cs-CZ" sz="1800" dirty="0" err="1"/>
              <a:t>blockade</a:t>
            </a:r>
            <a:r>
              <a:rPr lang="cs-CZ" sz="1800" dirty="0"/>
              <a:t> </a:t>
            </a:r>
            <a:r>
              <a:rPr lang="cs-CZ" sz="1800" dirty="0" err="1" smtClean="0"/>
              <a:t>preparation</a:t>
            </a:r>
            <a:endParaRPr lang="cs-CZ" sz="1800" dirty="0" smtClean="0"/>
          </a:p>
          <a:p>
            <a:endParaRPr lang="cs-CZ" sz="1800" dirty="0" smtClean="0"/>
          </a:p>
          <a:p>
            <a:r>
              <a:rPr lang="en-US" sz="1800" b="1" dirty="0"/>
              <a:t>Indications</a:t>
            </a:r>
            <a:r>
              <a:rPr lang="en-US" sz="1800" dirty="0"/>
              <a:t>: differentiation of Parkinson's disease and Parkinson plus diseases from essential tremor, dg. dementia with Lewy bodies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7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dpi.com/ijms/ijms-22-11234/article_deploy/html/images/ijms-22-11234-g001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2421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3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Normal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Positive – Parkinson </a:t>
            </a:r>
            <a:r>
              <a:rPr lang="cs-CZ" dirty="0" err="1" smtClean="0"/>
              <a:t>disease</a:t>
            </a:r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Datscan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2276444"/>
            <a:ext cx="3694184" cy="4433021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r="8255"/>
          <a:stretch/>
        </p:blipFill>
        <p:spPr>
          <a:xfrm>
            <a:off x="4837510" y="2286016"/>
            <a:ext cx="3964780" cy="443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99mTc-MIBI (sestamibi)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Nonspecific tumor binding agent,  it is concentrated in mitochodria of the viable cells as a result of the </a:t>
            </a:r>
            <a:r>
              <a:rPr lang="cs-CZ" sz="1800" dirty="0" err="1" smtClean="0"/>
              <a:t>passive</a:t>
            </a:r>
            <a:r>
              <a:rPr lang="cs-CZ" sz="1800" dirty="0" smtClean="0"/>
              <a:t> </a:t>
            </a:r>
            <a:r>
              <a:rPr lang="cs-CZ" sz="1800" dirty="0" err="1" smtClean="0"/>
              <a:t>difusion</a:t>
            </a:r>
            <a:endParaRPr lang="cs-CZ" sz="1800" dirty="0" smtClean="0"/>
          </a:p>
          <a:p>
            <a:r>
              <a:rPr lang="cs-CZ" sz="1800" b="1" dirty="0" smtClean="0"/>
              <a:t>Use</a:t>
            </a:r>
            <a:r>
              <a:rPr lang="cs-CZ" sz="1800" dirty="0" smtClean="0"/>
              <a:t>:</a:t>
            </a:r>
          </a:p>
          <a:p>
            <a:r>
              <a:rPr lang="cs-CZ" sz="1800" b="1" dirty="0" err="1" smtClean="0"/>
              <a:t>cardiology</a:t>
            </a:r>
            <a:r>
              <a:rPr lang="cs-CZ" sz="1800" dirty="0" smtClean="0"/>
              <a:t> (cardiac perfusion studies – dg. ICD)</a:t>
            </a:r>
          </a:p>
          <a:p>
            <a:r>
              <a:rPr lang="cs-CZ" sz="1800" b="1" dirty="0" err="1" smtClean="0"/>
              <a:t>endocrinology</a:t>
            </a:r>
            <a:r>
              <a:rPr lang="cs-CZ" sz="1800" dirty="0" smtClean="0"/>
              <a:t> (localisation of hyperparathyroid </a:t>
            </a:r>
            <a:r>
              <a:rPr lang="cs-CZ" sz="1800" dirty="0" err="1" smtClean="0"/>
              <a:t>gland</a:t>
            </a:r>
            <a:r>
              <a:rPr lang="cs-CZ" sz="1800" dirty="0" smtClean="0"/>
              <a:t>)</a:t>
            </a:r>
          </a:p>
          <a:p>
            <a:r>
              <a:rPr lang="cs-CZ" sz="1800" dirty="0" err="1" smtClean="0"/>
              <a:t>oncology</a:t>
            </a:r>
            <a:r>
              <a:rPr lang="cs-CZ" sz="1800" dirty="0" smtClean="0"/>
              <a:t> – </a:t>
            </a:r>
            <a:r>
              <a:rPr lang="cs-CZ" sz="1800" dirty="0" err="1" smtClean="0"/>
              <a:t>follow</a:t>
            </a:r>
            <a:r>
              <a:rPr lang="cs-CZ" sz="1800" dirty="0" smtClean="0"/>
              <a:t> up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patients</a:t>
            </a:r>
            <a:r>
              <a:rPr lang="cs-CZ" sz="1800" dirty="0" smtClean="0"/>
              <a:t> </a:t>
            </a:r>
            <a:r>
              <a:rPr lang="cs-CZ" sz="1800" dirty="0" err="1" smtClean="0"/>
              <a:t>with</a:t>
            </a:r>
            <a:r>
              <a:rPr lang="cs-CZ" sz="1800" dirty="0" smtClean="0"/>
              <a:t> </a:t>
            </a:r>
            <a:r>
              <a:rPr lang="cs-CZ" sz="1800" dirty="0" err="1" smtClean="0"/>
              <a:t>differentiated</a:t>
            </a:r>
            <a:r>
              <a:rPr lang="cs-CZ" sz="1800" dirty="0" smtClean="0"/>
              <a:t> </a:t>
            </a:r>
            <a:r>
              <a:rPr lang="cs-CZ" sz="1800" dirty="0" err="1" smtClean="0"/>
              <a:t>thyroid</a:t>
            </a:r>
            <a:r>
              <a:rPr lang="cs-CZ" sz="1800" dirty="0" smtClean="0"/>
              <a:t> </a:t>
            </a:r>
            <a:r>
              <a:rPr lang="cs-CZ" sz="1800" dirty="0" err="1" smtClean="0"/>
              <a:t>cancer</a:t>
            </a:r>
            <a:r>
              <a:rPr lang="en-US" sz="1800" dirty="0" smtClean="0"/>
              <a:t> </a:t>
            </a:r>
            <a:r>
              <a:rPr lang="en-US" sz="1800" dirty="0"/>
              <a:t>as an </a:t>
            </a:r>
            <a:r>
              <a:rPr lang="cs-CZ" sz="1800" dirty="0" smtClean="0"/>
              <a:t>   		          </a:t>
            </a:r>
            <a:r>
              <a:rPr lang="en-US" sz="1800" dirty="0" smtClean="0"/>
              <a:t>alternative </a:t>
            </a:r>
            <a:r>
              <a:rPr lang="en-US" sz="1800" dirty="0"/>
              <a:t>to </a:t>
            </a:r>
            <a:r>
              <a:rPr lang="en-US" sz="1800" baseline="30000" dirty="0"/>
              <a:t>131</a:t>
            </a:r>
            <a:r>
              <a:rPr lang="en-US" sz="1800" dirty="0"/>
              <a:t>I </a:t>
            </a:r>
            <a:endParaRPr lang="cs-CZ" sz="1800" dirty="0" smtClean="0"/>
          </a:p>
          <a:p>
            <a:pPr marL="0" indent="0">
              <a:buNone/>
            </a:pPr>
            <a:r>
              <a:rPr lang="en-US" sz="1800" dirty="0"/>
              <a:t>	- </a:t>
            </a:r>
            <a:r>
              <a:rPr lang="en-US" sz="1800" dirty="0" smtClean="0"/>
              <a:t>earlier </a:t>
            </a:r>
            <a:r>
              <a:rPr lang="en-US" sz="1800" dirty="0"/>
              <a:t>in </a:t>
            </a:r>
            <a:r>
              <a:rPr lang="cs-CZ" sz="1800" dirty="0" err="1" smtClean="0"/>
              <a:t>pts</a:t>
            </a:r>
            <a:r>
              <a:rPr lang="cs-CZ" sz="1800" dirty="0" smtClean="0"/>
              <a:t>. </a:t>
            </a:r>
            <a:r>
              <a:rPr lang="cs-CZ" sz="1800" dirty="0" err="1" smtClean="0"/>
              <a:t>with</a:t>
            </a:r>
            <a:r>
              <a:rPr lang="cs-CZ" sz="1800" dirty="0" smtClean="0"/>
              <a:t> </a:t>
            </a:r>
            <a:r>
              <a:rPr lang="en-US" sz="1800" dirty="0" smtClean="0"/>
              <a:t>multiple </a:t>
            </a:r>
            <a:r>
              <a:rPr lang="en-US" sz="1800" dirty="0"/>
              <a:t>myeloma, breast ca, soft tissue </a:t>
            </a:r>
            <a:r>
              <a:rPr lang="en-US" sz="1800" dirty="0" smtClean="0"/>
              <a:t>sarcomas</a:t>
            </a:r>
            <a:endParaRPr lang="cs-CZ" sz="1800" dirty="0" smtClean="0"/>
          </a:p>
          <a:p>
            <a:pPr marL="0" indent="0">
              <a:buNone/>
            </a:pPr>
            <a:r>
              <a:rPr lang="en-US" sz="1800" dirty="0" smtClean="0"/>
              <a:t>                </a:t>
            </a:r>
            <a:r>
              <a:rPr lang="en-US" sz="1800" dirty="0"/>
              <a:t>- accumulation also in other types of </a:t>
            </a:r>
            <a:r>
              <a:rPr lang="en-US" sz="1800" dirty="0" smtClean="0"/>
              <a:t>malignancies</a:t>
            </a:r>
            <a:r>
              <a:rPr lang="cs-CZ" sz="1800" dirty="0" smtClean="0"/>
              <a:t>.</a:t>
            </a:r>
            <a:endParaRPr lang="cs-CZ" sz="1800" dirty="0"/>
          </a:p>
          <a:p>
            <a:pPr>
              <a:buNone/>
            </a:pPr>
            <a:endParaRPr lang="cs-CZ" sz="1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11457"/>
            <a:ext cx="2899923" cy="235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8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MIBI scan</a:t>
            </a:r>
            <a:endParaRPr lang="cs-CZ" dirty="0"/>
          </a:p>
        </p:txBody>
      </p:sp>
      <p:pic>
        <p:nvPicPr>
          <p:cNvPr id="4" name="Content Placeholder 3" descr="MIBI norma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428736"/>
            <a:ext cx="4000528" cy="5072098"/>
          </a:xfrm>
        </p:spPr>
      </p:pic>
      <p:pic>
        <p:nvPicPr>
          <p:cNvPr id="7" name="Content Placeholder 6" descr="MIBI sarkom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4876" y="1428736"/>
            <a:ext cx="4000528" cy="5072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Scintimammography</a:t>
            </a:r>
            <a:endParaRPr lang="cs-CZ" dirty="0"/>
          </a:p>
        </p:txBody>
      </p:sp>
      <p:pic>
        <p:nvPicPr>
          <p:cNvPr id="8" name="Content Placeholder 7" descr="breast cancer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4" y="1571612"/>
            <a:ext cx="5770573" cy="4857783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357950" y="1371600"/>
            <a:ext cx="2481250" cy="46817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dirty="0" smtClean="0"/>
              <a:t>-   Adjunct procedure to mammography, ultrasound, MRI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123I-MIBG – adrenal medullary scintigraphy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sz="1800" u="sng" dirty="0" smtClean="0"/>
              <a:t>Metajodobenzylguanidin</a:t>
            </a:r>
            <a:r>
              <a:rPr lang="cs-CZ" sz="1800" dirty="0" smtClean="0"/>
              <a:t> =  guanethidin analogue (similar to norepinephrin) that accumulates in adrenergic  and neuroblastic tumors </a:t>
            </a:r>
          </a:p>
          <a:p>
            <a:r>
              <a:rPr lang="cs-CZ" sz="1800" dirty="0" smtClean="0"/>
              <a:t>Protocol: Wholebody planar scan + SPECT/CT at 4 and 24 hours after injection, patient preparation before study! (thyroid blockade)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b="1" dirty="0" smtClean="0"/>
              <a:t>Indication </a:t>
            </a:r>
            <a:r>
              <a:rPr lang="cs-CZ" sz="1800" dirty="0" smtClean="0"/>
              <a:t>: diagnosis, staging, management of adrenergic neuroectodermal tumors ( pheochromocytomas, extraadrenal paragangliomas, neuroblastomas),  before planned 131I-MIBG therapy of medullary thyroid cancer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b="1" dirty="0" smtClean="0"/>
              <a:t>Pheochromocytoma/paraganglioma</a:t>
            </a:r>
            <a:r>
              <a:rPr lang="cs-CZ" sz="1800" dirty="0" smtClean="0"/>
              <a:t> – catecholamine-secreting tumors (hypertension, arrytmias),  10%bilateral pheochr., 10% extraadrenal paragangliomas, 10% malignant, found from the bladder up to the base of the skull</a:t>
            </a:r>
          </a:p>
          <a:p>
            <a:r>
              <a:rPr lang="cs-CZ" sz="1800" b="1" dirty="0" smtClean="0"/>
              <a:t>Neuroblastoma</a:t>
            </a:r>
            <a:r>
              <a:rPr lang="cs-CZ" sz="1800" dirty="0" smtClean="0"/>
              <a:t> – embryonal malignancy of the sympathetic nervous system, typically in children younger than 4years of age, 70% originate  in retroperitoneal area, 131I-MIBG for therapy after the failure of previous conventional therapies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9501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123I-MIBG scan – normal finding</a:t>
            </a:r>
            <a:endParaRPr lang="cs-CZ" dirty="0"/>
          </a:p>
        </p:txBody>
      </p:sp>
      <p:pic>
        <p:nvPicPr>
          <p:cNvPr id="4" name="Content Placeholder 3" descr="MIBG norma 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0395" y="1500174"/>
            <a:ext cx="5108861" cy="464347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786446" y="1371600"/>
            <a:ext cx="3052754" cy="4681728"/>
          </a:xfrm>
        </p:spPr>
        <p:txBody>
          <a:bodyPr/>
          <a:lstStyle/>
          <a:p>
            <a:r>
              <a:rPr lang="cs-CZ" dirty="0" smtClean="0"/>
              <a:t>Prominent uptake in salivary glands, heart, liver</a:t>
            </a:r>
          </a:p>
          <a:p>
            <a:r>
              <a:rPr lang="cs-CZ" dirty="0" smtClean="0"/>
              <a:t>Colon and blader clearance</a:t>
            </a:r>
          </a:p>
          <a:p>
            <a:r>
              <a:rPr lang="cs-CZ" dirty="0" smtClean="0"/>
              <a:t>Mild uptake in nasal mucosa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aseline="30000" dirty="0" smtClean="0"/>
              <a:t>123</a:t>
            </a:r>
            <a:r>
              <a:rPr lang="cs-CZ" dirty="0" smtClean="0"/>
              <a:t>I-MIBG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727" y="973037"/>
            <a:ext cx="2684544" cy="40401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1" y="889066"/>
            <a:ext cx="4363266" cy="41241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74" y="722949"/>
            <a:ext cx="6432484" cy="61350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002" y="3810251"/>
            <a:ext cx="2623998" cy="30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1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Pheochromocytoma  on  123I-MIBG scan</a:t>
            </a:r>
            <a:endParaRPr lang="cs-CZ" dirty="0"/>
          </a:p>
        </p:txBody>
      </p:sp>
      <p:pic>
        <p:nvPicPr>
          <p:cNvPr id="5" name="Content Placeholder 4" descr="feochromocytom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4" y="1428736"/>
            <a:ext cx="6127763" cy="5000660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572264" y="1371600"/>
            <a:ext cx="2266936" cy="468172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The increased uptake corresponds to a enlarged  left adrenal mass with central necrosis on CT</a:t>
            </a:r>
            <a:endParaRPr lang="cs-CZ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Bone scan </a:t>
            </a:r>
            <a:endParaRPr lang="cs-CZ" dirty="0"/>
          </a:p>
        </p:txBody>
      </p:sp>
      <p:pic>
        <p:nvPicPr>
          <p:cNvPr id="7" name="Content Placeholder 6" descr="scinti kosí kojenec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7" y="2000240"/>
            <a:ext cx="3857652" cy="4071966"/>
          </a:xfrm>
        </p:spPr>
      </p:pic>
      <p:pic>
        <p:nvPicPr>
          <p:cNvPr id="8" name="Content Placeholder 7" descr="scinti kostí děti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571612"/>
            <a:ext cx="3714775" cy="46434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Imaging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somatostatin</a:t>
            </a:r>
            <a:r>
              <a:rPr lang="cs-CZ" dirty="0"/>
              <a:t> </a:t>
            </a:r>
            <a:r>
              <a:rPr lang="cs-CZ" dirty="0" err="1"/>
              <a:t>receptors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54280"/>
          </a:xfrm>
        </p:spPr>
        <p:txBody>
          <a:bodyPr>
            <a:normAutofit fontScale="85000" lnSpcReduction="20000"/>
          </a:bodyPr>
          <a:lstStyle/>
          <a:p>
            <a:pPr marL="27432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dirty="0" err="1" smtClean="0"/>
              <a:t>Imaging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distribution of somatostatin receptors, which are highly expressed in neuroendocrine tumors (especially </a:t>
            </a:r>
            <a:r>
              <a:rPr lang="cs-CZ" dirty="0" err="1" smtClean="0"/>
              <a:t>pulmonary</a:t>
            </a:r>
            <a:r>
              <a:rPr lang="en-US" dirty="0" smtClean="0"/>
              <a:t> </a:t>
            </a:r>
            <a:r>
              <a:rPr lang="en-US" dirty="0"/>
              <a:t>and gastro-</a:t>
            </a:r>
            <a:r>
              <a:rPr lang="en-US" dirty="0" err="1"/>
              <a:t>enteropancreatic</a:t>
            </a:r>
            <a:r>
              <a:rPr lang="en-US" dirty="0"/>
              <a:t> NETs</a:t>
            </a:r>
            <a:r>
              <a:rPr lang="en-US" dirty="0" smtClean="0"/>
              <a:t>)</a:t>
            </a:r>
            <a:endParaRPr lang="cs-CZ" dirty="0" smtClean="0"/>
          </a:p>
          <a:p>
            <a:pPr marL="27432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endParaRPr lang="cs-CZ" dirty="0" smtClean="0"/>
          </a:p>
          <a:p>
            <a:pPr marL="27432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b="1" baseline="30000" dirty="0" smtClean="0"/>
              <a:t>111</a:t>
            </a:r>
            <a:r>
              <a:rPr lang="cs-CZ" b="1" dirty="0" smtClean="0"/>
              <a:t>In-Pentetreotid</a:t>
            </a:r>
            <a:r>
              <a:rPr lang="cs-CZ" dirty="0" smtClean="0"/>
              <a:t> (</a:t>
            </a:r>
            <a:r>
              <a:rPr lang="cs-CZ" dirty="0" err="1" smtClean="0"/>
              <a:t>Octreoscan</a:t>
            </a:r>
            <a:r>
              <a:rPr lang="cs-CZ" dirty="0" smtClean="0"/>
              <a:t>) - </a:t>
            </a:r>
            <a:r>
              <a:rPr lang="cs-CZ" dirty="0" err="1" smtClean="0"/>
              <a:t>synthetic</a:t>
            </a:r>
            <a:r>
              <a:rPr lang="cs-CZ" dirty="0" smtClean="0"/>
              <a:t> somatostatin analogue with high affinity to SSTR2, SSTR5</a:t>
            </a:r>
            <a:endParaRPr lang="cs-CZ" sz="1800" dirty="0"/>
          </a:p>
          <a:p>
            <a:pPr marL="0" indent="0">
              <a:buNone/>
            </a:pPr>
            <a:r>
              <a:rPr lang="cs-CZ" sz="1800" dirty="0" smtClean="0"/>
              <a:t>       </a:t>
            </a:r>
            <a:r>
              <a:rPr lang="cs-CZ" sz="1800" dirty="0" err="1" smtClean="0"/>
              <a:t>Protocol</a:t>
            </a:r>
            <a:r>
              <a:rPr lang="cs-CZ" sz="1800" dirty="0" smtClean="0"/>
              <a:t> : wholebody scan + SPECT/CT </a:t>
            </a:r>
            <a:r>
              <a:rPr lang="cs-CZ" sz="1800" dirty="0" err="1" smtClean="0"/>
              <a:t>at</a:t>
            </a:r>
            <a:r>
              <a:rPr lang="cs-CZ" sz="1800" dirty="0" smtClean="0"/>
              <a:t> 4h, 24h (</a:t>
            </a:r>
            <a:r>
              <a:rPr lang="cs-CZ" sz="1800" dirty="0" err="1" smtClean="0"/>
              <a:t>sometimes</a:t>
            </a:r>
            <a:r>
              <a:rPr lang="cs-CZ" sz="1800" dirty="0" smtClean="0"/>
              <a:t> 48h) </a:t>
            </a:r>
            <a:r>
              <a:rPr lang="cs-CZ" sz="1800" dirty="0" err="1" smtClean="0"/>
              <a:t>after</a:t>
            </a:r>
            <a:r>
              <a:rPr lang="cs-CZ" sz="1800" dirty="0" smtClean="0"/>
              <a:t> </a:t>
            </a:r>
            <a:r>
              <a:rPr lang="cs-CZ" sz="1800" dirty="0" err="1" smtClean="0"/>
              <a:t>injection</a:t>
            </a:r>
            <a:endParaRPr lang="cs-CZ" sz="1800" dirty="0" smtClean="0"/>
          </a:p>
          <a:p>
            <a:pPr marL="0" indent="0">
              <a:buNone/>
            </a:pPr>
            <a:r>
              <a:rPr lang="cs-CZ" sz="1600" dirty="0" err="1" smtClean="0"/>
              <a:t>Newer</a:t>
            </a:r>
            <a:r>
              <a:rPr lang="cs-CZ" sz="1600" dirty="0" smtClean="0"/>
              <a:t> </a:t>
            </a:r>
            <a:r>
              <a:rPr lang="cs-CZ" sz="1600" dirty="0" err="1" smtClean="0"/>
              <a:t>alternative</a:t>
            </a:r>
            <a:r>
              <a:rPr lang="cs-CZ" sz="1600" dirty="0" smtClean="0"/>
              <a:t>:</a:t>
            </a:r>
            <a:endParaRPr lang="cs-CZ" sz="1600" dirty="0"/>
          </a:p>
          <a:p>
            <a:r>
              <a:rPr lang="cs-CZ" sz="1800" b="1" dirty="0" err="1"/>
              <a:t>Tektrotyd</a:t>
            </a:r>
            <a:r>
              <a:rPr lang="cs-CZ" sz="2000" b="1" dirty="0"/>
              <a:t> </a:t>
            </a:r>
            <a:r>
              <a:rPr lang="cs-CZ" sz="1700" dirty="0"/>
              <a:t>= </a:t>
            </a:r>
            <a:r>
              <a:rPr lang="cs-CZ" sz="1700" baseline="30000" dirty="0" smtClean="0"/>
              <a:t>99m</a:t>
            </a:r>
            <a:r>
              <a:rPr lang="cs-CZ" sz="1700" dirty="0" smtClean="0"/>
              <a:t>Tc-EDDA/HYNIC-TOC – </a:t>
            </a:r>
            <a:r>
              <a:rPr lang="cs-CZ" sz="1700" dirty="0" err="1" smtClean="0"/>
              <a:t>at</a:t>
            </a:r>
            <a:r>
              <a:rPr lang="cs-CZ" sz="1700" dirty="0" smtClean="0"/>
              <a:t> 1h and 4h</a:t>
            </a:r>
            <a:endParaRPr lang="cs-CZ" sz="1700" dirty="0"/>
          </a:p>
          <a:p>
            <a:pPr marL="0" indent="0">
              <a:buNone/>
            </a:pPr>
            <a:r>
              <a:rPr lang="cs-CZ" sz="1600" dirty="0"/>
              <a:t>        </a:t>
            </a:r>
            <a:r>
              <a:rPr lang="cs-CZ" sz="1800" dirty="0" smtClean="0"/>
              <a:t>-</a:t>
            </a:r>
            <a:r>
              <a:rPr lang="cs-CZ" sz="1800" dirty="0"/>
              <a:t> </a:t>
            </a:r>
            <a:r>
              <a:rPr lang="en-US" sz="1800" dirty="0" smtClean="0"/>
              <a:t>better </a:t>
            </a:r>
            <a:r>
              <a:rPr lang="en-US" sz="1800" dirty="0"/>
              <a:t>image </a:t>
            </a:r>
            <a:r>
              <a:rPr lang="en-US" sz="1800" dirty="0" smtClean="0"/>
              <a:t>quality</a:t>
            </a:r>
            <a:r>
              <a:rPr lang="cs-CZ" sz="1800" dirty="0" smtClean="0"/>
              <a:t> </a:t>
            </a:r>
            <a:r>
              <a:rPr lang="cs-CZ" sz="1800" dirty="0" err="1" smtClean="0"/>
              <a:t>than</a:t>
            </a:r>
            <a:r>
              <a:rPr lang="en-US" sz="1800" dirty="0" smtClean="0"/>
              <a:t> </a:t>
            </a:r>
            <a:r>
              <a:rPr lang="en-US" sz="1800" dirty="0" err="1" smtClean="0"/>
              <a:t>Octreoscan</a:t>
            </a:r>
            <a:r>
              <a:rPr lang="cs-CZ" sz="1800" dirty="0" smtClean="0"/>
              <a:t> (</a:t>
            </a:r>
            <a:r>
              <a:rPr lang="cs-CZ" sz="1800" dirty="0" err="1" smtClean="0"/>
              <a:t>energy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baseline="30000" dirty="0" smtClean="0"/>
              <a:t>99m</a:t>
            </a:r>
            <a:r>
              <a:rPr lang="cs-CZ" sz="1800" dirty="0" smtClean="0"/>
              <a:t>Tc)</a:t>
            </a:r>
            <a:r>
              <a:rPr lang="en-US" sz="1800" dirty="0" smtClean="0"/>
              <a:t>, </a:t>
            </a:r>
            <a:r>
              <a:rPr lang="en-US" sz="1800" dirty="0"/>
              <a:t>1-day </a:t>
            </a:r>
            <a:r>
              <a:rPr lang="en-US" sz="1800" dirty="0" smtClean="0"/>
              <a:t>exam, </a:t>
            </a:r>
            <a:r>
              <a:rPr lang="en-US" sz="1800" dirty="0"/>
              <a:t>lower </a:t>
            </a:r>
            <a:r>
              <a:rPr lang="en-US" sz="1800" dirty="0" smtClean="0"/>
              <a:t>rad</a:t>
            </a:r>
            <a:r>
              <a:rPr lang="cs-CZ" sz="1800" dirty="0" err="1" smtClean="0"/>
              <a:t>iaton</a:t>
            </a:r>
            <a:r>
              <a:rPr lang="cs-CZ" sz="1800" dirty="0" smtClean="0"/>
              <a:t> dose</a:t>
            </a:r>
            <a:r>
              <a:rPr lang="en-US" sz="1800" dirty="0" smtClean="0"/>
              <a:t>, </a:t>
            </a:r>
            <a:r>
              <a:rPr lang="en-US" sz="1800" dirty="0"/>
              <a:t>lower price</a:t>
            </a:r>
            <a:endParaRPr lang="cs-CZ" sz="2100" dirty="0" smtClean="0"/>
          </a:p>
          <a:p>
            <a:endParaRPr lang="cs-CZ" sz="1800" dirty="0"/>
          </a:p>
          <a:p>
            <a:r>
              <a:rPr lang="cs-CZ" sz="1800" b="1" dirty="0" smtClean="0"/>
              <a:t>Indication</a:t>
            </a:r>
            <a:r>
              <a:rPr lang="cs-CZ" sz="1800" dirty="0" smtClean="0"/>
              <a:t>:  evaluating neuroendocrine tumors, especially carcinoid , </a:t>
            </a:r>
            <a:r>
              <a:rPr lang="cs-CZ" sz="1800" dirty="0" err="1" smtClean="0"/>
              <a:t>gastroenteropanctreatic</a:t>
            </a:r>
            <a:r>
              <a:rPr lang="cs-CZ" sz="1800" dirty="0" smtClean="0"/>
              <a:t> </a:t>
            </a:r>
            <a:r>
              <a:rPr lang="cs-CZ" sz="1800" dirty="0" err="1" smtClean="0"/>
              <a:t>tumors</a:t>
            </a:r>
            <a:r>
              <a:rPr lang="cs-CZ" sz="1800" dirty="0" smtClean="0"/>
              <a:t>, small cell lung cancer, meningioma, variable affinity for medullary thyroid cancer, </a:t>
            </a:r>
            <a:r>
              <a:rPr lang="cs-CZ" sz="1800" dirty="0" err="1" smtClean="0"/>
              <a:t>insulinoma</a:t>
            </a:r>
            <a:endParaRPr lang="cs-CZ" sz="1800" dirty="0"/>
          </a:p>
          <a:p>
            <a:r>
              <a:rPr lang="cs-CZ" sz="1800" b="1" dirty="0" smtClean="0"/>
              <a:t>Limitation</a:t>
            </a:r>
            <a:r>
              <a:rPr lang="cs-CZ" sz="1800" dirty="0" smtClean="0"/>
              <a:t> : false positive uptake in bening inflammmatory granulomatous </a:t>
            </a:r>
            <a:r>
              <a:rPr lang="cs-CZ" sz="1800" dirty="0" err="1" smtClean="0"/>
              <a:t>disease</a:t>
            </a:r>
            <a:r>
              <a:rPr lang="cs-CZ" sz="1800" dirty="0" smtClean="0"/>
              <a:t> (sarcoidosis, TBC, IBD...), in tumors expressing lack of appropriate receptor subtype</a:t>
            </a:r>
          </a:p>
          <a:p>
            <a:endParaRPr lang="cs-CZ" sz="1800" dirty="0" smtClean="0"/>
          </a:p>
          <a:p>
            <a:r>
              <a:rPr lang="cs-CZ" sz="1800" dirty="0" smtClean="0"/>
              <a:t>PET a</a:t>
            </a:r>
            <a:r>
              <a:rPr lang="en-US" sz="1800" dirty="0" err="1" smtClean="0"/>
              <a:t>lternative</a:t>
            </a:r>
            <a:r>
              <a:rPr lang="cs-CZ" sz="1800" dirty="0"/>
              <a:t>s</a:t>
            </a:r>
            <a:r>
              <a:rPr lang="en-US" sz="1800" dirty="0" smtClean="0"/>
              <a:t>:</a:t>
            </a:r>
            <a:endParaRPr lang="cs-CZ" sz="1800" dirty="0" smtClean="0"/>
          </a:p>
          <a:p>
            <a:r>
              <a:rPr lang="cs-CZ" sz="1800" b="1" dirty="0" smtClean="0"/>
              <a:t>68Ga-DOTA-TOC </a:t>
            </a:r>
            <a:r>
              <a:rPr lang="cs-CZ" sz="1800" dirty="0" smtClean="0"/>
              <a:t>- </a:t>
            </a:r>
            <a:r>
              <a:rPr lang="cs-CZ" sz="1800" dirty="0" err="1" smtClean="0"/>
              <a:t>best</a:t>
            </a:r>
            <a:r>
              <a:rPr lang="cs-CZ" sz="1800" dirty="0" smtClean="0"/>
              <a:t> sensitivity and image </a:t>
            </a:r>
            <a:r>
              <a:rPr lang="cs-CZ" sz="1800" dirty="0" err="1" smtClean="0"/>
              <a:t>quality</a:t>
            </a:r>
            <a:r>
              <a:rPr lang="cs-CZ" sz="1800" dirty="0" smtClean="0"/>
              <a:t>, </a:t>
            </a:r>
            <a:r>
              <a:rPr lang="cs-CZ" sz="1800" dirty="0" err="1" smtClean="0"/>
              <a:t>lower</a:t>
            </a:r>
            <a:r>
              <a:rPr lang="cs-CZ" sz="1800" dirty="0" smtClean="0"/>
              <a:t> </a:t>
            </a:r>
            <a:r>
              <a:rPr lang="cs-CZ" sz="1800" dirty="0" err="1" smtClean="0"/>
              <a:t>availability</a:t>
            </a:r>
            <a:r>
              <a:rPr lang="cs-CZ" sz="1800" dirty="0" smtClean="0"/>
              <a:t> (</a:t>
            </a:r>
            <a:r>
              <a:rPr lang="cs-CZ" sz="1800" baseline="30000" dirty="0" smtClean="0"/>
              <a:t>68</a:t>
            </a:r>
            <a:r>
              <a:rPr lang="cs-CZ" sz="1800" dirty="0" smtClean="0"/>
              <a:t>Ga), </a:t>
            </a:r>
            <a:r>
              <a:rPr lang="cs-CZ" sz="1800" dirty="0" err="1" smtClean="0"/>
              <a:t>higher</a:t>
            </a:r>
            <a:r>
              <a:rPr lang="cs-CZ" sz="1800" dirty="0" smtClean="0"/>
              <a:t> </a:t>
            </a:r>
            <a:r>
              <a:rPr lang="cs-CZ" sz="1800" dirty="0" err="1" smtClean="0"/>
              <a:t>price</a:t>
            </a:r>
            <a:endParaRPr lang="cs-CZ" sz="1800" dirty="0"/>
          </a:p>
          <a:p>
            <a:r>
              <a:rPr lang="cs-CZ" sz="1800" dirty="0" smtClean="0"/>
              <a:t>18F-FDG PET useful in poorly differentiated </a:t>
            </a:r>
            <a:r>
              <a:rPr lang="cs-CZ" sz="1800" dirty="0" err="1" smtClean="0"/>
              <a:t>neuroendocrine</a:t>
            </a:r>
            <a:r>
              <a:rPr lang="cs-CZ" sz="1800" dirty="0" smtClean="0"/>
              <a:t> </a:t>
            </a:r>
            <a:r>
              <a:rPr lang="cs-CZ" sz="1800" dirty="0" err="1" smtClean="0"/>
              <a:t>tumors</a:t>
            </a:r>
            <a:endParaRPr lang="cs-CZ" sz="1800" dirty="0" smtClean="0"/>
          </a:p>
          <a:p>
            <a:endParaRPr lang="cs-CZ" sz="1800" dirty="0"/>
          </a:p>
          <a:p>
            <a:r>
              <a:rPr lang="en-US" sz="1800" b="1" dirty="0"/>
              <a:t>Therapy</a:t>
            </a:r>
            <a:r>
              <a:rPr lang="en-US" sz="1800" dirty="0"/>
              <a:t>: </a:t>
            </a:r>
            <a:r>
              <a:rPr lang="en-US" sz="1800" b="1" baseline="30000" dirty="0"/>
              <a:t>177</a:t>
            </a:r>
            <a:r>
              <a:rPr lang="en-US" sz="1800" b="1" dirty="0"/>
              <a:t>Lu-</a:t>
            </a:r>
            <a:r>
              <a:rPr lang="en-US" sz="1800" dirty="0"/>
              <a:t>DOTA-TATE – </a:t>
            </a:r>
            <a:r>
              <a:rPr lang="en-US" sz="1800" dirty="0" smtClean="0"/>
              <a:t>beta-</a:t>
            </a:r>
            <a:r>
              <a:rPr lang="cs-CZ" sz="1800" dirty="0" smtClean="0"/>
              <a:t> </a:t>
            </a:r>
            <a:r>
              <a:rPr lang="en-US" sz="1800" dirty="0" smtClean="0"/>
              <a:t>radiation </a:t>
            </a:r>
            <a:r>
              <a:rPr lang="en-US" sz="1800" dirty="0"/>
              <a:t>therapy in </a:t>
            </a:r>
            <a:r>
              <a:rPr lang="en-US" sz="1800" dirty="0" smtClean="0"/>
              <a:t>pa</a:t>
            </a:r>
            <a:r>
              <a:rPr lang="cs-CZ" sz="1800" dirty="0" err="1" smtClean="0"/>
              <a:t>tients</a:t>
            </a:r>
            <a:r>
              <a:rPr lang="cs-CZ" sz="1800" dirty="0" smtClean="0"/>
              <a:t> </a:t>
            </a:r>
            <a:r>
              <a:rPr lang="cs-CZ" sz="1800" dirty="0" err="1" smtClean="0"/>
              <a:t>with</a:t>
            </a:r>
            <a:r>
              <a:rPr lang="cs-CZ" sz="1800" dirty="0" smtClean="0"/>
              <a:t> </a:t>
            </a:r>
            <a:r>
              <a:rPr lang="en-US" sz="1800" dirty="0" smtClean="0"/>
              <a:t>progressing </a:t>
            </a:r>
            <a:r>
              <a:rPr lang="en-US" sz="1800" dirty="0"/>
              <a:t>GEP </a:t>
            </a:r>
            <a:r>
              <a:rPr lang="en-US" sz="1800" dirty="0" smtClean="0"/>
              <a:t>NE</a:t>
            </a:r>
            <a:r>
              <a:rPr lang="cs-CZ" sz="1800" dirty="0" err="1" smtClean="0"/>
              <a:t>Ts</a:t>
            </a:r>
            <a:endParaRPr 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14302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Octreoscan – normal finding</a:t>
            </a:r>
            <a:endParaRPr lang="cs-CZ" dirty="0"/>
          </a:p>
        </p:txBody>
      </p:sp>
      <p:pic>
        <p:nvPicPr>
          <p:cNvPr id="4" name="Content Placeholder 3" descr="Octreoscan norm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357298"/>
            <a:ext cx="4572031" cy="5286412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357950" y="1371600"/>
            <a:ext cx="2481250" cy="4681728"/>
          </a:xfrm>
        </p:spPr>
        <p:txBody>
          <a:bodyPr/>
          <a:lstStyle/>
          <a:p>
            <a:r>
              <a:rPr lang="cs-CZ" dirty="0" smtClean="0"/>
              <a:t>Prominent uptake in spleen, liver</a:t>
            </a:r>
          </a:p>
          <a:p>
            <a:r>
              <a:rPr lang="cs-CZ" dirty="0" smtClean="0"/>
              <a:t>Kidneys clearance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60647"/>
            <a:ext cx="8407846" cy="692203"/>
          </a:xfrm>
        </p:spPr>
        <p:txBody>
          <a:bodyPr>
            <a:normAutofit/>
          </a:bodyPr>
          <a:lstStyle/>
          <a:p>
            <a:r>
              <a:rPr lang="cs-CZ" dirty="0" err="1" smtClean="0"/>
              <a:t>Tektrotyde</a:t>
            </a:r>
            <a:r>
              <a:rPr lang="cs-CZ" dirty="0" smtClean="0"/>
              <a:t> – NET in ileum + </a:t>
            </a:r>
            <a:r>
              <a:rPr lang="cs-CZ" dirty="0" err="1" smtClean="0"/>
              <a:t>lymph</a:t>
            </a:r>
            <a:r>
              <a:rPr lang="cs-CZ" dirty="0" smtClean="0"/>
              <a:t> </a:t>
            </a:r>
            <a:r>
              <a:rPr lang="cs-CZ" dirty="0" err="1" smtClean="0"/>
              <a:t>nodes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795" y="1295859"/>
            <a:ext cx="5484533" cy="53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2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32655"/>
            <a:ext cx="8407846" cy="648073"/>
          </a:xfrm>
        </p:spPr>
        <p:txBody>
          <a:bodyPr>
            <a:normAutofit/>
          </a:bodyPr>
          <a:lstStyle/>
          <a:p>
            <a:r>
              <a:rPr lang="cs-CZ" dirty="0" err="1" smtClean="0"/>
              <a:t>Tektrotyd</a:t>
            </a:r>
            <a:r>
              <a:rPr lang="cs-CZ" dirty="0" smtClean="0"/>
              <a:t> </a:t>
            </a:r>
            <a:r>
              <a:rPr lang="cs-CZ" dirty="0" err="1" smtClean="0"/>
              <a:t>vs</a:t>
            </a:r>
            <a:r>
              <a:rPr lang="cs-CZ" dirty="0" smtClean="0"/>
              <a:t> </a:t>
            </a:r>
            <a:r>
              <a:rPr lang="cs-CZ" dirty="0" err="1" smtClean="0"/>
              <a:t>Octreoscan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87623" y="1325562"/>
            <a:ext cx="6456395" cy="541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Carcinoid - octreoscan</a:t>
            </a:r>
            <a:endParaRPr lang="cs-CZ" dirty="0"/>
          </a:p>
        </p:txBody>
      </p:sp>
      <p:pic>
        <p:nvPicPr>
          <p:cNvPr id="4" name="Content Placeholder 3" descr="octreoscan carcinoid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428736"/>
            <a:ext cx="8358246" cy="514353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Lymfoscintigraphy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limbs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RF: </a:t>
            </a:r>
            <a:r>
              <a:rPr lang="cs-CZ" sz="1800" b="1" baseline="30000" dirty="0" smtClean="0"/>
              <a:t>99m</a:t>
            </a:r>
            <a:r>
              <a:rPr lang="cs-CZ" sz="1800" b="1" dirty="0" smtClean="0"/>
              <a:t>Tc-nanocoloid</a:t>
            </a:r>
            <a:r>
              <a:rPr lang="cs-CZ" sz="1800" dirty="0" smtClean="0"/>
              <a:t>, </a:t>
            </a:r>
            <a:r>
              <a:rPr lang="cs-CZ" sz="1800" dirty="0" err="1" smtClean="0"/>
              <a:t>subcutaneus</a:t>
            </a:r>
            <a:endParaRPr lang="cs-CZ" sz="1800" dirty="0"/>
          </a:p>
          <a:p>
            <a:r>
              <a:rPr lang="cs-CZ" sz="1800" b="1" dirty="0" err="1" smtClean="0"/>
              <a:t>Indication</a:t>
            </a:r>
            <a:r>
              <a:rPr lang="cs-CZ" sz="1800" dirty="0" smtClean="0"/>
              <a:t>: </a:t>
            </a:r>
            <a:r>
              <a:rPr lang="cs-CZ" sz="1800" dirty="0" err="1" smtClean="0"/>
              <a:t>lymphedema</a:t>
            </a:r>
            <a:endParaRPr lang="cs-CZ" sz="18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3485" t="2717" r="25505" b="18726"/>
          <a:stretch/>
        </p:blipFill>
        <p:spPr>
          <a:xfrm>
            <a:off x="4644008" y="2358008"/>
            <a:ext cx="2032145" cy="41500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55368" r="25717"/>
          <a:stretch/>
        </p:blipFill>
        <p:spPr>
          <a:xfrm>
            <a:off x="1716796" y="2348880"/>
            <a:ext cx="1512168" cy="415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Lymphoscintigraphy – SLN </a:t>
            </a:r>
            <a:r>
              <a:rPr lang="cs-CZ" sz="2800" dirty="0" err="1" smtClean="0"/>
              <a:t>detection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sz="1800" b="1" dirty="0" smtClean="0"/>
              <a:t>Small amount of radioactive active colloidal tracer is injected into the skin in proximity to tumor leasion to determine the SLU receiveing drainage and thus possibly metastasizing tumor cells</a:t>
            </a:r>
          </a:p>
          <a:p>
            <a:endParaRPr lang="cs-CZ" sz="1800" b="1" dirty="0" smtClean="0"/>
          </a:p>
          <a:p>
            <a:r>
              <a:rPr lang="cs-CZ" sz="1800" b="1" dirty="0" smtClean="0"/>
              <a:t>SLN </a:t>
            </a:r>
            <a:r>
              <a:rPr lang="cs-CZ" sz="1800" dirty="0" smtClean="0"/>
              <a:t>(sentinel lymph node) = the first lymph node (nodes) which is first on a direct lymphatic drainage pathway from a primary tumor site, and as such  is the most likely the location of metastasis</a:t>
            </a:r>
          </a:p>
          <a:p>
            <a:endParaRPr lang="cs-CZ" sz="1800" dirty="0" smtClean="0"/>
          </a:p>
          <a:p>
            <a:r>
              <a:rPr lang="cs-CZ" sz="1800" dirty="0" smtClean="0"/>
              <a:t>Identification and histopathological examination  of the SLU  (after surgical removal) allow  us to predict a regional metastatic </a:t>
            </a:r>
            <a:r>
              <a:rPr lang="cs-CZ" sz="1800" dirty="0" err="1" smtClean="0"/>
              <a:t>potential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that given tumor and thus to choose optimal therapy  </a:t>
            </a:r>
          </a:p>
          <a:p>
            <a:endParaRPr lang="cs-CZ" sz="1800" dirty="0"/>
          </a:p>
          <a:p>
            <a:r>
              <a:rPr lang="cs-CZ" sz="1800" b="1" dirty="0" smtClean="0"/>
              <a:t>99mTc-nannocolloid</a:t>
            </a:r>
            <a:r>
              <a:rPr lang="cs-CZ" sz="1800" dirty="0" smtClean="0"/>
              <a:t> </a:t>
            </a:r>
          </a:p>
          <a:p>
            <a:endParaRPr lang="cs-CZ" sz="1800" dirty="0"/>
          </a:p>
          <a:p>
            <a:r>
              <a:rPr lang="cs-CZ" sz="1800" b="1" dirty="0" smtClean="0"/>
              <a:t>Indication </a:t>
            </a:r>
            <a:r>
              <a:rPr lang="cs-CZ" sz="1800" dirty="0" smtClean="0"/>
              <a:t>:  malignant melanoma, breast cancer,   cancer of the tonque, neck, head, vulva</a:t>
            </a:r>
          </a:p>
          <a:p>
            <a:endParaRPr lang="cs-CZ" sz="1800" dirty="0"/>
          </a:p>
          <a:p>
            <a:r>
              <a:rPr lang="cs-CZ" sz="1800" b="1" dirty="0" smtClean="0"/>
              <a:t>Contraindication</a:t>
            </a:r>
            <a:r>
              <a:rPr lang="cs-CZ" sz="1800" dirty="0" smtClean="0"/>
              <a:t>:  already known metastatic disease indicated fo systemic therapy,  suspected altered lymphatic drainage  due to the previous surgery procedure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313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err="1" smtClean="0"/>
              <a:t>Breast</a:t>
            </a:r>
            <a:r>
              <a:rPr lang="cs-CZ" dirty="0" smtClean="0"/>
              <a:t> </a:t>
            </a:r>
            <a:r>
              <a:rPr lang="cs-CZ" dirty="0" err="1" smtClean="0"/>
              <a:t>cancer</a:t>
            </a:r>
            <a:r>
              <a:rPr lang="cs-CZ" dirty="0" smtClean="0"/>
              <a:t> –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SLN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04" y="1268760"/>
            <a:ext cx="6624736" cy="53551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8071" t="22047" r="4577" b="18553"/>
          <a:stretch/>
        </p:blipFill>
        <p:spPr>
          <a:xfrm>
            <a:off x="6789340" y="3524210"/>
            <a:ext cx="2257920" cy="15353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t="8001" r="2536" b="27951"/>
          <a:stretch/>
        </p:blipFill>
        <p:spPr>
          <a:xfrm>
            <a:off x="6789340" y="1772816"/>
            <a:ext cx="2257920" cy="18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2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SLU imaging – patient with melanoma</a:t>
            </a:r>
            <a:endParaRPr lang="cs-CZ" dirty="0"/>
          </a:p>
        </p:txBody>
      </p:sp>
      <p:pic>
        <p:nvPicPr>
          <p:cNvPr id="4" name="Content Placeholder 3" descr="sentinelová uzlin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4" y="1500174"/>
            <a:ext cx="5341945" cy="500066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72198" y="1371600"/>
            <a:ext cx="2767002" cy="468172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Tracer was injected around the leasion on the lower back and drained to 2 lymph nodes. They were marked superficially over the skin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Bone scintigraphy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u="sng" dirty="0" smtClean="0"/>
              <a:t>Indications</a:t>
            </a:r>
            <a:r>
              <a:rPr lang="cs-CZ" dirty="0" smtClean="0"/>
              <a:t>: </a:t>
            </a:r>
          </a:p>
          <a:p>
            <a:pPr>
              <a:buNone/>
            </a:pPr>
            <a:endParaRPr lang="cs-CZ" dirty="0" smtClean="0"/>
          </a:p>
          <a:p>
            <a:pPr>
              <a:buFontTx/>
              <a:buChar char="-"/>
            </a:pPr>
            <a:r>
              <a:rPr lang="cs-CZ" b="1" dirty="0" smtClean="0"/>
              <a:t>Metastatic</a:t>
            </a:r>
            <a:r>
              <a:rPr lang="cs-CZ" dirty="0" smtClean="0"/>
              <a:t> bone disease, primary bone tumors</a:t>
            </a:r>
          </a:p>
          <a:p>
            <a:pPr>
              <a:buFontTx/>
              <a:buChar char="-"/>
            </a:pPr>
            <a:r>
              <a:rPr lang="cs-CZ" dirty="0" smtClean="0"/>
              <a:t>Osteomyelitis (</a:t>
            </a:r>
            <a:r>
              <a:rPr lang="cs-CZ" dirty="0" err="1" smtClean="0"/>
              <a:t>mostly</a:t>
            </a:r>
            <a:r>
              <a:rPr lang="cs-CZ" dirty="0" smtClean="0"/>
              <a:t> </a:t>
            </a:r>
            <a:r>
              <a:rPr lang="cs-CZ" dirty="0" err="1" smtClean="0"/>
              <a:t>periferal</a:t>
            </a:r>
            <a:r>
              <a:rPr lang="cs-CZ" dirty="0" smtClean="0"/>
              <a:t> </a:t>
            </a:r>
            <a:r>
              <a:rPr lang="cs-CZ" dirty="0" err="1" smtClean="0"/>
              <a:t>bones</a:t>
            </a:r>
            <a:r>
              <a:rPr lang="cs-CZ" dirty="0" smtClean="0"/>
              <a:t>)</a:t>
            </a:r>
          </a:p>
          <a:p>
            <a:pPr>
              <a:buFontTx/>
              <a:buChar char="-"/>
            </a:pPr>
            <a:r>
              <a:rPr lang="cs-CZ" dirty="0" smtClean="0"/>
              <a:t>Evaluation of prosthetic  joints for loosening and infection</a:t>
            </a:r>
          </a:p>
          <a:p>
            <a:pPr>
              <a:buNone/>
            </a:pPr>
            <a:endParaRPr lang="cs-CZ" dirty="0" smtClean="0"/>
          </a:p>
          <a:p>
            <a:pPr>
              <a:buFontTx/>
              <a:buChar char="-"/>
            </a:pPr>
            <a:r>
              <a:rPr lang="cs-CZ" sz="2200" dirty="0" smtClean="0"/>
              <a:t>Skeletal trauma, stress fructures</a:t>
            </a:r>
          </a:p>
          <a:p>
            <a:pPr>
              <a:buFontTx/>
              <a:buChar char="-"/>
            </a:pPr>
            <a:r>
              <a:rPr lang="cs-CZ" sz="2200" dirty="0" smtClean="0"/>
              <a:t>Metabolic bone disease : Morbus Paget, hyperparathyroidism</a:t>
            </a:r>
          </a:p>
          <a:p>
            <a:pPr>
              <a:buFontTx/>
              <a:buChar char="-"/>
            </a:pPr>
            <a:r>
              <a:rPr lang="cs-CZ" sz="2200" dirty="0" smtClean="0"/>
              <a:t>Evaluation of bone pain in patients with normal radiographs, evaluation of the significance of an incidental bone finding on radiographs, determination of biopsy site </a:t>
            </a:r>
          </a:p>
        </p:txBody>
      </p:sp>
    </p:spTree>
    <p:extLst>
      <p:ext uri="{BB962C8B-B14F-4D97-AF65-F5344CB8AC3E}">
        <p14:creationId xmlns:p14="http://schemas.microsoft.com/office/powerpoint/2010/main" val="3020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Bone scintigraphy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High sensitivity -  predominantly  </a:t>
            </a:r>
            <a:r>
              <a:rPr lang="cs-CZ" sz="2000" b="1" dirty="0" smtClean="0"/>
              <a:t>osteoblastic</a:t>
            </a:r>
            <a:r>
              <a:rPr lang="cs-CZ" sz="2000" dirty="0" smtClean="0"/>
              <a:t> sites show </a:t>
            </a:r>
            <a:r>
              <a:rPr lang="cs-CZ" sz="2000" b="1" dirty="0" smtClean="0"/>
              <a:t>increased activity</a:t>
            </a:r>
            <a:r>
              <a:rPr lang="cs-CZ" sz="2000" dirty="0" smtClean="0"/>
              <a:t> (hot spots), whereas mainly osteoclastic or </a:t>
            </a:r>
            <a:r>
              <a:rPr lang="cs-CZ" sz="2000" dirty="0" err="1" smtClean="0"/>
              <a:t>lytic</a:t>
            </a:r>
            <a:r>
              <a:rPr lang="cs-CZ" sz="2000" dirty="0" smtClean="0"/>
              <a:t> </a:t>
            </a:r>
            <a:r>
              <a:rPr lang="cs-CZ" sz="2000" dirty="0" err="1" smtClean="0"/>
              <a:t>lesions</a:t>
            </a:r>
            <a:r>
              <a:rPr lang="cs-CZ" sz="2000" dirty="0" smtClean="0"/>
              <a:t> can be difficult to detect</a:t>
            </a:r>
            <a:r>
              <a:rPr lang="cs-CZ" sz="2000" u="sng" dirty="0" smtClean="0"/>
              <a:t> (</a:t>
            </a:r>
            <a:r>
              <a:rPr lang="cs-CZ" sz="2000" u="sng" dirty="0" err="1" smtClean="0"/>
              <a:t>cold</a:t>
            </a:r>
            <a:r>
              <a:rPr lang="cs-CZ" sz="2000" u="sng" dirty="0" smtClean="0"/>
              <a:t> </a:t>
            </a:r>
            <a:r>
              <a:rPr lang="cs-CZ" sz="2000" u="sng" dirty="0" err="1" smtClean="0"/>
              <a:t>lesions</a:t>
            </a:r>
            <a:r>
              <a:rPr lang="cs-CZ" sz="2000" u="sng" dirty="0" smtClean="0"/>
              <a:t>) – </a:t>
            </a:r>
            <a:r>
              <a:rPr lang="cs-CZ" sz="2000" b="1" dirty="0" smtClean="0"/>
              <a:t>tumors that are predominantly lytic have lower sensitivity</a:t>
            </a:r>
          </a:p>
          <a:p>
            <a:endParaRPr lang="cs-CZ" sz="2000" b="1" dirty="0" smtClean="0"/>
          </a:p>
          <a:p>
            <a:r>
              <a:rPr lang="cs-CZ" sz="2000" dirty="0" smtClean="0"/>
              <a:t>Highest sensitivity for </a:t>
            </a:r>
            <a:r>
              <a:rPr lang="cs-CZ" sz="2000" b="1" dirty="0" smtClean="0"/>
              <a:t>prostate cancer</a:t>
            </a:r>
            <a:r>
              <a:rPr lang="cs-CZ" sz="2000" dirty="0" smtClean="0"/>
              <a:t>, high sensitivity for </a:t>
            </a:r>
            <a:r>
              <a:rPr lang="cs-CZ" sz="2000" b="1" dirty="0" smtClean="0"/>
              <a:t>breast</a:t>
            </a:r>
            <a:r>
              <a:rPr lang="cs-CZ" sz="2000" dirty="0" smtClean="0"/>
              <a:t> and </a:t>
            </a:r>
            <a:r>
              <a:rPr lang="cs-CZ" sz="2000" b="1" dirty="0" err="1" smtClean="0"/>
              <a:t>lung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cancer</a:t>
            </a:r>
            <a:r>
              <a:rPr lang="cs-CZ" sz="2000" dirty="0"/>
              <a:t>,</a:t>
            </a:r>
            <a:r>
              <a:rPr lang="cs-CZ" sz="2000" dirty="0" smtClean="0"/>
              <a:t> low sensitivity for multiple myeloma, thyroid cancer, renal </a:t>
            </a:r>
            <a:r>
              <a:rPr lang="cs-CZ" sz="2000" dirty="0" err="1" smtClean="0"/>
              <a:t>carcinoma</a:t>
            </a:r>
            <a:r>
              <a:rPr lang="cs-CZ" sz="2000" dirty="0" smtClean="0"/>
              <a:t>…..</a:t>
            </a:r>
          </a:p>
          <a:p>
            <a:endParaRPr lang="cs-CZ" sz="2000" dirty="0" smtClean="0"/>
          </a:p>
          <a:p>
            <a:r>
              <a:rPr lang="en-US" sz="2000" dirty="0"/>
              <a:t>Bone </a:t>
            </a:r>
            <a:r>
              <a:rPr lang="en-US" sz="2000" dirty="0" err="1" smtClean="0"/>
              <a:t>sc</a:t>
            </a:r>
            <a:r>
              <a:rPr lang="cs-CZ" sz="2000" dirty="0" err="1" smtClean="0"/>
              <a:t>an</a:t>
            </a:r>
            <a:r>
              <a:rPr lang="en-US" sz="2000" dirty="0" smtClean="0"/>
              <a:t> </a:t>
            </a:r>
            <a:r>
              <a:rPr lang="en-US" sz="2000" dirty="0"/>
              <a:t>vs FDG PET</a:t>
            </a:r>
          </a:p>
          <a:p>
            <a:pPr lvl="1"/>
            <a:r>
              <a:rPr lang="en-US" sz="1500" dirty="0"/>
              <a:t>Higher sensitivity of scintigraphy in </a:t>
            </a:r>
            <a:r>
              <a:rPr lang="en-US" sz="1500" dirty="0" err="1" smtClean="0"/>
              <a:t>osteoplatic</a:t>
            </a:r>
            <a:r>
              <a:rPr lang="en-US" sz="1500" dirty="0" smtClean="0"/>
              <a:t> </a:t>
            </a:r>
            <a:r>
              <a:rPr lang="en-US" sz="1500" dirty="0"/>
              <a:t>metastases</a:t>
            </a:r>
          </a:p>
          <a:p>
            <a:pPr lvl="1"/>
            <a:r>
              <a:rPr lang="en-US" sz="1500" dirty="0"/>
              <a:t>Higher sensitivity of PET in osteolytic </a:t>
            </a:r>
            <a:r>
              <a:rPr lang="cs-CZ" sz="1500" dirty="0" err="1" smtClean="0"/>
              <a:t>lesions</a:t>
            </a:r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65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Metastatic</a:t>
            </a:r>
            <a:r>
              <a:rPr lang="cs-CZ" dirty="0" smtClean="0"/>
              <a:t> </a:t>
            </a:r>
            <a:r>
              <a:rPr lang="cs-CZ" dirty="0" err="1" smtClean="0"/>
              <a:t>breast</a:t>
            </a:r>
            <a:r>
              <a:rPr lang="cs-CZ" dirty="0" smtClean="0"/>
              <a:t> </a:t>
            </a:r>
            <a:r>
              <a:rPr lang="cs-CZ" dirty="0" err="1" smtClean="0"/>
              <a:t>cancer</a:t>
            </a:r>
            <a:endParaRPr lang="cs-CZ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err="1" smtClean="0"/>
              <a:t>Metastatic</a:t>
            </a:r>
            <a:r>
              <a:rPr lang="cs-CZ" dirty="0" smtClean="0"/>
              <a:t> </a:t>
            </a:r>
            <a:r>
              <a:rPr lang="cs-CZ" dirty="0" err="1" smtClean="0"/>
              <a:t>prostate</a:t>
            </a:r>
            <a:r>
              <a:rPr lang="cs-CZ" dirty="0" smtClean="0"/>
              <a:t> </a:t>
            </a:r>
            <a:r>
              <a:rPr lang="cs-CZ" dirty="0" err="1" smtClean="0"/>
              <a:t>cancer</a:t>
            </a:r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Bone </a:t>
            </a:r>
            <a:r>
              <a:rPr lang="cs-CZ" dirty="0" err="1" smtClean="0"/>
              <a:t>scan</a:t>
            </a:r>
            <a:endParaRPr lang="cs-CZ" dirty="0"/>
          </a:p>
        </p:txBody>
      </p:sp>
      <p:pic>
        <p:nvPicPr>
          <p:cNvPr id="11" name="Picture 4" descr="skelet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52469"/>
            <a:ext cx="3168352" cy="445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SK6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69" y="2252469"/>
            <a:ext cx="1305267" cy="448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SK6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58" y="2252469"/>
            <a:ext cx="1147918" cy="445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40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5263</TotalTime>
  <Words>2425</Words>
  <Application>Microsoft Office PowerPoint</Application>
  <PresentationFormat>Předvádění na obrazovce (4:3)</PresentationFormat>
  <Paragraphs>324</Paragraphs>
  <Slides>68</Slides>
  <Notes>3</Notes>
  <HiddenSlides>13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3" baseType="lpstr">
      <vt:lpstr>Calibri</vt:lpstr>
      <vt:lpstr>Georgia</vt:lpstr>
      <vt:lpstr>Wingdings</vt:lpstr>
      <vt:lpstr>Wingdings 2</vt:lpstr>
      <vt:lpstr>Administrativní</vt:lpstr>
      <vt:lpstr>Nuclear medicine I.</vt:lpstr>
      <vt:lpstr>Prezentace aplikace PowerPoint</vt:lpstr>
      <vt:lpstr>Nuclear  medicine</vt:lpstr>
      <vt:lpstr>Bone  scintigraphy</vt:lpstr>
      <vt:lpstr>Bone scan </vt:lpstr>
      <vt:lpstr>Bone scan </vt:lpstr>
      <vt:lpstr>Bone scintigraphy</vt:lpstr>
      <vt:lpstr>Bone scintigraphy</vt:lpstr>
      <vt:lpstr>Bone scan</vt:lpstr>
      <vt:lpstr>Bone scan</vt:lpstr>
      <vt:lpstr>Bone scan – SPECT/CT</vt:lpstr>
      <vt:lpstr>Bone scan– SPECT/CT</vt:lpstr>
      <vt:lpstr>Paget disease</vt:lpstr>
      <vt:lpstr>Track sign</vt:lpstr>
      <vt:lpstr>Bone scan : Erdheim –Chester disease</vt:lpstr>
      <vt:lpstr>Infection  imaging methods</vt:lpstr>
      <vt:lpstr>3-phase bone scintigraphy</vt:lpstr>
      <vt:lpstr>3-phase bone scintigraphy </vt:lpstr>
      <vt:lpstr>3-phase bone scintigraphy</vt:lpstr>
      <vt:lpstr>Radiolabeled  leukocytes</vt:lpstr>
      <vt:lpstr>Radiolabeled  leukocytes</vt:lpstr>
      <vt:lpstr>Radiolabeled  leukocytes</vt:lpstr>
      <vt:lpstr>Respiratory system – nuclear imaging methods</vt:lpstr>
      <vt:lpstr>Perfusion a ventilation scintigraphy</vt:lpstr>
      <vt:lpstr>Perfusion  ventilation  study</vt:lpstr>
      <vt:lpstr>Perfusion ventilation study SPECT</vt:lpstr>
      <vt:lpstr>Lung perfusion study, SPECT/CT</vt:lpstr>
      <vt:lpstr>Lung perfusion study, SPECT/CT</vt:lpstr>
      <vt:lpstr>Lung perfusion study, SPECT/CT</vt:lpstr>
      <vt:lpstr>Thyroid  imaging</vt:lpstr>
      <vt:lpstr>Thyroid scintigraphy - indication</vt:lpstr>
      <vt:lpstr>Therapy I 131</vt:lpstr>
      <vt:lpstr>Thyroid  scintigraphy – normal finding</vt:lpstr>
      <vt:lpstr>Thyroid  scintigraphy – normal finding</vt:lpstr>
      <vt:lpstr>Thyroid  study</vt:lpstr>
      <vt:lpstr>Thyroid  scintigraphy</vt:lpstr>
      <vt:lpstr>Iodine 131 </vt:lpstr>
      <vt:lpstr>Parathyroid  scintigraphy</vt:lpstr>
      <vt:lpstr>MIBI normal finding</vt:lpstr>
      <vt:lpstr>MIBI - adenoma</vt:lpstr>
      <vt:lpstr>MIBI adenoma</vt:lpstr>
      <vt:lpstr>MIBI adenoma</vt:lpstr>
      <vt:lpstr>MIBI adenoma</vt:lpstr>
      <vt:lpstr>Central nervous system</vt:lpstr>
      <vt:lpstr>Brain perfusion</vt:lpstr>
      <vt:lpstr>Brain perfusion – epilepsy</vt:lpstr>
      <vt:lpstr>Brain death</vt:lpstr>
      <vt:lpstr>Brain death</vt:lpstr>
      <vt:lpstr>Brain death – 99mTc-HMPAO study</vt:lpstr>
      <vt:lpstr>Datscan – 123Ioflupan</vt:lpstr>
      <vt:lpstr>Prezentace aplikace PowerPoint</vt:lpstr>
      <vt:lpstr>Datscan</vt:lpstr>
      <vt:lpstr>99mTc-MIBI (sestamibi)</vt:lpstr>
      <vt:lpstr>MIBI scan</vt:lpstr>
      <vt:lpstr>Scintimammography</vt:lpstr>
      <vt:lpstr>123I-MIBG – adrenal medullary scintigraphy</vt:lpstr>
      <vt:lpstr>123I-MIBG scan – normal finding</vt:lpstr>
      <vt:lpstr>123I-MIBG</vt:lpstr>
      <vt:lpstr>Pheochromocytoma  on  123I-MIBG scan</vt:lpstr>
      <vt:lpstr>Imaging of somatostatin receptors</vt:lpstr>
      <vt:lpstr>Octreoscan – normal finding</vt:lpstr>
      <vt:lpstr>Tektrotyde – NET in ileum + lymph nodes</vt:lpstr>
      <vt:lpstr>Tektrotyd vs Octreoscan</vt:lpstr>
      <vt:lpstr>Carcinoid - octreoscan</vt:lpstr>
      <vt:lpstr>Lymfoscintigraphy of limbs</vt:lpstr>
      <vt:lpstr>Lymphoscintigraphy – SLN detection</vt:lpstr>
      <vt:lpstr>Breast cancer – detection of SLN</vt:lpstr>
      <vt:lpstr>SLU imaging – patient with melanoma</vt:lpstr>
    </vt:vector>
  </TitlesOfParts>
  <Company>FN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Nukleární medicína I.</dc:title>
  <dc:creator>Povolná Zdenka</dc:creator>
  <cp:lastModifiedBy>Foukal Jakub</cp:lastModifiedBy>
  <cp:revision>212</cp:revision>
  <dcterms:created xsi:type="dcterms:W3CDTF">2018-09-25T06:43:32Z</dcterms:created>
  <dcterms:modified xsi:type="dcterms:W3CDTF">2024-05-23T08:10:43Z</dcterms:modified>
</cp:coreProperties>
</file>