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2" r:id="rId3"/>
    <p:sldId id="274" r:id="rId4"/>
    <p:sldId id="275" r:id="rId5"/>
    <p:sldId id="257" r:id="rId6"/>
    <p:sldId id="256" r:id="rId7"/>
    <p:sldId id="258" r:id="rId8"/>
    <p:sldId id="259" r:id="rId9"/>
    <p:sldId id="260" r:id="rId10"/>
    <p:sldId id="261" r:id="rId11"/>
    <p:sldId id="262" r:id="rId12"/>
    <p:sldId id="281" r:id="rId13"/>
    <p:sldId id="280" r:id="rId14"/>
    <p:sldId id="263" r:id="rId15"/>
    <p:sldId id="265" r:id="rId16"/>
    <p:sldId id="266" r:id="rId17"/>
    <p:sldId id="264" r:id="rId18"/>
    <p:sldId id="267" r:id="rId19"/>
    <p:sldId id="268" r:id="rId20"/>
    <p:sldId id="269" r:id="rId21"/>
    <p:sldId id="270" r:id="rId22"/>
    <p:sldId id="271" r:id="rId23"/>
    <p:sldId id="277" r:id="rId24"/>
    <p:sldId id="276" r:id="rId25"/>
    <p:sldId id="279" r:id="rId26"/>
    <p:sldId id="278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Q0qv_ncPaAhUJ16QKHe6eADoQjRx6BAgAEAU&amp;url=http://metrophysiotherapy.com.au/tmj/&amp;psig=AOvVaw2a5sgbJSMDVGzpLcjLYWwI&amp;ust=152412059949760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-99392"/>
            <a:ext cx="7772400" cy="1470025"/>
          </a:xfrm>
        </p:spPr>
        <p:txBody>
          <a:bodyPr/>
          <a:lstStyle/>
          <a:p>
            <a:r>
              <a:rPr lang="cs-CZ" dirty="0" smtClean="0"/>
              <a:t>male </a:t>
            </a:r>
            <a:r>
              <a:rPr lang="cs-CZ" dirty="0"/>
              <a:t>96* - </a:t>
            </a:r>
            <a:r>
              <a:rPr lang="en-US" dirty="0"/>
              <a:t>attacked and hit </a:t>
            </a:r>
            <a:r>
              <a:rPr lang="cs-CZ" dirty="0" smtClean="0"/>
              <a:t>in </a:t>
            </a:r>
            <a:r>
              <a:rPr lang="en-US" dirty="0" smtClean="0"/>
              <a:t>the </a:t>
            </a:r>
            <a:r>
              <a:rPr lang="en-US" dirty="0"/>
              <a:t>face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" b="8722"/>
          <a:stretch/>
        </p:blipFill>
        <p:spPr>
          <a:xfrm>
            <a:off x="19109" y="1556792"/>
            <a:ext cx="9144000" cy="47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/>
              <a:t>91*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" t="7722" r="211" b="8458"/>
          <a:stretch/>
        </p:blipFill>
        <p:spPr>
          <a:xfrm>
            <a:off x="30975" y="1700808"/>
            <a:ext cx="9090524" cy="4824536"/>
          </a:xfrm>
        </p:spPr>
      </p:pic>
      <p:sp>
        <p:nvSpPr>
          <p:cNvPr id="5" name="TextovéPole 4"/>
          <p:cNvSpPr txBox="1"/>
          <p:nvPr/>
        </p:nvSpPr>
        <p:spPr>
          <a:xfrm>
            <a:off x="611560" y="76470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Clinically</a:t>
            </a:r>
            <a:r>
              <a:rPr lang="cs-CZ" b="1" dirty="0" smtClean="0"/>
              <a:t>: </a:t>
            </a:r>
            <a:r>
              <a:rPr lang="en-US" dirty="0"/>
              <a:t>arching </a:t>
            </a:r>
            <a:r>
              <a:rPr lang="en-US" dirty="0" smtClean="0"/>
              <a:t>o</a:t>
            </a:r>
            <a:r>
              <a:rPr lang="cs-CZ" dirty="0"/>
              <a:t>f hard </a:t>
            </a:r>
            <a:r>
              <a:rPr lang="cs-CZ" dirty="0" err="1"/>
              <a:t>palate</a:t>
            </a:r>
            <a:r>
              <a:rPr lang="en-US" dirty="0" smtClean="0"/>
              <a:t>, </a:t>
            </a:r>
            <a:r>
              <a:rPr lang="en-US" dirty="0" err="1" smtClean="0"/>
              <a:t>fluctuat</a:t>
            </a:r>
            <a:r>
              <a:rPr lang="cs-CZ" dirty="0" smtClean="0"/>
              <a:t>ion</a:t>
            </a:r>
            <a:r>
              <a:rPr lang="en-US" dirty="0" smtClean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size</a:t>
            </a:r>
            <a:r>
              <a:rPr lang="cs-CZ" dirty="0" smtClean="0"/>
              <a:t> </a:t>
            </a:r>
            <a:r>
              <a:rPr lang="en-US" dirty="0" smtClean="0"/>
              <a:t>2x1cm</a:t>
            </a:r>
            <a:r>
              <a:rPr lang="cs-CZ" dirty="0" smtClean="0"/>
              <a:t>. No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8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smtClean="0"/>
              <a:t>91*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OPG</a:t>
            </a:r>
            <a:r>
              <a:rPr lang="cs-CZ" dirty="0" smtClean="0"/>
              <a:t> </a:t>
            </a:r>
            <a:r>
              <a:rPr lang="en-US" dirty="0"/>
              <a:t>extensive cystic brightening in </a:t>
            </a:r>
            <a:r>
              <a:rPr lang="cs-CZ" dirty="0" smtClean="0"/>
              <a:t>area</a:t>
            </a:r>
            <a:r>
              <a:rPr lang="cs-CZ" dirty="0" smtClean="0"/>
              <a:t> </a:t>
            </a:r>
            <a:r>
              <a:rPr lang="cs-CZ" dirty="0"/>
              <a:t>+12345 </a:t>
            </a:r>
            <a:r>
              <a:rPr lang="en-US" dirty="0"/>
              <a:t>extending into the </a:t>
            </a:r>
            <a:r>
              <a:rPr lang="en-US" dirty="0" err="1" smtClean="0"/>
              <a:t>maxill</a:t>
            </a:r>
            <a:r>
              <a:rPr lang="cs-CZ" dirty="0" smtClean="0"/>
              <a:t>a</a:t>
            </a:r>
            <a:r>
              <a:rPr lang="en-US" dirty="0" smtClean="0"/>
              <a:t>, </a:t>
            </a:r>
            <a:r>
              <a:rPr lang="en-US" dirty="0"/>
              <a:t>with compression of the left nasal </a:t>
            </a:r>
            <a:r>
              <a:rPr lang="en-US" dirty="0" smtClean="0"/>
              <a:t>pass way.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err="1" smtClean="0"/>
              <a:t>Radicullar</a:t>
            </a:r>
            <a:r>
              <a:rPr lang="cs-CZ" b="1" dirty="0" smtClean="0"/>
              <a:t> cyst </a:t>
            </a:r>
            <a:r>
              <a:rPr lang="cs-CZ" b="1" dirty="0" smtClean="0"/>
              <a:t>– </a:t>
            </a:r>
            <a:r>
              <a:rPr lang="cs-CZ" dirty="0" err="1" smtClean="0"/>
              <a:t>inflamatory</a:t>
            </a:r>
            <a:endParaRPr lang="cs-CZ" dirty="0" smtClean="0"/>
          </a:p>
          <a:p>
            <a:endParaRPr lang="cs-CZ" dirty="0" smtClean="0"/>
          </a:p>
          <a:p>
            <a:r>
              <a:rPr lang="en-US" b="1" dirty="0"/>
              <a:t>forms </a:t>
            </a:r>
            <a:r>
              <a:rPr lang="en-US" dirty="0"/>
              <a:t>about 75% of all odontogenic cysts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r>
              <a:rPr lang="en-US" b="1" dirty="0"/>
              <a:t>It is formed</a:t>
            </a:r>
            <a:r>
              <a:rPr lang="en-US" dirty="0"/>
              <a:t> apically or laterally, from granuloma or chronic </a:t>
            </a:r>
            <a:r>
              <a:rPr lang="en-US" dirty="0" err="1"/>
              <a:t>dentoalveolar</a:t>
            </a:r>
            <a:r>
              <a:rPr lang="en-US" dirty="0"/>
              <a:t> </a:t>
            </a:r>
            <a:r>
              <a:rPr lang="en-US" dirty="0" smtClean="0"/>
              <a:t>abscess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 smtClean="0"/>
              <a:t>C</a:t>
            </a:r>
            <a:r>
              <a:rPr lang="en-US" dirty="0" err="1" smtClean="0"/>
              <a:t>ondition</a:t>
            </a:r>
            <a:r>
              <a:rPr lang="en-US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en-US" dirty="0" smtClean="0"/>
              <a:t>presence </a:t>
            </a:r>
            <a:r>
              <a:rPr lang="en-US" dirty="0"/>
              <a:t>of an avital tooth. The content of the cyst is a clear, serous liquid with small cholesterol masses produced by the epithelium and multiplied by transudation from the surroundings.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91* </a:t>
            </a:r>
            <a:r>
              <a:rPr lang="cs-CZ" sz="2800" dirty="0" smtClean="0"/>
              <a:t>male -</a:t>
            </a:r>
            <a:r>
              <a:rPr lang="en-US" sz="2800" dirty="0"/>
              <a:t>3 days swelling in </a:t>
            </a:r>
            <a:r>
              <a:rPr lang="en-US" sz="2800" dirty="0" smtClean="0"/>
              <a:t>oral </a:t>
            </a:r>
            <a:r>
              <a:rPr lang="en-US" sz="2800" dirty="0"/>
              <a:t>vestibule at bottom right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0" b="8983"/>
          <a:stretch/>
        </p:blipFill>
        <p:spPr>
          <a:xfrm>
            <a:off x="0" y="1080655"/>
            <a:ext cx="9144000" cy="47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6- </a:t>
            </a:r>
            <a:r>
              <a:rPr lang="cs-CZ" dirty="0" err="1"/>
              <a:t>external</a:t>
            </a:r>
            <a:r>
              <a:rPr lang="cs-CZ" dirty="0"/>
              <a:t> radix </a:t>
            </a:r>
            <a:r>
              <a:rPr lang="cs-CZ" dirty="0" err="1"/>
              <a:t>resorption</a:t>
            </a:r>
            <a:r>
              <a:rPr lang="cs-CZ" dirty="0"/>
              <a:t>, </a:t>
            </a:r>
            <a:r>
              <a:rPr lang="cs-CZ" dirty="0" err="1"/>
              <a:t>periapical</a:t>
            </a:r>
            <a:r>
              <a:rPr lang="cs-CZ" dirty="0"/>
              <a:t> </a:t>
            </a:r>
            <a:r>
              <a:rPr lang="en-US" dirty="0" err="1" smtClean="0"/>
              <a:t>lucency</a:t>
            </a:r>
            <a:endParaRPr lang="en-US" dirty="0" smtClean="0"/>
          </a:p>
          <a:p>
            <a:r>
              <a:rPr lang="cs-CZ" dirty="0" smtClean="0"/>
              <a:t>Radix </a:t>
            </a:r>
            <a:r>
              <a:rPr lang="cs-CZ" dirty="0" err="1" smtClean="0"/>
              <a:t>relicta</a:t>
            </a:r>
            <a:r>
              <a:rPr lang="cs-CZ" dirty="0" smtClean="0"/>
              <a:t> +5</a:t>
            </a:r>
          </a:p>
          <a:p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periapical</a:t>
            </a:r>
            <a:r>
              <a:rPr lang="cs-CZ" dirty="0" smtClean="0"/>
              <a:t> </a:t>
            </a:r>
            <a:r>
              <a:rPr lang="cs-CZ" dirty="0" err="1" smtClean="0"/>
              <a:t>lucency</a:t>
            </a:r>
            <a:r>
              <a:rPr lang="cs-CZ" dirty="0" smtClean="0"/>
              <a:t> </a:t>
            </a:r>
            <a:r>
              <a:rPr lang="cs-CZ" dirty="0" smtClean="0"/>
              <a:t>7- -7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8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cs-CZ" dirty="0" smtClean="0"/>
              <a:t>male </a:t>
            </a:r>
            <a:r>
              <a:rPr lang="cs-CZ" dirty="0" smtClean="0"/>
              <a:t>76*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347730"/>
            <a:ext cx="8229600" cy="4525963"/>
          </a:xfrm>
        </p:spPr>
        <p:txBody>
          <a:bodyPr/>
          <a:lstStyle/>
          <a:p>
            <a:r>
              <a:rPr lang="en-US" dirty="0"/>
              <a:t>from Saturday to Sunday attacked in </a:t>
            </a:r>
            <a:r>
              <a:rPr lang="en-US" dirty="0" err="1"/>
              <a:t>ebrieta</a:t>
            </a:r>
            <a:r>
              <a:rPr lang="en-US" dirty="0"/>
              <a:t> </a:t>
            </a:r>
            <a:r>
              <a:rPr lang="cs-CZ" dirty="0" smtClean="0"/>
              <a:t>by</a:t>
            </a:r>
            <a:r>
              <a:rPr lang="en-US" dirty="0" smtClean="0"/>
              <a:t> </a:t>
            </a:r>
            <a:r>
              <a:rPr lang="en-US" dirty="0"/>
              <a:t>unknown </a:t>
            </a:r>
            <a:r>
              <a:rPr lang="cs-CZ" dirty="0" err="1" smtClean="0"/>
              <a:t>attackers</a:t>
            </a:r>
            <a:r>
              <a:rPr lang="en-US" dirty="0" smtClean="0"/>
              <a:t> </a:t>
            </a:r>
            <a:r>
              <a:rPr lang="en-US" dirty="0"/>
              <a:t>with a kick to the lower jaw area on the left.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5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 r="29172" b="21252"/>
          <a:stretch/>
        </p:blipFill>
        <p:spPr>
          <a:xfrm>
            <a:off x="1691680" y="0"/>
            <a:ext cx="601319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35696" y="6309320"/>
            <a:ext cx="332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1.day ENT </a:t>
            </a:r>
            <a:r>
              <a:rPr lang="cs-CZ" dirty="0" err="1" smtClean="0">
                <a:solidFill>
                  <a:schemeClr val="bg1"/>
                </a:solidFill>
              </a:rPr>
              <a:t>specialist</a:t>
            </a:r>
            <a:r>
              <a:rPr lang="cs-CZ" dirty="0" smtClean="0">
                <a:solidFill>
                  <a:schemeClr val="bg1"/>
                </a:solidFill>
              </a:rPr>
              <a:t>- X </a:t>
            </a:r>
            <a:r>
              <a:rPr lang="cs-CZ" dirty="0" err="1" smtClean="0">
                <a:solidFill>
                  <a:schemeClr val="bg1"/>
                </a:solidFill>
              </a:rPr>
              <a:t>ray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skull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7791"/>
          <a:stretch/>
        </p:blipFill>
        <p:spPr>
          <a:xfrm>
            <a:off x="31213" y="0"/>
            <a:ext cx="9200322" cy="4941168"/>
          </a:xfrm>
        </p:spPr>
      </p:pic>
      <p:sp>
        <p:nvSpPr>
          <p:cNvPr id="5" name="TextovéPole 4"/>
          <p:cNvSpPr txBox="1"/>
          <p:nvPr/>
        </p:nvSpPr>
        <p:spPr>
          <a:xfrm>
            <a:off x="1547664" y="5877272"/>
            <a:ext cx="410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2.Day OPG in </a:t>
            </a: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Hospital</a:t>
            </a:r>
            <a:r>
              <a:rPr lang="cs-CZ" dirty="0" smtClean="0"/>
              <a:t> on </a:t>
            </a:r>
            <a:r>
              <a:rPr lang="cs-CZ" dirty="0" err="1" smtClean="0"/>
              <a:t>Dental</a:t>
            </a:r>
            <a:r>
              <a:rPr lang="cs-CZ" dirty="0" smtClean="0"/>
              <a:t> </a:t>
            </a:r>
            <a:r>
              <a:rPr lang="cs-CZ" dirty="0" err="1" smtClean="0"/>
              <a:t>clinic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1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Mandibular angle fracture </a:t>
            </a:r>
            <a:r>
              <a:rPr lang="cs-CZ" dirty="0" smtClean="0"/>
              <a:t>on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en-US" dirty="0" smtClean="0"/>
              <a:t>, </a:t>
            </a:r>
            <a:r>
              <a:rPr lang="cs-CZ" dirty="0" err="1" smtClean="0"/>
              <a:t>fracture</a:t>
            </a:r>
            <a:r>
              <a:rPr lang="en-US" dirty="0" smtClean="0"/>
              <a:t> </a:t>
            </a:r>
            <a:r>
              <a:rPr lang="en-US" dirty="0"/>
              <a:t>line passing </a:t>
            </a:r>
            <a:r>
              <a:rPr lang="cs-CZ" dirty="0" err="1" smtClean="0"/>
              <a:t>trough</a:t>
            </a:r>
            <a:r>
              <a:rPr lang="cs-CZ" dirty="0" smtClean="0"/>
              <a:t> </a:t>
            </a:r>
            <a:r>
              <a:rPr lang="cs-CZ" dirty="0" smtClean="0"/>
              <a:t>-7 </a:t>
            </a:r>
            <a:endParaRPr lang="cs-CZ" dirty="0" smtClean="0"/>
          </a:p>
          <a:p>
            <a:r>
              <a:rPr lang="cs-CZ" dirty="0" err="1" smtClean="0"/>
              <a:t>Oblique</a:t>
            </a:r>
            <a:r>
              <a:rPr lang="cs-CZ" dirty="0" smtClean="0"/>
              <a:t> </a:t>
            </a:r>
            <a:r>
              <a:rPr lang="cs-CZ" dirty="0" err="1" smtClean="0"/>
              <a:t>infraction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mandibular</a:t>
            </a:r>
            <a:r>
              <a:rPr lang="cs-CZ" dirty="0" smtClean="0"/>
              <a:t> body on </a:t>
            </a:r>
            <a:r>
              <a:rPr lang="cs-CZ" dirty="0" err="1" smtClean="0"/>
              <a:t>right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r>
              <a:rPr lang="cs-CZ" dirty="0" smtClean="0"/>
              <a:t> </a:t>
            </a:r>
            <a:r>
              <a:rPr lang="cs-CZ" dirty="0"/>
              <a:t>3-.</a:t>
            </a:r>
          </a:p>
        </p:txBody>
      </p:sp>
    </p:spTree>
    <p:extLst>
      <p:ext uri="{BB962C8B-B14F-4D97-AF65-F5344CB8AC3E}">
        <p14:creationId xmlns:p14="http://schemas.microsoft.com/office/powerpoint/2010/main" val="690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Male </a:t>
            </a:r>
            <a:r>
              <a:rPr lang="cs-CZ" dirty="0" smtClean="0"/>
              <a:t>60*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</a:t>
            </a:r>
            <a:r>
              <a:rPr lang="cs-CZ" dirty="0" smtClean="0"/>
              <a:t>d</a:t>
            </a:r>
            <a:r>
              <a:rPr lang="en-US" dirty="0" err="1" smtClean="0"/>
              <a:t>ecember</a:t>
            </a:r>
            <a:r>
              <a:rPr lang="en-US" dirty="0" smtClean="0"/>
              <a:t> </a:t>
            </a:r>
            <a:r>
              <a:rPr lang="en-US" dirty="0"/>
              <a:t>the pain of the left half of the </a:t>
            </a:r>
            <a:r>
              <a:rPr lang="en-US" dirty="0" smtClean="0"/>
              <a:t>mandible</a:t>
            </a:r>
            <a:endParaRPr lang="cs-CZ" dirty="0" smtClean="0"/>
          </a:p>
          <a:p>
            <a:endParaRPr lang="cs-CZ" dirty="0"/>
          </a:p>
          <a:p>
            <a:r>
              <a:rPr lang="en-US" dirty="0"/>
              <a:t>the teeth in the lower left quadrant were extracted by the </a:t>
            </a:r>
            <a:r>
              <a:rPr lang="en-US" dirty="0" smtClean="0"/>
              <a:t>dentist</a:t>
            </a:r>
            <a:endParaRPr lang="cs-CZ" dirty="0" smtClean="0"/>
          </a:p>
          <a:p>
            <a:endParaRPr lang="cs-CZ" dirty="0"/>
          </a:p>
          <a:p>
            <a:r>
              <a:rPr lang="en-US" dirty="0"/>
              <a:t>but the trouble has not gone </a:t>
            </a:r>
            <a:r>
              <a:rPr lang="en-US" dirty="0" smtClean="0"/>
              <a:t>away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1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1/2019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23"/>
          <a:stretch/>
        </p:blipFill>
        <p:spPr>
          <a:xfrm>
            <a:off x="0" y="1700808"/>
            <a:ext cx="9171395" cy="4896544"/>
          </a:xfrm>
        </p:spPr>
      </p:pic>
    </p:spTree>
    <p:extLst>
      <p:ext uri="{BB962C8B-B14F-4D97-AF65-F5344CB8AC3E}">
        <p14:creationId xmlns:p14="http://schemas.microsoft.com/office/powerpoint/2010/main" val="9022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988840"/>
            <a:ext cx="802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fct</a:t>
            </a:r>
            <a:r>
              <a:rPr lang="cs-CZ" sz="2800" dirty="0"/>
              <a:t>. </a:t>
            </a:r>
            <a:r>
              <a:rPr lang="cs-CZ" sz="2800" dirty="0" err="1"/>
              <a:t>mandibulae</a:t>
            </a:r>
            <a:r>
              <a:rPr lang="cs-CZ" sz="2800" dirty="0"/>
              <a:t> duplex - </a:t>
            </a:r>
            <a:r>
              <a:rPr lang="cs-CZ" sz="2800" dirty="0" err="1"/>
              <a:t>proc</a:t>
            </a:r>
            <a:r>
              <a:rPr lang="cs-CZ" sz="2800" dirty="0"/>
              <a:t>. </a:t>
            </a:r>
            <a:r>
              <a:rPr lang="cs-CZ" sz="2800" dirty="0" err="1"/>
              <a:t>articularis</a:t>
            </a:r>
            <a:r>
              <a:rPr lang="cs-CZ" sz="2800" dirty="0"/>
              <a:t> </a:t>
            </a:r>
            <a:r>
              <a:rPr lang="cs-CZ" sz="2800" dirty="0" err="1"/>
              <a:t>l.dx</a:t>
            </a:r>
            <a:r>
              <a:rPr lang="cs-CZ" sz="2800" dirty="0" smtClean="0"/>
              <a:t>. et </a:t>
            </a:r>
            <a:r>
              <a:rPr lang="cs-CZ" sz="2800" dirty="0" err="1" smtClean="0"/>
              <a:t>anguli</a:t>
            </a:r>
            <a:r>
              <a:rPr lang="cs-CZ" sz="2800" dirty="0" smtClean="0"/>
              <a:t> </a:t>
            </a:r>
            <a:r>
              <a:rPr lang="cs-CZ" sz="2800" dirty="0" err="1"/>
              <a:t>mandibulae</a:t>
            </a:r>
            <a:r>
              <a:rPr lang="cs-CZ" sz="2800" dirty="0"/>
              <a:t> </a:t>
            </a:r>
            <a:r>
              <a:rPr lang="cs-CZ" sz="2800" dirty="0" err="1"/>
              <a:t>l.sin</a:t>
            </a:r>
            <a:r>
              <a:rPr lang="cs-CZ" sz="2800" dirty="0" smtClean="0"/>
              <a:t>., </a:t>
            </a:r>
            <a:r>
              <a:rPr lang="cs-CZ" sz="2800" dirty="0" err="1"/>
              <a:t>t</a:t>
            </a:r>
            <a:r>
              <a:rPr lang="cs-CZ" sz="2800" dirty="0" err="1" smtClean="0"/>
              <a:t>rough</a:t>
            </a:r>
            <a:r>
              <a:rPr lang="cs-CZ" sz="2800" dirty="0" smtClean="0"/>
              <a:t> -8.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840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Histology: </a:t>
            </a:r>
            <a:r>
              <a:rPr lang="cs-CZ" sz="2000" dirty="0" smtClean="0"/>
              <a:t> </a:t>
            </a:r>
            <a:r>
              <a:rPr lang="cs-CZ" sz="2000" dirty="0" err="1" smtClean="0"/>
              <a:t>spinocellular</a:t>
            </a:r>
            <a:r>
              <a:rPr lang="cs-CZ" sz="2000" dirty="0" smtClean="0"/>
              <a:t> </a:t>
            </a:r>
            <a:r>
              <a:rPr lang="cs-CZ" sz="2000" dirty="0" err="1" smtClean="0"/>
              <a:t>carcinoma</a:t>
            </a:r>
            <a:r>
              <a:rPr lang="cs-CZ" sz="2000" dirty="0" smtClean="0"/>
              <a:t> </a:t>
            </a:r>
          </a:p>
          <a:p>
            <a:endParaRPr lang="cs-CZ" sz="2000" b="1" dirty="0"/>
          </a:p>
          <a:p>
            <a:r>
              <a:rPr lang="cs-CZ" sz="2000" b="1" dirty="0" smtClean="0"/>
              <a:t>10/19 </a:t>
            </a:r>
            <a:r>
              <a:rPr lang="en-US" sz="2000" dirty="0" smtClean="0"/>
              <a:t>was made resection of left part of </a:t>
            </a:r>
            <a:r>
              <a:rPr lang="en-US" sz="2000" dirty="0" err="1" smtClean="0"/>
              <a:t>mandibulla</a:t>
            </a:r>
            <a:r>
              <a:rPr lang="en-US" sz="2000" dirty="0" smtClean="0"/>
              <a:t> with reconstruction with bone graft.</a:t>
            </a:r>
            <a:endParaRPr lang="en-US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4" b="7286"/>
          <a:stretch/>
        </p:blipFill>
        <p:spPr>
          <a:xfrm>
            <a:off x="26335" y="1628800"/>
            <a:ext cx="9144000" cy="48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smtClean="0"/>
              <a:t>85*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to exclude the focus of the infection before initiating biological therapy for MS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t="7481" r="10661" b="10288"/>
          <a:stretch/>
        </p:blipFill>
        <p:spPr>
          <a:xfrm>
            <a:off x="395536" y="1124744"/>
            <a:ext cx="8150684" cy="54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5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-8 </a:t>
            </a:r>
            <a:r>
              <a:rPr lang="cs-CZ" b="1" dirty="0" err="1" smtClean="0"/>
              <a:t>caries</a:t>
            </a:r>
            <a:r>
              <a:rPr lang="cs-CZ" b="1" dirty="0" smtClean="0"/>
              <a:t> </a:t>
            </a:r>
            <a:r>
              <a:rPr lang="cs-CZ" b="1" dirty="0" err="1" smtClean="0"/>
              <a:t>destruction</a:t>
            </a:r>
            <a:r>
              <a:rPr lang="cs-CZ" b="1" dirty="0" smtClean="0"/>
              <a:t>, </a:t>
            </a:r>
            <a:r>
              <a:rPr lang="cs-CZ" b="1" dirty="0"/>
              <a:t>6+ </a:t>
            </a:r>
            <a:r>
              <a:rPr lang="cs-CZ" b="1" dirty="0" err="1" smtClean="0"/>
              <a:t>caries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250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female</a:t>
            </a:r>
            <a:r>
              <a:rPr lang="cs-CZ" sz="2800" dirty="0" smtClean="0"/>
              <a:t> </a:t>
            </a:r>
            <a:r>
              <a:rPr lang="cs-CZ" sz="2800" dirty="0"/>
              <a:t>45* - </a:t>
            </a:r>
            <a:r>
              <a:rPr lang="en-US" sz="2800" dirty="0"/>
              <a:t>She complains of pain in the frontal section under total dental replacement</a:t>
            </a:r>
            <a:r>
              <a:rPr lang="cs-CZ" sz="2800" dirty="0" smtClean="0"/>
              <a:t>.                                                              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7961"/>
          <a:stretch/>
        </p:blipFill>
        <p:spPr>
          <a:xfrm>
            <a:off x="0" y="1844824"/>
            <a:ext cx="9144000" cy="48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9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err="1" smtClean="0"/>
              <a:t>Maxillar</a:t>
            </a:r>
            <a:r>
              <a:rPr lang="cs-CZ" b="1" dirty="0" smtClean="0"/>
              <a:t> cyst </a:t>
            </a:r>
            <a:r>
              <a:rPr lang="cs-CZ" b="1" dirty="0" err="1" smtClean="0"/>
              <a:t>regio</a:t>
            </a:r>
            <a:r>
              <a:rPr lang="cs-CZ" b="1" dirty="0" smtClean="0"/>
              <a:t> </a:t>
            </a:r>
            <a:r>
              <a:rPr lang="cs-CZ" b="1" dirty="0"/>
              <a:t>1++1 </a:t>
            </a:r>
            <a:r>
              <a:rPr lang="cs-CZ" dirty="0" err="1" smtClean="0"/>
              <a:t>size</a:t>
            </a:r>
            <a:r>
              <a:rPr lang="cs-CZ" dirty="0" smtClean="0"/>
              <a:t> </a:t>
            </a:r>
            <a:r>
              <a:rPr lang="cs-CZ" dirty="0"/>
              <a:t>15x15mm,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smtClean="0"/>
              <a:t>CBCT </a:t>
            </a:r>
            <a:r>
              <a:rPr lang="en-US" dirty="0" smtClean="0"/>
              <a:t>arising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canalis</a:t>
            </a:r>
            <a:r>
              <a:rPr lang="cs-CZ" dirty="0" smtClean="0"/>
              <a:t> </a:t>
            </a:r>
            <a:r>
              <a:rPr lang="cs-CZ" dirty="0" err="1" smtClean="0"/>
              <a:t>nasopalatinus</a:t>
            </a:r>
            <a:endParaRPr lang="cs-CZ" dirty="0" smtClean="0"/>
          </a:p>
          <a:p>
            <a:endParaRPr lang="cs-CZ" dirty="0"/>
          </a:p>
          <a:p>
            <a:r>
              <a:rPr lang="en-US" b="1" dirty="0" smtClean="0"/>
              <a:t>Histology</a:t>
            </a:r>
            <a:r>
              <a:rPr lang="cs-CZ" b="1" dirty="0" smtClean="0"/>
              <a:t>: </a:t>
            </a:r>
            <a:r>
              <a:rPr lang="en-US" dirty="0"/>
              <a:t>Benign cyst, finding admits cyst of </a:t>
            </a:r>
            <a:r>
              <a:rPr lang="en-US" dirty="0" err="1"/>
              <a:t>nasopalatin</a:t>
            </a:r>
            <a:r>
              <a:rPr lang="en-US" dirty="0"/>
              <a:t> duct</a:t>
            </a:r>
            <a:endParaRPr lang="cs-CZ" dirty="0" smtClean="0"/>
          </a:p>
          <a:p>
            <a:endParaRPr lang="cs-CZ" dirty="0" smtClean="0"/>
          </a:p>
          <a:p>
            <a:r>
              <a:rPr lang="en-US" b="1" dirty="0"/>
              <a:t>cyst of </a:t>
            </a:r>
            <a:r>
              <a:rPr lang="en-US" b="1" dirty="0" err="1"/>
              <a:t>nasopalatin</a:t>
            </a:r>
            <a:r>
              <a:rPr lang="en-US" b="1" dirty="0"/>
              <a:t> </a:t>
            </a:r>
            <a:r>
              <a:rPr lang="en-US" b="1" dirty="0" smtClean="0"/>
              <a:t>duct</a:t>
            </a:r>
            <a:r>
              <a:rPr lang="cs-CZ" b="1" dirty="0" smtClean="0"/>
              <a:t> </a:t>
            </a:r>
            <a:r>
              <a:rPr lang="en-US" dirty="0" smtClean="0"/>
              <a:t>is </a:t>
            </a:r>
            <a:r>
              <a:rPr lang="en-US" dirty="0"/>
              <a:t>the most common non -</a:t>
            </a:r>
            <a:r>
              <a:rPr lang="en-US" dirty="0" err="1"/>
              <a:t>ontogenous</a:t>
            </a:r>
            <a:r>
              <a:rPr lang="en-US" dirty="0"/>
              <a:t> cyst of the upper jaw. It is based on the epithelial residues of the </a:t>
            </a:r>
            <a:r>
              <a:rPr lang="en-US" dirty="0" err="1"/>
              <a:t>nasopalatinus</a:t>
            </a:r>
            <a:r>
              <a:rPr lang="en-US" dirty="0"/>
              <a:t> </a:t>
            </a:r>
            <a:r>
              <a:rPr lang="en-US" dirty="0" smtClean="0"/>
              <a:t>duct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3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15052" r="6116" b="13160"/>
          <a:stretch/>
        </p:blipFill>
        <p:spPr>
          <a:xfrm>
            <a:off x="1299808" y="44624"/>
            <a:ext cx="7844192" cy="41563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t="14679" r="13707" b="13271"/>
          <a:stretch/>
        </p:blipFill>
        <p:spPr>
          <a:xfrm>
            <a:off x="24299" y="2852936"/>
            <a:ext cx="6597282" cy="41714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9" y="44624"/>
            <a:ext cx="8229600" cy="1143000"/>
          </a:xfrm>
        </p:spPr>
        <p:txBody>
          <a:bodyPr>
            <a:normAutofit fontScale="90000"/>
          </a:bodyPr>
          <a:lstStyle/>
          <a:p>
            <a:pPr fontAlgn="t"/>
            <a:r>
              <a:rPr lang="cs-CZ" sz="2000" dirty="0" smtClean="0">
                <a:solidFill>
                  <a:srgbClr val="FF0000"/>
                </a:solidFill>
              </a:rPr>
              <a:t/>
            </a:r>
            <a:br>
              <a:rPr lang="cs-CZ" sz="2000" dirty="0" smtClean="0">
                <a:solidFill>
                  <a:srgbClr val="FF0000"/>
                </a:solidFill>
              </a:rPr>
            </a:br>
            <a:r>
              <a:rPr lang="cs-CZ" sz="2000" dirty="0">
                <a:solidFill>
                  <a:srgbClr val="FF0000"/>
                </a:solidFill>
              </a:rPr>
              <a:t/>
            </a:r>
            <a:br>
              <a:rPr lang="cs-CZ" sz="2000" dirty="0">
                <a:solidFill>
                  <a:srgbClr val="FF0000"/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/>
            </a:r>
            <a:br>
              <a:rPr lang="cs-CZ" sz="2000" dirty="0" smtClean="0">
                <a:solidFill>
                  <a:srgbClr val="FF0000"/>
                </a:solidFill>
              </a:rPr>
            </a:br>
            <a:r>
              <a:rPr lang="cs-CZ" sz="2000" dirty="0" err="1" smtClean="0">
                <a:solidFill>
                  <a:srgbClr val="FF0000"/>
                </a:solidFill>
              </a:rPr>
              <a:t>female</a:t>
            </a:r>
            <a:r>
              <a:rPr lang="cs-CZ" sz="2000" dirty="0" smtClean="0">
                <a:solidFill>
                  <a:srgbClr val="FF0000"/>
                </a:solidFill>
              </a:rPr>
              <a:t> 82* - </a:t>
            </a:r>
            <a:r>
              <a:rPr lang="en-US" sz="2000" dirty="0" smtClean="0">
                <a:solidFill>
                  <a:srgbClr val="FF0000"/>
                </a:solidFill>
              </a:rPr>
              <a:t>Longer </a:t>
            </a:r>
            <a:r>
              <a:rPr lang="cs-CZ" sz="2000" dirty="0" err="1" smtClean="0">
                <a:solidFill>
                  <a:srgbClr val="FF0000"/>
                </a:solidFill>
              </a:rPr>
              <a:t>time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err="1" smtClean="0">
                <a:solidFill>
                  <a:srgbClr val="FF0000"/>
                </a:solidFill>
              </a:rPr>
              <a:t>crunching</a:t>
            </a:r>
            <a:r>
              <a:rPr lang="en-US" sz="2000" dirty="0" smtClean="0">
                <a:solidFill>
                  <a:srgbClr val="FF0000"/>
                </a:solidFill>
              </a:rPr>
              <a:t> when </a:t>
            </a:r>
            <a:r>
              <a:rPr lang="en-US" sz="2000" dirty="0">
                <a:solidFill>
                  <a:srgbClr val="FF0000"/>
                </a:solidFill>
              </a:rPr>
              <a:t>opening the mouth on both sides. Last six months more intensively. </a:t>
            </a:r>
            <a:r>
              <a:rPr lang="cs-CZ" sz="2000" dirty="0" err="1" smtClean="0">
                <a:solidFill>
                  <a:srgbClr val="FF0000"/>
                </a:solidFill>
              </a:rPr>
              <a:t>Sh</a:t>
            </a:r>
            <a:r>
              <a:rPr lang="en-US" sz="2000" dirty="0" smtClean="0">
                <a:solidFill>
                  <a:srgbClr val="FF0000"/>
                </a:solidFill>
              </a:rPr>
              <a:t>e </a:t>
            </a:r>
            <a:r>
              <a:rPr lang="en-US" sz="2000" dirty="0">
                <a:solidFill>
                  <a:srgbClr val="FF0000"/>
                </a:solidFill>
              </a:rPr>
              <a:t>has no pain.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cs-CZ" dirty="0" smtClean="0">
                <a:solidFill>
                  <a:srgbClr val="FF0000"/>
                </a:solidFill>
              </a:rPr>
              <a:t>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OPG-ATM</a:t>
            </a:r>
            <a:r>
              <a:rPr lang="cs-CZ" dirty="0"/>
              <a:t>: </a:t>
            </a:r>
            <a:r>
              <a:rPr lang="en-US" dirty="0" smtClean="0"/>
              <a:t>Without degeneration, hypermobility on both sides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male </a:t>
            </a:r>
            <a:r>
              <a:rPr lang="cs-CZ" dirty="0" smtClean="0"/>
              <a:t>43* - </a:t>
            </a:r>
            <a:r>
              <a:rPr lang="en-US" dirty="0"/>
              <a:t>back pain, in the oral cavity without pain - check after tooth extraction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8917" r="744" b="7939"/>
          <a:stretch/>
        </p:blipFill>
        <p:spPr>
          <a:xfrm>
            <a:off x="143583" y="2016484"/>
            <a:ext cx="9000417" cy="48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2045" r="25050"/>
          <a:stretch/>
        </p:blipFill>
        <p:spPr>
          <a:xfrm>
            <a:off x="0" y="0"/>
            <a:ext cx="5151493" cy="63093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r="40280"/>
          <a:stretch/>
        </p:blipFill>
        <p:spPr>
          <a:xfrm>
            <a:off x="4523858" y="476672"/>
            <a:ext cx="2304893" cy="57897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r="33306"/>
          <a:stretch/>
        </p:blipFill>
        <p:spPr>
          <a:xfrm>
            <a:off x="5796136" y="908720"/>
            <a:ext cx="3257079" cy="57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smtClean="0"/>
              <a:t>61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en-US" dirty="0"/>
              <a:t>in </a:t>
            </a:r>
            <a:r>
              <a:rPr lang="cs-CZ" dirty="0" smtClean="0"/>
              <a:t>j</a:t>
            </a:r>
            <a:r>
              <a:rPr lang="en-US" dirty="0" err="1" smtClean="0"/>
              <a:t>une</a:t>
            </a:r>
            <a:r>
              <a:rPr lang="en-US" dirty="0" smtClean="0"/>
              <a:t> t</a:t>
            </a:r>
            <a:r>
              <a:rPr lang="cs-CZ" dirty="0" smtClean="0"/>
              <a:t>his </a:t>
            </a:r>
            <a:r>
              <a:rPr lang="cs-CZ" dirty="0" err="1" smtClean="0"/>
              <a:t>year</a:t>
            </a:r>
            <a:r>
              <a:rPr lang="en-US" dirty="0" smtClean="0"/>
              <a:t> </a:t>
            </a:r>
            <a:r>
              <a:rPr lang="cs-CZ" dirty="0" smtClean="0"/>
              <a:t>s</a:t>
            </a:r>
            <a:r>
              <a:rPr lang="en-US" dirty="0" smtClean="0"/>
              <a:t>he </a:t>
            </a:r>
            <a:r>
              <a:rPr lang="en-US" dirty="0"/>
              <a:t>woke up with limited mouth opening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/>
              <a:t>Gradual </a:t>
            </a:r>
            <a:r>
              <a:rPr lang="en-US" dirty="0" smtClean="0"/>
              <a:t>normalization </a:t>
            </a:r>
            <a:r>
              <a:rPr lang="en-US" dirty="0"/>
              <a:t>of the mouth opening </a:t>
            </a:r>
            <a:r>
              <a:rPr lang="en-US" dirty="0" smtClean="0"/>
              <a:t>condition</a:t>
            </a:r>
            <a:endParaRPr lang="cs-CZ" dirty="0" smtClean="0"/>
          </a:p>
          <a:p>
            <a:endParaRPr lang="cs-CZ" dirty="0"/>
          </a:p>
          <a:p>
            <a:r>
              <a:rPr lang="en-US" dirty="0"/>
              <a:t>pain </a:t>
            </a:r>
            <a:r>
              <a:rPr lang="en-US" dirty="0" smtClean="0"/>
              <a:t>persists, </a:t>
            </a:r>
            <a:r>
              <a:rPr lang="en-US" dirty="0"/>
              <a:t>at night waking up from sleep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58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Male </a:t>
            </a:r>
            <a:r>
              <a:rPr lang="cs-CZ" dirty="0" smtClean="0"/>
              <a:t>93*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623"/>
          <a:stretch/>
        </p:blipFill>
        <p:spPr>
          <a:xfrm>
            <a:off x="8296" y="1268760"/>
            <a:ext cx="9171395" cy="4896544"/>
          </a:xfrm>
        </p:spPr>
      </p:pic>
    </p:spTree>
    <p:extLst>
      <p:ext uri="{BB962C8B-B14F-4D97-AF65-F5344CB8AC3E}">
        <p14:creationId xmlns:p14="http://schemas.microsoft.com/office/powerpoint/2010/main" val="133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8" b="31112"/>
          <a:stretch/>
        </p:blipFill>
        <p:spPr>
          <a:xfrm>
            <a:off x="67303" y="3645024"/>
            <a:ext cx="9063154" cy="30689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5" b="38665"/>
          <a:stretch/>
        </p:blipFill>
        <p:spPr>
          <a:xfrm>
            <a:off x="53633" y="332656"/>
            <a:ext cx="9144000" cy="26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t"/>
            <a:r>
              <a:rPr lang="cs-CZ" dirty="0" err="1" smtClean="0"/>
              <a:t>female</a:t>
            </a:r>
            <a:r>
              <a:rPr lang="cs-CZ" dirty="0" smtClean="0"/>
              <a:t> 40* </a:t>
            </a:r>
            <a:r>
              <a:rPr lang="cs-CZ" dirty="0"/>
              <a:t>- </a:t>
            </a:r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en-US" dirty="0" smtClean="0"/>
              <a:t> </a:t>
            </a:r>
            <a:r>
              <a:rPr lang="en-US" dirty="0"/>
              <a:t>lower jaw</a:t>
            </a:r>
            <a:br>
              <a:rPr lang="en-US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8292"/>
          <a:stretch/>
        </p:blipFill>
        <p:spPr>
          <a:xfrm>
            <a:off x="107504" y="2173942"/>
            <a:ext cx="8785068" cy="4653136"/>
          </a:xfrm>
        </p:spPr>
      </p:pic>
    </p:spTree>
    <p:extLst>
      <p:ext uri="{BB962C8B-B14F-4D97-AF65-F5344CB8AC3E}">
        <p14:creationId xmlns:p14="http://schemas.microsoft.com/office/powerpoint/2010/main" val="14067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Histology: </a:t>
            </a:r>
            <a:r>
              <a:rPr lang="cs-CZ" dirty="0" err="1" smtClean="0"/>
              <a:t>Ameloblastoma</a:t>
            </a:r>
            <a:endParaRPr lang="cs-CZ" dirty="0" smtClean="0"/>
          </a:p>
        </p:txBody>
      </p:sp>
      <p:sp>
        <p:nvSpPr>
          <p:cNvPr id="297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 err="1"/>
              <a:t>is</a:t>
            </a:r>
            <a:r>
              <a:rPr lang="cs-CZ" sz="2400" dirty="0"/>
              <a:t> a </a:t>
            </a:r>
            <a:r>
              <a:rPr lang="cs-CZ" sz="2400" dirty="0" err="1"/>
              <a:t>rare</a:t>
            </a:r>
            <a:r>
              <a:rPr lang="cs-CZ" sz="2400" dirty="0"/>
              <a:t>, </a:t>
            </a:r>
            <a:r>
              <a:rPr lang="cs-CZ" sz="2400" u="sng" dirty="0" err="1"/>
              <a:t>benign</a:t>
            </a:r>
            <a:r>
              <a:rPr lang="cs-CZ" sz="2400" dirty="0"/>
              <a:t> tumor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odontogenic</a:t>
            </a:r>
            <a:r>
              <a:rPr lang="cs-CZ" sz="2400" dirty="0"/>
              <a:t> </a:t>
            </a:r>
            <a:r>
              <a:rPr lang="cs-CZ" sz="2400" dirty="0" err="1"/>
              <a:t>epithelium</a:t>
            </a:r>
            <a:r>
              <a:rPr lang="cs-CZ" sz="2400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/>
              <a:t>m/w 1:1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/>
              <a:t>in a region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caudal</a:t>
            </a:r>
            <a:r>
              <a:rPr lang="cs-CZ" sz="2400" dirty="0"/>
              <a:t> </a:t>
            </a:r>
            <a:r>
              <a:rPr lang="cs-CZ" sz="2400" dirty="0" err="1"/>
              <a:t>molars</a:t>
            </a:r>
            <a:r>
              <a:rPr lang="cs-CZ" sz="2400" dirty="0"/>
              <a:t> (80%)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long-term relaps =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radical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resection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variable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histological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image – many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variants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cs-CZ" sz="2400" dirty="0"/>
              <a:t>RTG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400" dirty="0" err="1"/>
              <a:t>multilocular</a:t>
            </a:r>
            <a:r>
              <a:rPr lang="cs-CZ" sz="2400" dirty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400" dirty="0" err="1"/>
              <a:t>multicystic</a:t>
            </a:r>
            <a:endParaRPr lang="cs-CZ" sz="2400" dirty="0"/>
          </a:p>
          <a:p>
            <a:pPr lvl="1">
              <a:lnSpc>
                <a:spcPct val="90000"/>
              </a:lnSpc>
              <a:defRPr/>
            </a:pPr>
            <a:r>
              <a:rPr lang="cs-CZ" sz="2400" dirty="0" err="1"/>
              <a:t>bubble</a:t>
            </a:r>
            <a:r>
              <a:rPr lang="cs-CZ" sz="2400" dirty="0"/>
              <a:t> </a:t>
            </a:r>
            <a:r>
              <a:rPr lang="cs-CZ" sz="2400" dirty="0" err="1"/>
              <a:t>transparency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septum </a:t>
            </a:r>
            <a:r>
              <a:rPr lang="cs-CZ" sz="2400" dirty="0" err="1"/>
              <a:t>around</a:t>
            </a:r>
            <a:endParaRPr lang="cs-CZ" sz="2400" dirty="0"/>
          </a:p>
          <a:p>
            <a:pPr lvl="1">
              <a:lnSpc>
                <a:spcPct val="90000"/>
              </a:lnSpc>
              <a:defRPr/>
            </a:pPr>
            <a:r>
              <a:rPr lang="cs-CZ" sz="2400" dirty="0" err="1"/>
              <a:t>compacta</a:t>
            </a:r>
            <a:r>
              <a:rPr lang="cs-CZ" sz="2400" dirty="0"/>
              <a:t> </a:t>
            </a:r>
            <a:r>
              <a:rPr lang="cs-CZ" sz="2400" dirty="0" err="1"/>
              <a:t>thin</a:t>
            </a:r>
            <a:r>
              <a:rPr lang="cs-CZ" sz="2400" dirty="0"/>
              <a:t> </a:t>
            </a:r>
            <a:r>
              <a:rPr lang="cs-CZ" sz="2400" dirty="0" err="1"/>
              <a:t>out</a:t>
            </a:r>
            <a:endParaRPr lang="cs-CZ" sz="2400" dirty="0"/>
          </a:p>
          <a:p>
            <a:pPr>
              <a:lnSpc>
                <a:spcPct val="90000"/>
              </a:lnSpc>
              <a:defRPr/>
            </a:pPr>
            <a:r>
              <a:rPr lang="cs-CZ" sz="2400" dirty="0" err="1"/>
              <a:t>slow</a:t>
            </a:r>
            <a:r>
              <a:rPr lang="cs-CZ" sz="2400" dirty="0"/>
              <a:t> </a:t>
            </a:r>
            <a:r>
              <a:rPr lang="cs-CZ" sz="2400" dirty="0" err="1"/>
              <a:t>growth</a:t>
            </a:r>
            <a:r>
              <a:rPr lang="cs-CZ" sz="2400" dirty="0"/>
              <a:t>, </a:t>
            </a:r>
            <a:r>
              <a:rPr lang="cs-CZ" sz="2400" dirty="0" err="1"/>
              <a:t>painless</a:t>
            </a:r>
            <a:endParaRPr lang="cs-CZ" sz="2400" dirty="0"/>
          </a:p>
          <a:p>
            <a:pPr>
              <a:lnSpc>
                <a:spcPct val="90000"/>
              </a:lnSpc>
              <a:defRPr/>
            </a:pPr>
            <a:r>
              <a:rPr lang="cs-CZ" sz="2400" dirty="0" err="1"/>
              <a:t>oedema</a:t>
            </a:r>
            <a:r>
              <a:rPr lang="cs-CZ" sz="2400" dirty="0"/>
              <a:t>, </a:t>
            </a:r>
            <a:r>
              <a:rPr lang="cs-CZ" sz="2400" dirty="0" err="1"/>
              <a:t>facial</a:t>
            </a:r>
            <a:r>
              <a:rPr lang="cs-CZ" sz="2400" dirty="0"/>
              <a:t> </a:t>
            </a:r>
            <a:r>
              <a:rPr lang="cs-CZ" sz="2400" dirty="0" err="1"/>
              <a:t>asymetry</a:t>
            </a:r>
            <a:endParaRPr 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9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Male </a:t>
            </a:r>
            <a:r>
              <a:rPr lang="cs-CZ" dirty="0" smtClean="0"/>
              <a:t>38* - </a:t>
            </a:r>
            <a:r>
              <a:rPr lang="en-US" dirty="0"/>
              <a:t>without </a:t>
            </a:r>
            <a:r>
              <a:rPr lang="en-US" dirty="0" smtClean="0"/>
              <a:t>problems, </a:t>
            </a:r>
            <a:r>
              <a:rPr lang="en-US" dirty="0"/>
              <a:t>OPG in prevention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8625"/>
          <a:stretch/>
        </p:blipFill>
        <p:spPr>
          <a:xfrm>
            <a:off x="-193813" y="1844824"/>
            <a:ext cx="9337813" cy="4896544"/>
          </a:xfrm>
        </p:spPr>
      </p:pic>
    </p:spTree>
    <p:extLst>
      <p:ext uri="{BB962C8B-B14F-4D97-AF65-F5344CB8AC3E}">
        <p14:creationId xmlns:p14="http://schemas.microsoft.com/office/powerpoint/2010/main" val="8551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Folicular</a:t>
            </a:r>
            <a:r>
              <a:rPr lang="cs-CZ" dirty="0" smtClean="0"/>
              <a:t> cyst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</a:t>
            </a:r>
            <a:r>
              <a:rPr lang="en-US" dirty="0"/>
              <a:t>arise spontaneously in the crown area from a supernumerary or regular tooth due to irritation</a:t>
            </a:r>
          </a:p>
          <a:p>
            <a:endParaRPr lang="cs-CZ" dirty="0" smtClean="0"/>
          </a:p>
          <a:p>
            <a:r>
              <a:rPr lang="en-US" dirty="0"/>
              <a:t>They fit on the </a:t>
            </a:r>
            <a:r>
              <a:rPr lang="en-US" dirty="0" smtClean="0"/>
              <a:t>cement</a:t>
            </a:r>
            <a:r>
              <a:rPr lang="cs-CZ" dirty="0" smtClean="0"/>
              <a:t>o - </a:t>
            </a:r>
            <a:r>
              <a:rPr lang="cs-CZ" dirty="0" err="1" smtClean="0"/>
              <a:t>enamel</a:t>
            </a:r>
            <a:r>
              <a:rPr lang="en-US" dirty="0" smtClean="0"/>
              <a:t> </a:t>
            </a:r>
            <a:r>
              <a:rPr lang="cs-CZ" dirty="0" err="1" smtClean="0"/>
              <a:t>border</a:t>
            </a:r>
            <a:r>
              <a:rPr lang="en-US" dirty="0" smtClean="0"/>
              <a:t> </a:t>
            </a:r>
            <a:r>
              <a:rPr lang="en-US" dirty="0"/>
              <a:t>and surround the entire crown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0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Male 58* </a:t>
            </a:r>
            <a:r>
              <a:rPr lang="cs-CZ" dirty="0" smtClean="0"/>
              <a:t>– </a:t>
            </a:r>
            <a:r>
              <a:rPr lang="en-US" dirty="0"/>
              <a:t>without </a:t>
            </a:r>
            <a:r>
              <a:rPr lang="cs-CZ" dirty="0" err="1" smtClean="0"/>
              <a:t>problems</a:t>
            </a:r>
            <a:r>
              <a:rPr lang="en-US" dirty="0" smtClean="0"/>
              <a:t>, </a:t>
            </a:r>
            <a:r>
              <a:rPr lang="en-US" dirty="0"/>
              <a:t>OPG within prevention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1" b="7791"/>
          <a:stretch/>
        </p:blipFill>
        <p:spPr>
          <a:xfrm>
            <a:off x="323528" y="2060848"/>
            <a:ext cx="8735694" cy="4608512"/>
          </a:xfrm>
        </p:spPr>
      </p:pic>
    </p:spTree>
    <p:extLst>
      <p:ext uri="{BB962C8B-B14F-4D97-AF65-F5344CB8AC3E}">
        <p14:creationId xmlns:p14="http://schemas.microsoft.com/office/powerpoint/2010/main" val="25849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Flebolits</a:t>
            </a:r>
            <a:r>
              <a:rPr lang="en-US" dirty="0" smtClean="0"/>
              <a:t> or </a:t>
            </a:r>
            <a:r>
              <a:rPr lang="en-US" dirty="0" err="1" smtClean="0"/>
              <a:t>sialolithiasis</a:t>
            </a:r>
            <a:r>
              <a:rPr lang="en-US" dirty="0" smtClean="0"/>
              <a:t> behind the lower yaw angle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3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cs-CZ" dirty="0" smtClean="0"/>
              <a:t>male 67*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9100"/>
          <a:stretch/>
        </p:blipFill>
        <p:spPr>
          <a:xfrm>
            <a:off x="0" y="2132856"/>
            <a:ext cx="9200490" cy="4824536"/>
          </a:xfrm>
        </p:spPr>
      </p:pic>
      <p:sp>
        <p:nvSpPr>
          <p:cNvPr id="5" name="TextovéPole 4"/>
          <p:cNvSpPr txBox="1"/>
          <p:nvPr/>
        </p:nvSpPr>
        <p:spPr>
          <a:xfrm>
            <a:off x="1475655" y="836712"/>
            <a:ext cx="6364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Sent to </a:t>
            </a:r>
            <a:r>
              <a:rPr lang="cs-CZ" dirty="0" err="1" smtClean="0"/>
              <a:t>dentist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edema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right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lower jaw </a:t>
            </a:r>
            <a:r>
              <a:rPr lang="en-US" dirty="0"/>
              <a:t>to incision. The swelling lasts about 4 days. About 9 months </a:t>
            </a:r>
            <a:r>
              <a:rPr lang="en-US" dirty="0" smtClean="0"/>
              <a:t>ago</a:t>
            </a:r>
            <a:r>
              <a:rPr lang="cs-CZ" dirty="0" smtClean="0"/>
              <a:t> </a:t>
            </a:r>
            <a:r>
              <a:rPr lang="cs-CZ" dirty="0" err="1" smtClean="0"/>
              <a:t>there</a:t>
            </a:r>
            <a:r>
              <a:rPr lang="cs-CZ" dirty="0" smtClean="0"/>
              <a:t>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r>
              <a:rPr lang="en-US" dirty="0"/>
              <a:t>tooth </a:t>
            </a:r>
            <a:r>
              <a:rPr lang="en-US" dirty="0" smtClean="0"/>
              <a:t>extraction. </a:t>
            </a:r>
            <a:r>
              <a:rPr lang="en-US" dirty="0"/>
              <a:t>Further treated by a dentist for pain, however, </a:t>
            </a:r>
            <a:r>
              <a:rPr lang="cs-CZ" dirty="0" err="1" smtClean="0"/>
              <a:t>pain</a:t>
            </a:r>
            <a:r>
              <a:rPr lang="en-US" dirty="0" smtClean="0"/>
              <a:t> </a:t>
            </a:r>
            <a:r>
              <a:rPr lang="en-US" dirty="0"/>
              <a:t>did not stop after </a:t>
            </a:r>
            <a:r>
              <a:rPr lang="en-US" dirty="0" smtClean="0"/>
              <a:t>extraction</a:t>
            </a:r>
            <a:r>
              <a:rPr lang="en-US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2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en-US" dirty="0"/>
              <a:t>residual teeth in III. quadrant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yaw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/>
              <a:t>in the upper </a:t>
            </a:r>
            <a:r>
              <a:rPr lang="en-US" dirty="0" smtClean="0"/>
              <a:t>jaw</a:t>
            </a:r>
            <a:r>
              <a:rPr lang="cs-CZ" dirty="0" smtClean="0"/>
              <a:t> - </a:t>
            </a:r>
            <a:r>
              <a:rPr lang="en-US" dirty="0" smtClean="0"/>
              <a:t>caries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Osteolysis</a:t>
            </a:r>
            <a:r>
              <a:rPr lang="cs-CZ" dirty="0" smtClean="0"/>
              <a:t> and </a:t>
            </a:r>
            <a:r>
              <a:rPr lang="cs-CZ" dirty="0" err="1" smtClean="0"/>
              <a:t>sclerotic</a:t>
            </a:r>
            <a:r>
              <a:rPr lang="cs-CZ" dirty="0" smtClean="0"/>
              <a:t> </a:t>
            </a:r>
            <a:r>
              <a:rPr lang="cs-CZ" dirty="0" err="1" smtClean="0"/>
              <a:t>changes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yaw</a:t>
            </a:r>
            <a:r>
              <a:rPr lang="cs-CZ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Osteomyelitis </a:t>
            </a:r>
            <a:r>
              <a:rPr lang="cs-CZ" dirty="0" err="1" smtClean="0"/>
              <a:t>with</a:t>
            </a:r>
            <a:r>
              <a:rPr lang="cs-CZ" dirty="0" smtClean="0"/>
              <a:t> absces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8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female</a:t>
            </a:r>
            <a:r>
              <a:rPr lang="cs-CZ" dirty="0" smtClean="0"/>
              <a:t> 67* </a:t>
            </a:r>
            <a:r>
              <a:rPr lang="cs-CZ" dirty="0" smtClean="0"/>
              <a:t>– </a:t>
            </a:r>
            <a:r>
              <a:rPr lang="cs-CZ" dirty="0" err="1"/>
              <a:t>fall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smtClean="0"/>
              <a:t>bike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7957"/>
          <a:stretch/>
        </p:blipFill>
        <p:spPr>
          <a:xfrm>
            <a:off x="-15394" y="1484784"/>
            <a:ext cx="9156366" cy="4869160"/>
          </a:xfrm>
        </p:spPr>
      </p:pic>
    </p:spTree>
    <p:extLst>
      <p:ext uri="{BB962C8B-B14F-4D97-AF65-F5344CB8AC3E}">
        <p14:creationId xmlns:p14="http://schemas.microsoft.com/office/powerpoint/2010/main" val="7165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+6 </a:t>
            </a:r>
            <a:r>
              <a:rPr lang="cs-CZ" dirty="0"/>
              <a:t>radix </a:t>
            </a:r>
            <a:r>
              <a:rPr lang="cs-CZ" dirty="0" err="1" smtClean="0"/>
              <a:t>relicta</a:t>
            </a:r>
            <a:r>
              <a:rPr lang="cs-CZ" dirty="0" smtClean="0"/>
              <a:t> </a:t>
            </a:r>
            <a:r>
              <a:rPr lang="en-US" dirty="0"/>
              <a:t>(tooth root that is broken after extraction and left in situ, eventually </a:t>
            </a:r>
            <a:r>
              <a:rPr lang="en-US" dirty="0" smtClean="0"/>
              <a:t>root </a:t>
            </a:r>
            <a:r>
              <a:rPr lang="en-US" dirty="0"/>
              <a:t>of destroyed tooth)</a:t>
            </a:r>
            <a:endParaRPr lang="cs-CZ" dirty="0" smtClean="0"/>
          </a:p>
          <a:p>
            <a:r>
              <a:rPr lang="en-US" dirty="0" smtClean="0"/>
              <a:t>Partially </a:t>
            </a:r>
            <a:r>
              <a:rPr lang="en-US" dirty="0" err="1" smtClean="0"/>
              <a:t>retinated</a:t>
            </a:r>
            <a:r>
              <a:rPr lang="en-US" dirty="0" smtClean="0"/>
              <a:t> 8--8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 trauma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2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Male 89* </a:t>
            </a:r>
            <a:r>
              <a:rPr lang="cs-CZ" dirty="0" smtClean="0"/>
              <a:t>– OPG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prevention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14234" b="15638"/>
          <a:stretch/>
        </p:blipFill>
        <p:spPr>
          <a:xfrm>
            <a:off x="107504" y="2204864"/>
            <a:ext cx="8784976" cy="4226735"/>
          </a:xfrm>
        </p:spPr>
      </p:pic>
    </p:spTree>
    <p:extLst>
      <p:ext uri="{BB962C8B-B14F-4D97-AF65-F5344CB8AC3E}">
        <p14:creationId xmlns:p14="http://schemas.microsoft.com/office/powerpoint/2010/main" val="804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Histology: </a:t>
            </a:r>
            <a:r>
              <a:rPr lang="cs-CZ" dirty="0" err="1" smtClean="0"/>
              <a:t>Keratocyst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r>
              <a:rPr lang="cs-CZ" altLang="cs-CZ" b="1" dirty="0" err="1">
                <a:latin typeface="Times New Roman" pitchFamily="18" charset="0"/>
              </a:rPr>
              <a:t>Keratocyst</a:t>
            </a:r>
            <a:r>
              <a:rPr lang="cs-CZ" altLang="cs-CZ" b="1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is</a:t>
            </a:r>
            <a:r>
              <a:rPr lang="cs-CZ" altLang="cs-CZ" dirty="0">
                <a:latin typeface="Times New Roman" pitchFamily="18" charset="0"/>
              </a:rPr>
              <a:t> a </a:t>
            </a:r>
            <a:r>
              <a:rPr lang="cs-CZ" altLang="cs-CZ" dirty="0" err="1">
                <a:latin typeface="Times New Roman" pitchFamily="18" charset="0"/>
              </a:rPr>
              <a:t>benign</a:t>
            </a:r>
            <a:r>
              <a:rPr lang="cs-CZ" altLang="cs-CZ" dirty="0">
                <a:latin typeface="Times New Roman" pitchFamily="18" charset="0"/>
              </a:rPr>
              <a:t> but </a:t>
            </a:r>
            <a:r>
              <a:rPr lang="cs-CZ" altLang="cs-CZ" dirty="0" err="1">
                <a:latin typeface="Times New Roman" pitchFamily="18" charset="0"/>
              </a:rPr>
              <a:t>locally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aggressive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developmental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u="sng" dirty="0" err="1">
                <a:latin typeface="Times New Roman" pitchFamily="18" charset="0"/>
              </a:rPr>
              <a:t>cystic</a:t>
            </a:r>
            <a:r>
              <a:rPr lang="cs-CZ" altLang="cs-CZ" u="sng" dirty="0">
                <a:latin typeface="Times New Roman" pitchFamily="18" charset="0"/>
              </a:rPr>
              <a:t> </a:t>
            </a:r>
            <a:r>
              <a:rPr lang="cs-CZ" altLang="cs-CZ" u="sng" dirty="0" err="1">
                <a:latin typeface="Times New Roman" pitchFamily="18" charset="0"/>
              </a:rPr>
              <a:t>neoplasm</a:t>
            </a:r>
            <a:r>
              <a:rPr lang="cs-CZ" altLang="cs-CZ" dirty="0">
                <a:latin typeface="Times New Roman" pitchFamily="18" charset="0"/>
              </a:rPr>
              <a:t>. </a:t>
            </a:r>
            <a:r>
              <a:rPr lang="cs-CZ" altLang="cs-CZ" dirty="0" err="1">
                <a:latin typeface="Times New Roman" pitchFamily="18" charset="0"/>
              </a:rPr>
              <a:t>It</a:t>
            </a:r>
            <a:r>
              <a:rPr lang="cs-CZ" altLang="cs-CZ" dirty="0">
                <a:latin typeface="Times New Roman" pitchFamily="18" charset="0"/>
              </a:rPr>
              <a:t> most </a:t>
            </a:r>
            <a:r>
              <a:rPr lang="cs-CZ" altLang="cs-CZ" dirty="0" err="1">
                <a:latin typeface="Times New Roman" pitchFamily="18" charset="0"/>
              </a:rPr>
              <a:t>often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affects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the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posterior</a:t>
            </a:r>
            <a:r>
              <a:rPr lang="cs-CZ" altLang="cs-CZ" dirty="0">
                <a:latin typeface="Times New Roman" pitchFamily="18" charset="0"/>
              </a:rPr>
              <a:t> </a:t>
            </a:r>
            <a:r>
              <a:rPr lang="cs-CZ" altLang="cs-CZ" dirty="0" err="1">
                <a:latin typeface="Times New Roman" pitchFamily="18" charset="0"/>
              </a:rPr>
              <a:t>mandible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0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Male 90*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7791"/>
          <a:stretch/>
        </p:blipFill>
        <p:spPr>
          <a:xfrm>
            <a:off x="107504" y="1628800"/>
            <a:ext cx="8825908" cy="4712091"/>
          </a:xfrm>
        </p:spPr>
      </p:pic>
    </p:spTree>
    <p:extLst>
      <p:ext uri="{BB962C8B-B14F-4D97-AF65-F5344CB8AC3E}">
        <p14:creationId xmlns:p14="http://schemas.microsoft.com/office/powerpoint/2010/main" val="8879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Sialolithiasis</a:t>
            </a:r>
            <a:r>
              <a:rPr lang="cs-CZ" dirty="0" smtClean="0"/>
              <a:t> in </a:t>
            </a:r>
            <a:r>
              <a:rPr lang="cs-CZ" dirty="0" err="1" smtClean="0"/>
              <a:t>Wartin</a:t>
            </a:r>
            <a:r>
              <a:rPr lang="cs-CZ" dirty="0" smtClean="0"/>
              <a:t> </a:t>
            </a:r>
            <a:r>
              <a:rPr lang="cs-CZ" dirty="0" err="1" smtClean="0"/>
              <a:t>duct</a:t>
            </a:r>
            <a:r>
              <a:rPr lang="cs-CZ" dirty="0" smtClean="0"/>
              <a:t>.</a:t>
            </a:r>
            <a:endParaRPr lang="cs-CZ" dirty="0" smtClean="0"/>
          </a:p>
          <a:p>
            <a:r>
              <a:rPr lang="cs-CZ" dirty="0" err="1" smtClean="0"/>
              <a:t>Sialoadenitis</a:t>
            </a:r>
            <a:r>
              <a:rPr lang="cs-CZ" dirty="0" smtClean="0"/>
              <a:t> </a:t>
            </a:r>
            <a:r>
              <a:rPr lang="cs-CZ" dirty="0" err="1" smtClean="0"/>
              <a:t>purulenta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70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Male 87* </a:t>
            </a:r>
            <a:r>
              <a:rPr lang="cs-CZ" dirty="0" smtClean="0"/>
              <a:t>– </a:t>
            </a:r>
            <a:r>
              <a:rPr lang="en-US" dirty="0" smtClean="0"/>
              <a:t>headache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1" b="7624"/>
          <a:stretch/>
        </p:blipFill>
        <p:spPr>
          <a:xfrm>
            <a:off x="0" y="1556792"/>
            <a:ext cx="8945001" cy="4728389"/>
          </a:xfrm>
        </p:spPr>
      </p:pic>
    </p:spTree>
    <p:extLst>
      <p:ext uri="{BB962C8B-B14F-4D97-AF65-F5344CB8AC3E}">
        <p14:creationId xmlns:p14="http://schemas.microsoft.com/office/powerpoint/2010/main" val="33387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cs-CZ" dirty="0" err="1" smtClean="0"/>
              <a:t>Sinusitis</a:t>
            </a:r>
            <a:r>
              <a:rPr lang="cs-CZ" dirty="0" smtClean="0"/>
              <a:t> </a:t>
            </a:r>
            <a:r>
              <a:rPr lang="cs-CZ" dirty="0" err="1" smtClean="0"/>
              <a:t>maxillaris</a:t>
            </a:r>
            <a:r>
              <a:rPr lang="cs-CZ" dirty="0" smtClean="0"/>
              <a:t>, </a:t>
            </a:r>
            <a:r>
              <a:rPr lang="en-US" dirty="0"/>
              <a:t>numerous focuses in the oral cavity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1062" r="28116" b="945"/>
          <a:stretch/>
        </p:blipFill>
        <p:spPr>
          <a:xfrm>
            <a:off x="179512" y="908720"/>
            <a:ext cx="4588640" cy="5716817"/>
          </a:xfrm>
        </p:spPr>
      </p:pic>
    </p:spTree>
    <p:extLst>
      <p:ext uri="{BB962C8B-B14F-4D97-AF65-F5344CB8AC3E}">
        <p14:creationId xmlns:p14="http://schemas.microsoft.com/office/powerpoint/2010/main" val="6257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t"/>
            <a:r>
              <a:rPr lang="cs-CZ" dirty="0" err="1" smtClean="0"/>
              <a:t>Female</a:t>
            </a:r>
            <a:r>
              <a:rPr lang="cs-CZ" dirty="0" smtClean="0"/>
              <a:t> 94* </a:t>
            </a:r>
            <a:r>
              <a:rPr lang="cs-CZ" dirty="0" smtClean="0"/>
              <a:t>–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pain</a:t>
            </a:r>
            <a:r>
              <a:rPr lang="cs-CZ" dirty="0" smtClean="0"/>
              <a:t> in </a:t>
            </a:r>
            <a:r>
              <a:rPr lang="cs-CZ" dirty="0" err="1" smtClean="0"/>
              <a:t>lower</a:t>
            </a:r>
            <a:r>
              <a:rPr lang="cs-CZ" dirty="0" smtClean="0"/>
              <a:t> </a:t>
            </a:r>
            <a:r>
              <a:rPr lang="cs-CZ" dirty="0" err="1" smtClean="0"/>
              <a:t>right</a:t>
            </a:r>
            <a:r>
              <a:rPr lang="cs-CZ" dirty="0" smtClean="0"/>
              <a:t> area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7623"/>
          <a:stretch/>
        </p:blipFill>
        <p:spPr>
          <a:xfrm>
            <a:off x="251520" y="1916832"/>
            <a:ext cx="8773684" cy="4656381"/>
          </a:xfrm>
        </p:spPr>
      </p:pic>
    </p:spTree>
    <p:extLst>
      <p:ext uri="{BB962C8B-B14F-4D97-AF65-F5344CB8AC3E}">
        <p14:creationId xmlns:p14="http://schemas.microsoft.com/office/powerpoint/2010/main" val="12948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Pain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smtClean="0"/>
              <a:t>ATM  - </a:t>
            </a:r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smtClean="0"/>
              <a:t>70*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b="12842"/>
          <a:stretch/>
        </p:blipFill>
        <p:spPr>
          <a:xfrm>
            <a:off x="-180528" y="2132856"/>
            <a:ext cx="9498472" cy="4428485"/>
          </a:xfrm>
        </p:spPr>
      </p:pic>
    </p:spTree>
    <p:extLst>
      <p:ext uri="{BB962C8B-B14F-4D97-AF65-F5344CB8AC3E}">
        <p14:creationId xmlns:p14="http://schemas.microsoft.com/office/powerpoint/2010/main" val="2233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1" b="13804"/>
          <a:stretch/>
        </p:blipFill>
        <p:spPr>
          <a:xfrm>
            <a:off x="75822" y="1628800"/>
            <a:ext cx="8782266" cy="4103852"/>
          </a:xfrm>
        </p:spPr>
      </p:pic>
    </p:spTree>
    <p:extLst>
      <p:ext uri="{BB962C8B-B14F-4D97-AF65-F5344CB8AC3E}">
        <p14:creationId xmlns:p14="http://schemas.microsoft.com/office/powerpoint/2010/main" val="7134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" b="7808"/>
          <a:stretch/>
        </p:blipFill>
        <p:spPr>
          <a:xfrm>
            <a:off x="0" y="1027755"/>
            <a:ext cx="9144000" cy="484405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67544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Male </a:t>
            </a:r>
            <a:r>
              <a:rPr lang="cs-CZ" dirty="0" smtClean="0"/>
              <a:t>62*  </a:t>
            </a:r>
            <a:r>
              <a:rPr lang="en-US" dirty="0">
                <a:solidFill>
                  <a:srgbClr val="FF0000"/>
                </a:solidFill>
              </a:rPr>
              <a:t>Yesterday </a:t>
            </a:r>
            <a:r>
              <a:rPr lang="cs-CZ" dirty="0" smtClean="0">
                <a:solidFill>
                  <a:srgbClr val="FF0000"/>
                </a:solidFill>
              </a:rPr>
              <a:t>in 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morning </a:t>
            </a:r>
            <a:r>
              <a:rPr lang="en-US" dirty="0">
                <a:solidFill>
                  <a:srgbClr val="FF0000"/>
                </a:solidFill>
              </a:rPr>
              <a:t>he </a:t>
            </a:r>
            <a:r>
              <a:rPr lang="cs-CZ" dirty="0" err="1" smtClean="0">
                <a:solidFill>
                  <a:srgbClr val="FF0000"/>
                </a:solidFill>
              </a:rPr>
              <a:t>ate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 hotdog, there was a crunch in the </a:t>
            </a:r>
            <a:r>
              <a:rPr lang="en-US" dirty="0" smtClean="0">
                <a:solidFill>
                  <a:srgbClr val="FF0000"/>
                </a:solidFill>
              </a:rPr>
              <a:t>left</a:t>
            </a:r>
            <a:r>
              <a:rPr lang="cs-CZ" dirty="0" smtClean="0">
                <a:solidFill>
                  <a:srgbClr val="FF0000"/>
                </a:solidFill>
              </a:rPr>
              <a:t> part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lower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yaw</a:t>
            </a:r>
            <a:r>
              <a:rPr lang="cs-CZ" dirty="0" smtClean="0">
                <a:solidFill>
                  <a:srgbClr val="FF0000"/>
                </a:solidFill>
              </a:rPr>
              <a:t> and </a:t>
            </a:r>
            <a:r>
              <a:rPr lang="cs-CZ" dirty="0" err="1" smtClean="0">
                <a:solidFill>
                  <a:srgbClr val="FF0000"/>
                </a:solidFill>
              </a:rPr>
              <a:t>pain</a:t>
            </a:r>
            <a:r>
              <a:rPr lang="en-US" dirty="0" smtClean="0">
                <a:solidFill>
                  <a:srgbClr val="FF0000"/>
                </a:solidFill>
              </a:rPr>
              <a:t>.Since </a:t>
            </a:r>
            <a:r>
              <a:rPr lang="en-US" dirty="0">
                <a:solidFill>
                  <a:srgbClr val="FF0000"/>
                </a:solidFill>
              </a:rPr>
              <a:t>then he can not freely open his </a:t>
            </a:r>
            <a:r>
              <a:rPr lang="en-US" dirty="0" smtClean="0">
                <a:solidFill>
                  <a:srgbClr val="FF0000"/>
                </a:solidFill>
              </a:rPr>
              <a:t>mouth.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3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5160" r="1282" b="14183"/>
          <a:stretch/>
        </p:blipFill>
        <p:spPr>
          <a:xfrm>
            <a:off x="-31369" y="0"/>
            <a:ext cx="7586671" cy="34879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15732" r="1410" b="15185"/>
          <a:stretch/>
        </p:blipFill>
        <p:spPr>
          <a:xfrm>
            <a:off x="279609" y="2851260"/>
            <a:ext cx="8864391" cy="39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N:\RDK\Ždánská\atm rtg 4 otevřen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884187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645485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1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female</a:t>
            </a:r>
            <a:r>
              <a:rPr lang="cs-CZ" dirty="0" smtClean="0"/>
              <a:t> </a:t>
            </a:r>
            <a:r>
              <a:rPr lang="cs-CZ" dirty="0" smtClean="0"/>
              <a:t>71*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7624"/>
          <a:stretch/>
        </p:blipFill>
        <p:spPr>
          <a:xfrm>
            <a:off x="0" y="1700808"/>
            <a:ext cx="9173101" cy="4878059"/>
          </a:xfrm>
        </p:spPr>
      </p:pic>
    </p:spTree>
    <p:extLst>
      <p:ext uri="{BB962C8B-B14F-4D97-AF65-F5344CB8AC3E}">
        <p14:creationId xmlns:p14="http://schemas.microsoft.com/office/powerpoint/2010/main" val="412025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26133" r="12641" b="25272"/>
          <a:stretch/>
        </p:blipFill>
        <p:spPr>
          <a:xfrm>
            <a:off x="179512" y="0"/>
            <a:ext cx="4186592" cy="33326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99992" y="279700"/>
            <a:ext cx="45488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Odontom</a:t>
            </a:r>
            <a:endParaRPr lang="en-US" b="1" dirty="0"/>
          </a:p>
          <a:p>
            <a:r>
              <a:rPr lang="en-US" dirty="0"/>
              <a:t>benign tumor containing all tooth components</a:t>
            </a:r>
          </a:p>
          <a:p>
            <a:r>
              <a:rPr lang="en-US" dirty="0"/>
              <a:t>we distinguish </a:t>
            </a:r>
            <a:r>
              <a:rPr lang="en-US" dirty="0" smtClean="0"/>
              <a:t>comp</a:t>
            </a:r>
            <a:r>
              <a:rPr lang="cs-CZ" dirty="0" err="1" smtClean="0"/>
              <a:t>osite</a:t>
            </a:r>
            <a:r>
              <a:rPr lang="en-US" dirty="0" smtClean="0"/>
              <a:t> </a:t>
            </a:r>
            <a:r>
              <a:rPr lang="en-US" dirty="0"/>
              <a:t>and complex </a:t>
            </a:r>
            <a:r>
              <a:rPr lang="en-US" dirty="0" err="1"/>
              <a:t>odontom</a:t>
            </a:r>
            <a:endParaRPr lang="en-US" dirty="0"/>
          </a:p>
          <a:p>
            <a:endParaRPr lang="en-US" b="1" dirty="0"/>
          </a:p>
          <a:p>
            <a:r>
              <a:rPr lang="en-US" b="1" dirty="0" smtClean="0"/>
              <a:t>Compos</a:t>
            </a:r>
            <a:r>
              <a:rPr lang="cs-CZ" b="1" dirty="0" err="1" smtClean="0"/>
              <a:t>ite</a:t>
            </a:r>
            <a:r>
              <a:rPr lang="cs-CZ" b="1" dirty="0" smtClean="0"/>
              <a:t> </a:t>
            </a:r>
            <a:r>
              <a:rPr lang="en-US" b="1" dirty="0" smtClean="0"/>
              <a:t> </a:t>
            </a:r>
            <a:r>
              <a:rPr lang="en-US" b="1" dirty="0" err="1"/>
              <a:t>odontom</a:t>
            </a:r>
            <a:endParaRPr lang="en-US" b="1" dirty="0"/>
          </a:p>
          <a:p>
            <a:r>
              <a:rPr lang="en-US" dirty="0"/>
              <a:t>especially the frontal section of both jaws</a:t>
            </a:r>
          </a:p>
          <a:p>
            <a:r>
              <a:rPr lang="en-US" dirty="0"/>
              <a:t>consists of several teeth of different sizes</a:t>
            </a:r>
          </a:p>
          <a:p>
            <a:r>
              <a:rPr lang="en-US" dirty="0"/>
              <a:t>2. </a:t>
            </a:r>
            <a:r>
              <a:rPr lang="en-US" dirty="0" err="1"/>
              <a:t>decenium</a:t>
            </a:r>
            <a:endParaRPr lang="en-US" dirty="0"/>
          </a:p>
          <a:p>
            <a:r>
              <a:rPr lang="en-US" dirty="0"/>
              <a:t>manifested by gaps and pruning disorder</a:t>
            </a:r>
          </a:p>
          <a:p>
            <a:endParaRPr lang="en-US" b="1" dirty="0"/>
          </a:p>
          <a:p>
            <a:r>
              <a:rPr lang="en-US" b="1" dirty="0"/>
              <a:t>Complex </a:t>
            </a:r>
            <a:r>
              <a:rPr lang="en-US" b="1" dirty="0" err="1"/>
              <a:t>odontom</a:t>
            </a:r>
            <a:endParaRPr lang="en-US" b="1" dirty="0"/>
          </a:p>
          <a:p>
            <a:r>
              <a:rPr lang="en-US" dirty="0"/>
              <a:t>irregular tangle of dental tissues</a:t>
            </a:r>
          </a:p>
          <a:p>
            <a:r>
              <a:rPr lang="en-US" dirty="0"/>
              <a:t>angle of lower jaw, tuber</a:t>
            </a:r>
          </a:p>
          <a:p>
            <a:endParaRPr lang="en-US" b="1" dirty="0"/>
          </a:p>
          <a:p>
            <a:r>
              <a:rPr lang="en-US" b="1" dirty="0" err="1"/>
              <a:t>Odontoma</a:t>
            </a:r>
            <a:r>
              <a:rPr lang="en-US" b="1" dirty="0"/>
              <a:t> </a:t>
            </a:r>
            <a:r>
              <a:rPr lang="en-US" dirty="0"/>
              <a:t>is one of the most common </a:t>
            </a:r>
            <a:r>
              <a:rPr lang="en-US" dirty="0" smtClean="0"/>
              <a:t>lesions </a:t>
            </a:r>
            <a:r>
              <a:rPr lang="en-US" dirty="0"/>
              <a:t>of the lower jaw and the most common odontogenic </a:t>
            </a:r>
            <a:r>
              <a:rPr lang="en-US" dirty="0" smtClean="0"/>
              <a:t>tumor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lower </a:t>
            </a:r>
            <a:r>
              <a:rPr lang="en-US" dirty="0"/>
              <a:t>jaw.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3861048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Xray</a:t>
            </a:r>
            <a:r>
              <a:rPr lang="cs-CZ" b="1" dirty="0" smtClean="0"/>
              <a:t>/CT </a:t>
            </a:r>
            <a:r>
              <a:rPr lang="en-US" b="1" dirty="0" smtClean="0"/>
              <a:t>characteristics</a:t>
            </a:r>
            <a:r>
              <a:rPr lang="cs-CZ" b="1" dirty="0" smtClean="0"/>
              <a:t>:</a:t>
            </a:r>
            <a:endParaRPr lang="cs-CZ" b="1" dirty="0" smtClean="0"/>
          </a:p>
          <a:p>
            <a:endParaRPr lang="cs-CZ" b="1" dirty="0" smtClean="0"/>
          </a:p>
          <a:p>
            <a:r>
              <a:rPr lang="en-US" b="1" dirty="0"/>
              <a:t>Compos</a:t>
            </a:r>
            <a:r>
              <a:rPr lang="cs-CZ" b="1" dirty="0" err="1"/>
              <a:t>ite</a:t>
            </a:r>
            <a:r>
              <a:rPr lang="cs-CZ" b="1" dirty="0"/>
              <a:t> </a:t>
            </a:r>
            <a:r>
              <a:rPr lang="en-US" b="1" dirty="0"/>
              <a:t> </a:t>
            </a:r>
            <a:r>
              <a:rPr lang="en-US" b="1" dirty="0" err="1"/>
              <a:t>odontom</a:t>
            </a:r>
            <a:endParaRPr lang="en-US" b="1" dirty="0"/>
          </a:p>
          <a:p>
            <a:r>
              <a:rPr lang="en-US" dirty="0"/>
              <a:t>we can distinguish the developmental </a:t>
            </a:r>
            <a:endParaRPr lang="cs-CZ" dirty="0" smtClean="0"/>
          </a:p>
          <a:p>
            <a:r>
              <a:rPr lang="en-US" dirty="0" smtClean="0"/>
              <a:t>stage </a:t>
            </a:r>
            <a:r>
              <a:rPr lang="en-US" dirty="0"/>
              <a:t>of teeth</a:t>
            </a:r>
          </a:p>
          <a:p>
            <a:r>
              <a:rPr lang="en-US" dirty="0"/>
              <a:t>developed teeth have an enamel </a:t>
            </a:r>
            <a:r>
              <a:rPr lang="en-US" dirty="0" smtClean="0"/>
              <a:t>cap</a:t>
            </a:r>
            <a:endParaRPr lang="cs-CZ" dirty="0" smtClean="0"/>
          </a:p>
          <a:p>
            <a:endParaRPr lang="cs-CZ" b="1" dirty="0" smtClean="0"/>
          </a:p>
          <a:p>
            <a:r>
              <a:rPr lang="en-US" b="1" dirty="0"/>
              <a:t>Complex </a:t>
            </a:r>
            <a:r>
              <a:rPr lang="en-US" b="1" dirty="0" err="1"/>
              <a:t>odontom</a:t>
            </a:r>
            <a:endParaRPr lang="en-US" b="1" dirty="0"/>
          </a:p>
          <a:p>
            <a:r>
              <a:rPr lang="en-US" dirty="0"/>
              <a:t>irregular shading bounded by brightening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6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887</Words>
  <Application>Microsoft Office PowerPoint</Application>
  <PresentationFormat>Předvádění na obrazovce (4:3)</PresentationFormat>
  <Paragraphs>120</Paragraphs>
  <Slides>49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sady Office</vt:lpstr>
      <vt:lpstr>male 96* - attacked and hit in the face</vt:lpstr>
      <vt:lpstr>Prezentace aplikace PowerPoint</vt:lpstr>
      <vt:lpstr>Male 93*</vt:lpstr>
      <vt:lpstr>Prezentace aplikace PowerPoint</vt:lpstr>
      <vt:lpstr>Prezentace aplikace PowerPoint</vt:lpstr>
      <vt:lpstr>Prezentace aplikace PowerPoint</vt:lpstr>
      <vt:lpstr>Prezentace aplikace PowerPoint</vt:lpstr>
      <vt:lpstr>female 71*</vt:lpstr>
      <vt:lpstr>Prezentace aplikace PowerPoint</vt:lpstr>
      <vt:lpstr>female 91*</vt:lpstr>
      <vt:lpstr>female 91*</vt:lpstr>
      <vt:lpstr>Prezentace aplikace PowerPoint</vt:lpstr>
      <vt:lpstr>Prezentace aplikace PowerPoint</vt:lpstr>
      <vt:lpstr>male 76*</vt:lpstr>
      <vt:lpstr>Prezentace aplikace PowerPoint</vt:lpstr>
      <vt:lpstr>Prezentace aplikace PowerPoint</vt:lpstr>
      <vt:lpstr>Prezentace aplikace PowerPoint</vt:lpstr>
      <vt:lpstr>Male 60*</vt:lpstr>
      <vt:lpstr>1/2019</vt:lpstr>
      <vt:lpstr>Prezentace aplikace PowerPoint</vt:lpstr>
      <vt:lpstr>female 85*</vt:lpstr>
      <vt:lpstr>Prezentace aplikace PowerPoint</vt:lpstr>
      <vt:lpstr>female 45* - She complains of pain in the frontal section under total dental replacement.                                                              </vt:lpstr>
      <vt:lpstr>Prezentace aplikace PowerPoint</vt:lpstr>
      <vt:lpstr>   female 82* - Longer time crunching when opening the mouth on both sides. Last six months more intensively. She has no pain. .</vt:lpstr>
      <vt:lpstr>Prezentace aplikace PowerPoint</vt:lpstr>
      <vt:lpstr>male 43* - back pain, in the oral cavity without pain - check after tooth extraction</vt:lpstr>
      <vt:lpstr>Prezentace aplikace PowerPoint</vt:lpstr>
      <vt:lpstr>female 61</vt:lpstr>
      <vt:lpstr>Prezentace aplikace PowerPoint</vt:lpstr>
      <vt:lpstr>female 40* - pain of lower jaw </vt:lpstr>
      <vt:lpstr>Histology: Ameloblastoma</vt:lpstr>
      <vt:lpstr>Male 38* - without problems, OPG in prevention</vt:lpstr>
      <vt:lpstr>Folicular cyst </vt:lpstr>
      <vt:lpstr>Male 58* – without problems, OPG within prevention</vt:lpstr>
      <vt:lpstr>Prezentace aplikace PowerPoint</vt:lpstr>
      <vt:lpstr>male 67*</vt:lpstr>
      <vt:lpstr>Prezentace aplikace PowerPoint</vt:lpstr>
      <vt:lpstr>female 67* – fall from the bike</vt:lpstr>
      <vt:lpstr>No trauma</vt:lpstr>
      <vt:lpstr>Male 89* – OPG within prevention</vt:lpstr>
      <vt:lpstr>Prezentace aplikace PowerPoint</vt:lpstr>
      <vt:lpstr>Male 90* </vt:lpstr>
      <vt:lpstr>Prezentace aplikace PowerPoint</vt:lpstr>
      <vt:lpstr>Male 87* – headache</vt:lpstr>
      <vt:lpstr>Sinusitis maxillaris, numerous focuses in the oral cavity</vt:lpstr>
      <vt:lpstr>Female 94* –  pain in lower right area </vt:lpstr>
      <vt:lpstr>Pain of ATM  - female 70*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Stulík Jakub</dc:creator>
  <cp:lastModifiedBy>Stulik Jakub</cp:lastModifiedBy>
  <cp:revision>40</cp:revision>
  <dcterms:created xsi:type="dcterms:W3CDTF">2019-10-28T07:49:38Z</dcterms:created>
  <dcterms:modified xsi:type="dcterms:W3CDTF">2019-11-18T13:23:30Z</dcterms:modified>
</cp:coreProperties>
</file>