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DF970-FE7B-4119-A718-65A07BDF4CA5}" type="datetimeFigureOut">
              <a:rPr lang="cs-CZ" smtClean="0"/>
              <a:t>25.3.2010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E730-C07D-492C-B113-EB82FB6D63D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Dějiny českých zemí</a:t>
            </a:r>
            <a:r>
              <a:rPr lang="cs-CZ" dirty="0"/>
              <a:t/>
            </a:r>
            <a:br>
              <a:rPr lang="cs-CZ" dirty="0"/>
            </a:br>
            <a:r>
              <a:rPr lang="cs-CZ" sz="3600" i="1" dirty="0" smtClean="0"/>
              <a:t>v pravěku</a:t>
            </a:r>
            <a:br>
              <a:rPr lang="cs-CZ" sz="3600" i="1" dirty="0" smtClean="0"/>
            </a:br>
            <a:r>
              <a:rPr lang="cs-CZ" sz="3600" i="1" dirty="0"/>
              <a:t/>
            </a:r>
            <a:br>
              <a:rPr lang="cs-CZ" sz="3600" i="1" dirty="0"/>
            </a:br>
            <a:r>
              <a:rPr lang="cs-CZ" sz="3600" i="1" dirty="0" smtClean="0"/>
              <a:t>                                      </a:t>
            </a:r>
            <a:r>
              <a:rPr lang="cs-CZ" sz="3600" i="1" dirty="0" smtClean="0">
                <a:solidFill>
                  <a:srgbClr val="7030A0"/>
                </a:solidFill>
              </a:rPr>
              <a:t>Jana </a:t>
            </a:r>
            <a:r>
              <a:rPr lang="cs-CZ" sz="3600" i="1" dirty="0" err="1" smtClean="0">
                <a:solidFill>
                  <a:srgbClr val="7030A0"/>
                </a:solidFill>
              </a:rPr>
              <a:t>Stejskalíková</a:t>
            </a:r>
            <a:r>
              <a:rPr lang="cs-CZ" sz="3600" i="1" dirty="0" smtClean="0">
                <a:solidFill>
                  <a:srgbClr val="7030A0"/>
                </a:solidFill>
              </a:rPr>
              <a:t>, Mgr.</a:t>
            </a:r>
            <a:endParaRPr lang="cs-CZ" sz="3600" i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496"/>
            <a:ext cx="29241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2762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Boleslav I. (Ukrutný)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                         </a:t>
            </a:r>
            <a:r>
              <a:rPr lang="cs-CZ" sz="2400" dirty="0" smtClean="0"/>
              <a:t>Boleslav II. (Pobožný)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Boleslav III. (Ryšavý)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Oldřich</a:t>
            </a:r>
          </a:p>
          <a:p>
            <a:pPr>
              <a:buNone/>
            </a:pPr>
            <a:r>
              <a:rPr lang="cs-CZ" sz="2400" b="1" i="1" dirty="0" smtClean="0"/>
              <a:t>                    http</a:t>
            </a:r>
            <a:r>
              <a:rPr lang="cs-CZ" sz="2400" b="1" i="1" dirty="0"/>
              <a:t>://www.</a:t>
            </a:r>
            <a:r>
              <a:rPr lang="cs-CZ" sz="2400" b="1" i="1" dirty="0" err="1"/>
              <a:t>youtube.com</a:t>
            </a:r>
            <a:r>
              <a:rPr lang="cs-CZ" sz="2400" b="1" i="1" dirty="0"/>
              <a:t>/</a:t>
            </a:r>
            <a:r>
              <a:rPr lang="cs-CZ" sz="2400" b="1" i="1" dirty="0" err="1"/>
              <a:t>watch</a:t>
            </a:r>
            <a:r>
              <a:rPr lang="cs-CZ" sz="2400" b="1" i="1" dirty="0"/>
              <a:t>?v=gB3Drspm55o </a:t>
            </a:r>
            <a:endParaRPr lang="cs-CZ" sz="2400" b="1" i="1" dirty="0" smtClean="0"/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Břetislav I.</a:t>
            </a:r>
            <a:endParaRPr lang="cs-CZ" sz="2400" dirty="0"/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00042"/>
            <a:ext cx="66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643050"/>
            <a:ext cx="7524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1619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i="1" dirty="0" smtClean="0"/>
              <a:t>UKÁZKOU DENÁRŮ, ražených za Břetislava I., </a:t>
            </a:r>
          </a:p>
          <a:p>
            <a:pPr>
              <a:buNone/>
            </a:pPr>
            <a:r>
              <a:rPr lang="cs-CZ" b="1" i="1" dirty="0" smtClean="0"/>
              <a:t>denáry (od lat. </a:t>
            </a:r>
            <a:r>
              <a:rPr lang="cs-CZ" b="1" i="1" dirty="0" err="1" smtClean="0"/>
              <a:t>deni</a:t>
            </a:r>
            <a:r>
              <a:rPr lang="cs-CZ" b="1" i="1" dirty="0" smtClean="0"/>
              <a:t> - „po deseti“). </a:t>
            </a:r>
          </a:p>
          <a:p>
            <a:endParaRPr lang="cs-CZ" b="1" i="1" dirty="0"/>
          </a:p>
          <a:p>
            <a:pPr>
              <a:buNone/>
            </a:pPr>
            <a:endParaRPr lang="cs-CZ" b="1" i="1" dirty="0" smtClean="0"/>
          </a:p>
          <a:p>
            <a:pPr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Děkuji za pozornost!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311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3">
                    <a:lumMod val="50000"/>
                  </a:schemeClr>
                </a:solidFill>
              </a:rPr>
              <a:t>Pravěk</a:t>
            </a:r>
            <a:r>
              <a:rPr lang="cs-CZ" sz="2800" dirty="0"/>
              <a:t> je doba od počátku vývoje člověka do 6.století, </a:t>
            </a:r>
            <a:r>
              <a:rPr lang="cs-CZ" sz="2800" dirty="0" smtClean="0"/>
              <a:t>tj. do </a:t>
            </a:r>
            <a:r>
              <a:rPr lang="cs-CZ" sz="2800" dirty="0"/>
              <a:t>příchodu Slovanů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Období </a:t>
            </a:r>
            <a:r>
              <a:rPr lang="cs-CZ" dirty="0"/>
              <a:t>pravěku dělíme podle materiálu, ze kterého si člověk zhotovoval svoje nástroje</a:t>
            </a:r>
            <a:r>
              <a:rPr lang="cs-CZ" dirty="0" smtClean="0"/>
              <a:t>:</a:t>
            </a:r>
          </a:p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doba </a:t>
            </a:r>
            <a:r>
              <a:rPr lang="cs-CZ" u="sng" dirty="0">
                <a:solidFill>
                  <a:schemeClr val="accent1">
                    <a:lumMod val="50000"/>
                  </a:schemeClr>
                </a:solidFill>
              </a:rPr>
              <a:t>kamenná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(do 2tis. př. n. l.)</a:t>
            </a:r>
          </a:p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doba bronzová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(do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pol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 8st.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př. n. l.)</a:t>
            </a:r>
            <a:endParaRPr lang="cs-CZ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doba železná </a:t>
            </a: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(do 1. st. př. n. l.).</a:t>
            </a:r>
            <a:endParaRPr lang="cs-CZ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86190"/>
            <a:ext cx="3838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accent3">
                    <a:lumMod val="50000"/>
                  </a:schemeClr>
                </a:solidFill>
              </a:rPr>
              <a:t>Kde se vzal člověk?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u="sng" dirty="0" smtClean="0"/>
              <a:t>Evoluční teorie </a:t>
            </a:r>
            <a:r>
              <a:rPr lang="cs-CZ" dirty="0" smtClean="0"/>
              <a:t>(</a:t>
            </a:r>
            <a:r>
              <a:rPr lang="cs-CZ" dirty="0" smtClean="0"/>
              <a:t>Ch. Darwina)</a:t>
            </a:r>
            <a:r>
              <a:rPr lang="cs-CZ" dirty="0" smtClean="0"/>
              <a:t>: Rod homo: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Homo </a:t>
            </a:r>
            <a:r>
              <a:rPr lang="cs-CZ" dirty="0" err="1" smtClean="0">
                <a:solidFill>
                  <a:srgbClr val="002060"/>
                </a:solidFill>
              </a:rPr>
              <a:t>habilis</a:t>
            </a:r>
            <a:r>
              <a:rPr lang="cs-CZ" dirty="0" smtClean="0">
                <a:solidFill>
                  <a:srgbClr val="002060"/>
                </a:solidFill>
              </a:rPr>
              <a:t> (člověk zručný)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Homo </a:t>
            </a:r>
            <a:r>
              <a:rPr lang="cs-CZ" dirty="0" err="1" smtClean="0">
                <a:solidFill>
                  <a:srgbClr val="002060"/>
                </a:solidFill>
              </a:rPr>
              <a:t>erectus</a:t>
            </a:r>
            <a:r>
              <a:rPr lang="cs-CZ" dirty="0" smtClean="0">
                <a:solidFill>
                  <a:srgbClr val="002060"/>
                </a:solidFill>
              </a:rPr>
              <a:t> (člověk vzpřímený)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Homo sapiens (člověk moudrý).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36099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71744"/>
            <a:ext cx="1600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</a:rPr>
              <a:t>Člověk </a:t>
            </a:r>
            <a:r>
              <a:rPr lang="cs-CZ" sz="3200" b="1" dirty="0">
                <a:solidFill>
                  <a:schemeClr val="accent4">
                    <a:lumMod val="50000"/>
                  </a:schemeClr>
                </a:solidFill>
              </a:rPr>
              <a:t>dnešního </a:t>
            </a:r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</a:rPr>
              <a:t>typu</a:t>
            </a:r>
            <a:endParaRPr lang="cs-CZ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Archeologické nálezy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sz="2400" dirty="0"/>
              <a:t>První lidé se v českých zemích objevili před několika sty tisíci lety</a:t>
            </a:r>
            <a:r>
              <a:rPr lang="cs-CZ" sz="2400" dirty="0" smtClean="0"/>
              <a:t>.</a:t>
            </a:r>
          </a:p>
          <a:p>
            <a:pPr>
              <a:buNone/>
            </a:pPr>
            <a:r>
              <a:rPr lang="cs-CZ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Nejznámější naleziště </a:t>
            </a:r>
            <a:r>
              <a:rPr lang="cs-CZ" sz="2400" dirty="0"/>
              <a:t>jsou: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Stránská </a:t>
            </a:r>
            <a:r>
              <a:rPr lang="cs-CZ" sz="2400" dirty="0"/>
              <a:t>skála u Brna, </a:t>
            </a:r>
            <a:r>
              <a:rPr lang="cs-CZ" sz="2400" dirty="0" smtClean="0"/>
              <a:t>jeskyně Kůlna v Moravském </a:t>
            </a:r>
            <a:r>
              <a:rPr lang="cs-CZ" sz="2400" dirty="0"/>
              <a:t>krasu,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jeskyně </a:t>
            </a:r>
            <a:r>
              <a:rPr lang="cs-CZ" sz="2400" dirty="0"/>
              <a:t>Šipka u </a:t>
            </a:r>
            <a:r>
              <a:rPr lang="cs-CZ" sz="2400" dirty="0" err="1"/>
              <a:t>Štramberka</a:t>
            </a:r>
            <a:r>
              <a:rPr lang="cs-CZ" sz="2400" dirty="0"/>
              <a:t>, </a:t>
            </a:r>
            <a:r>
              <a:rPr lang="cs-CZ" sz="2400" dirty="0" err="1"/>
              <a:t>Pavlov</a:t>
            </a:r>
            <a:r>
              <a:rPr lang="cs-CZ" sz="2400" dirty="0"/>
              <a:t>, Dolní Věstonice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či </a:t>
            </a:r>
            <a:r>
              <a:rPr lang="cs-CZ" sz="2400" dirty="0" err="1"/>
              <a:t>Koněpruské</a:t>
            </a:r>
            <a:r>
              <a:rPr lang="cs-CZ" sz="2400" dirty="0"/>
              <a:t> jeskyně. 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6958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Nejznámější je </a:t>
            </a:r>
            <a:r>
              <a:rPr lang="cs-CZ" sz="3100" u="sng" dirty="0"/>
              <a:t>Věstonická Venuše </a:t>
            </a:r>
            <a:r>
              <a:rPr lang="cs-CZ" sz="3100" dirty="0"/>
              <a:t>z Dolních Věstonic na jižní Moravě.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Keltové</a:t>
            </a:r>
            <a:r>
              <a:rPr lang="cs-CZ" dirty="0"/>
              <a:t> jsou jedni z prvních </a:t>
            </a:r>
            <a:r>
              <a:rPr lang="cs-CZ" dirty="0" smtClean="0"/>
              <a:t>obyvatelů </a:t>
            </a:r>
          </a:p>
          <a:p>
            <a:pPr>
              <a:buNone/>
            </a:pPr>
            <a:r>
              <a:rPr lang="cs-CZ" dirty="0" smtClean="0"/>
              <a:t>naší země.Objevili </a:t>
            </a:r>
            <a:r>
              <a:rPr lang="cs-CZ" dirty="0"/>
              <a:t>se u nás kolem </a:t>
            </a:r>
            <a:r>
              <a:rPr lang="cs-CZ" dirty="0" smtClean="0"/>
              <a:t>r.400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/>
              <a:t>během </a:t>
            </a:r>
            <a:r>
              <a:rPr lang="cs-CZ" dirty="0" smtClean="0"/>
              <a:t>doby železné. </a:t>
            </a:r>
          </a:p>
          <a:p>
            <a:pPr>
              <a:buNone/>
            </a:pPr>
            <a:r>
              <a:rPr lang="cs-CZ" dirty="0"/>
              <a:t>Na přelomu letopočtu vytlačili Kelty z našeho území </a:t>
            </a:r>
            <a:r>
              <a:rPr lang="cs-CZ" i="1" dirty="0"/>
              <a:t>Římané</a:t>
            </a:r>
            <a:r>
              <a:rPr lang="cs-CZ" dirty="0" smtClean="0"/>
              <a:t>. Díky tomu se u nás usadily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germánské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kmeny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zůstaly na našem území téměř </a:t>
            </a:r>
            <a:r>
              <a:rPr lang="cs-CZ" dirty="0" smtClean="0"/>
              <a:t>600let, kdy </a:t>
            </a:r>
            <a:r>
              <a:rPr lang="cs-CZ" dirty="0"/>
              <a:t>je nahrazují první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Slované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42918"/>
            <a:ext cx="1066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Počátky české státnosti </a:t>
            </a:r>
            <a:r>
              <a:rPr lang="cs-CZ" dirty="0" smtClean="0"/>
              <a:t>(7.-10. století)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Sámova říše </a:t>
            </a:r>
            <a:r>
              <a:rPr lang="cs-CZ" sz="2800" dirty="0" smtClean="0"/>
              <a:t>(623 - 658)</a:t>
            </a:r>
          </a:p>
          <a:p>
            <a:pPr>
              <a:buNone/>
            </a:pPr>
            <a:r>
              <a:rPr lang="cs-CZ" sz="2400" dirty="0" smtClean="0"/>
              <a:t>     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DRUHÁ ČTVRTINA 7. STOLETÍ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3432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417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Velká Morava </a:t>
            </a:r>
            <a:r>
              <a:rPr lang="cs-CZ" sz="2800" dirty="0" smtClean="0"/>
              <a:t>(</a:t>
            </a:r>
            <a:r>
              <a:rPr lang="cs-CZ" sz="2800" dirty="0" err="1" smtClean="0"/>
              <a:t>poč</a:t>
            </a:r>
            <a:r>
              <a:rPr lang="cs-CZ" sz="2800" dirty="0" smtClean="0"/>
              <a:t>. 9.st.-906)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57626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Panovníci VM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Mojmír I. (830 - 846)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Rostislav (846 - 870)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Svatopluk (871 - 894)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Mojmír II. (894 – 906)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>
                <a:solidFill>
                  <a:schemeClr val="accent4">
                    <a:lumMod val="50000"/>
                  </a:schemeClr>
                </a:solidFill>
              </a:rPr>
              <a:t>Křesťanská misie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 roce 863</a:t>
            </a:r>
            <a:endParaRPr lang="cs-CZ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3600" dirty="0" smtClean="0"/>
              <a:t>(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Sv. Cyril a Metoděj </a:t>
            </a:r>
            <a:r>
              <a:rPr lang="cs-CZ" dirty="0" smtClean="0"/>
              <a:t>)</a:t>
            </a:r>
            <a:endParaRPr lang="cs-CZ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24275"/>
            <a:ext cx="2381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Přemyslovské Čechy </a:t>
            </a:r>
            <a:r>
              <a:rPr lang="cs-CZ" dirty="0" smtClean="0"/>
              <a:t>(10. st.-1306)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Rodokmen Přemyslovců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4381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348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Dějiny českých zemí v pravěku                                        Jana Stejskalíková, Mgr.</vt:lpstr>
      <vt:lpstr>Pravěk je doba od počátku vývoje člověka do 6.století, tj. do příchodu Slovanů</vt:lpstr>
      <vt:lpstr>Kde se vzal člověk? </vt:lpstr>
      <vt:lpstr>Člověk dnešního typu</vt:lpstr>
      <vt:lpstr>Nejznámější je Věstonická Venuše z Dolních Věstonic na jižní Moravě.  </vt:lpstr>
      <vt:lpstr>Počátky české státnosti (7.-10. století)</vt:lpstr>
      <vt:lpstr>Velká Morava (poč. 9.st.-906) </vt:lpstr>
      <vt:lpstr>Panovníci VM  </vt:lpstr>
      <vt:lpstr>Přemyslovské Čechy (10. st.-1306)</vt:lpstr>
      <vt:lpstr>Boleslav I. (Ukrutný)</vt:lpstr>
      <vt:lpstr> 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českých zemí  v pravěku</dc:title>
  <dc:creator>Sobolova</dc:creator>
  <cp:lastModifiedBy>Sobolova</cp:lastModifiedBy>
  <cp:revision>3</cp:revision>
  <dcterms:created xsi:type="dcterms:W3CDTF">2010-03-25T17:00:12Z</dcterms:created>
  <dcterms:modified xsi:type="dcterms:W3CDTF">2010-03-25T18:55:05Z</dcterms:modified>
</cp:coreProperties>
</file>