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A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86192C-90EE-4027-A704-CDB92DFCAD96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901F13-1F71-4273-B600-71762A92D1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86192C-90EE-4027-A704-CDB92DFCAD96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01F13-1F71-4273-B600-71762A92D1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86192C-90EE-4027-A704-CDB92DFCAD96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01F13-1F71-4273-B600-71762A92D1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86192C-90EE-4027-A704-CDB92DFCAD96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01F13-1F71-4273-B600-71762A92D1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86192C-90EE-4027-A704-CDB92DFCAD96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01F13-1F71-4273-B600-71762A92D1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86192C-90EE-4027-A704-CDB92DFCAD96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01F13-1F71-4273-B600-71762A92D1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86192C-90EE-4027-A704-CDB92DFCAD96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01F13-1F71-4273-B600-71762A92D1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86192C-90EE-4027-A704-CDB92DFCAD96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01F13-1F71-4273-B600-71762A92D1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86192C-90EE-4027-A704-CDB92DFCAD96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01F13-1F71-4273-B600-71762A92D1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86192C-90EE-4027-A704-CDB92DFCAD96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01F13-1F71-4273-B600-71762A92D1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86192C-90EE-4027-A704-CDB92DFCAD96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901F13-1F71-4273-B600-71762A92D1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86192C-90EE-4027-A704-CDB92DFCAD96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901F13-1F71-4273-B600-71762A92D14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ipe dir="r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1010618"/>
          </a:xfrm>
        </p:spPr>
        <p:txBody>
          <a:bodyPr>
            <a:normAutofit/>
          </a:bodyPr>
          <a:lstStyle/>
          <a:p>
            <a:pPr algn="ctr"/>
            <a:r>
              <a:rPr lang="cs-CZ" sz="2800" u="sng" dirty="0" smtClean="0"/>
              <a:t>Teorie a metodika výchovy</a:t>
            </a:r>
            <a:endParaRPr lang="cs-CZ" sz="2800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2500306"/>
            <a:ext cx="7772400" cy="2143140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2600" dirty="0" smtClean="0">
                <a:solidFill>
                  <a:srgbClr val="005EA4"/>
                </a:solidFill>
              </a:rPr>
              <a:t>Obtížnost profesních činností učitele z pohledu studentů učitelství, učitelů a oborových didaktiků</a:t>
            </a:r>
          </a:p>
          <a:p>
            <a:pPr algn="ctr"/>
            <a:endParaRPr lang="cs-CZ" sz="2600" dirty="0" smtClean="0"/>
          </a:p>
          <a:p>
            <a:pPr algn="ctr"/>
            <a:r>
              <a:rPr lang="cs-CZ" sz="2800" dirty="0" smtClean="0"/>
              <a:t>Mgr. Jana Wernerová</a:t>
            </a:r>
          </a:p>
          <a:p>
            <a:pPr algn="ctr"/>
            <a:endParaRPr lang="cs-CZ" sz="2800" dirty="0" smtClean="0"/>
          </a:p>
          <a:p>
            <a:pPr algn="ctr"/>
            <a:endParaRPr lang="cs-CZ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/>
        </p:nvGraphicFramePr>
        <p:xfrm>
          <a:off x="357158" y="1000108"/>
          <a:ext cx="8358248" cy="4905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687"/>
                <a:gridCol w="2739592"/>
                <a:gridCol w="793687"/>
                <a:gridCol w="928694"/>
                <a:gridCol w="785818"/>
                <a:gridCol w="857256"/>
                <a:gridCol w="857256"/>
                <a:gridCol w="857258"/>
              </a:tblGrid>
              <a:tr h="39957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89</a:t>
                      </a:r>
                      <a:endParaRPr lang="cs-CZ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69</a:t>
                      </a:r>
                      <a:endParaRPr lang="cs-CZ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8939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Profesní činnosti učitele: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NV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NV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NV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60541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Komunikace</a:t>
                      </a:r>
                      <a:r>
                        <a:rPr lang="cs-CZ" baseline="0" dirty="0" smtClean="0"/>
                        <a:t> s žáky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58,4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-1,2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65,2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-0,0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35,0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-5,0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9577"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Motivace</a:t>
                      </a:r>
                      <a:r>
                        <a:rPr lang="cs-CZ" baseline="0" dirty="0" smtClean="0"/>
                        <a:t> žáků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31,5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-14,6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29,0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-15,9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40,0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-10,0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41988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</a:t>
                      </a:r>
                      <a:r>
                        <a:rPr lang="cs-CZ" baseline="0" dirty="0" smtClean="0"/>
                        <a:t> a použití učebních pomůcek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30,3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-1,2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33,3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-1,5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20,0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-0,0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89392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Individuální</a:t>
                      </a:r>
                      <a:r>
                        <a:rPr lang="cs-CZ" baseline="0" dirty="0" smtClean="0"/>
                        <a:t> přístup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28,1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-3,4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29,0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-1,5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25,0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-10,0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89392">
                <a:tc>
                  <a:txBody>
                    <a:bodyPr/>
                    <a:lstStyle/>
                    <a:p>
                      <a:r>
                        <a:rPr lang="cs-CZ" dirty="0" smtClean="0"/>
                        <a:t>5.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Vysvětlení</a:t>
                      </a:r>
                      <a:r>
                        <a:rPr lang="cs-CZ" baseline="0" dirty="0" smtClean="0"/>
                        <a:t> nové látky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28,1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-9,0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33,3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-11,6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10,0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-0,0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85259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Uzpůsobení</a:t>
                      </a:r>
                      <a:r>
                        <a:rPr lang="cs-CZ" baseline="0" dirty="0" smtClean="0"/>
                        <a:t> vyučování věku žáků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24,7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-6,7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26,1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-5,8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20,0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-10,0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Nadpis 2"/>
          <p:cNvSpPr txBox="1">
            <a:spLocks/>
          </p:cNvSpPr>
          <p:nvPr/>
        </p:nvSpPr>
        <p:spPr>
          <a:xfrm>
            <a:off x="428596" y="285728"/>
            <a:ext cx="8229600" cy="65403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cs-CZ" sz="2400" b="1" u="sng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sebehodnocení studentů – nejlépe zvládané činnosti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3"/>
          <p:cNvGraphicFramePr>
            <a:graphicFrameLocks/>
          </p:cNvGraphicFramePr>
          <p:nvPr/>
        </p:nvGraphicFramePr>
        <p:xfrm>
          <a:off x="357158" y="1000108"/>
          <a:ext cx="8429683" cy="50305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500066"/>
                <a:gridCol w="3643338"/>
                <a:gridCol w="4286279"/>
              </a:tblGrid>
              <a:tr h="6429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Nejobtížněji</a:t>
                      </a:r>
                      <a:r>
                        <a:rPr lang="cs-CZ" b="1" baseline="0" dirty="0" smtClean="0"/>
                        <a:t> zvládané činnosti</a:t>
                      </a:r>
                      <a:endParaRPr lang="cs-CZ" b="1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Nejlépe zvládané činnosti</a:t>
                      </a:r>
                      <a:endParaRPr lang="cs-CZ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60541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Časové rozvržení učiva 31,0 </a:t>
                      </a:r>
                    </a:p>
                    <a:p>
                      <a:r>
                        <a:rPr lang="cs-CZ" b="1" dirty="0" smtClean="0"/>
                        <a:t>(-24,1)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Komunikace s žáky 65,5</a:t>
                      </a:r>
                      <a:r>
                        <a:rPr lang="cs-CZ" baseline="0" dirty="0" smtClean="0"/>
                        <a:t> </a:t>
                      </a:r>
                    </a:p>
                    <a:p>
                      <a:pPr algn="l"/>
                      <a:r>
                        <a:rPr lang="cs-CZ" b="1" baseline="0" dirty="0" smtClean="0"/>
                        <a:t>(-1,7)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9577"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Udržení kázně 17,8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="1" baseline="0" dirty="0" smtClean="0"/>
                        <a:t>(-12,6)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Volba,</a:t>
                      </a:r>
                      <a:r>
                        <a:rPr lang="cs-CZ" baseline="0" dirty="0" smtClean="0"/>
                        <a:t> použití pomůcek 48,9 </a:t>
                      </a:r>
                    </a:p>
                    <a:p>
                      <a:r>
                        <a:rPr lang="cs-CZ" b="1" baseline="0" dirty="0" smtClean="0"/>
                        <a:t>(-2,3)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41988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Grafic</a:t>
                      </a:r>
                      <a:r>
                        <a:rPr lang="cs-CZ" dirty="0" smtClean="0"/>
                        <a:t>.</a:t>
                      </a:r>
                      <a:r>
                        <a:rPr lang="cs-CZ" baseline="0" dirty="0" smtClean="0"/>
                        <a:t> projev, psaní na tabuli</a:t>
                      </a:r>
                    </a:p>
                    <a:p>
                      <a:r>
                        <a:rPr lang="cs-CZ" baseline="0" dirty="0" smtClean="0"/>
                        <a:t>17,8 </a:t>
                      </a:r>
                      <a:r>
                        <a:rPr lang="cs-CZ" b="1" baseline="0" dirty="0" smtClean="0"/>
                        <a:t>(-13,8)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Uzpůsobení vyučování věku žáků 38,5 </a:t>
                      </a:r>
                      <a:r>
                        <a:rPr lang="cs-CZ" b="1" dirty="0" smtClean="0"/>
                        <a:t>(-1,7)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89392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Řešení kázeňských přestupků</a:t>
                      </a:r>
                    </a:p>
                    <a:p>
                      <a:r>
                        <a:rPr lang="cs-CZ" dirty="0" smtClean="0"/>
                        <a:t>14,9 </a:t>
                      </a:r>
                      <a:r>
                        <a:rPr lang="cs-CZ" b="1" dirty="0" smtClean="0"/>
                        <a:t>(-4,0)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Vysvětlení nové látky 37,9 </a:t>
                      </a:r>
                      <a:r>
                        <a:rPr lang="cs-CZ" b="1" dirty="0" smtClean="0"/>
                        <a:t>(-2,9)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89392">
                <a:tc>
                  <a:txBody>
                    <a:bodyPr/>
                    <a:lstStyle/>
                    <a:p>
                      <a:r>
                        <a:rPr lang="cs-CZ" dirty="0" smtClean="0"/>
                        <a:t>5.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Udržení pozornosti žáků 10,9</a:t>
                      </a:r>
                    </a:p>
                    <a:p>
                      <a:r>
                        <a:rPr lang="cs-CZ" dirty="0" smtClean="0"/>
                        <a:t> </a:t>
                      </a:r>
                      <a:r>
                        <a:rPr lang="cs-CZ" b="1" dirty="0" smtClean="0"/>
                        <a:t>(-21,3)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Motivace žáků 36,8 </a:t>
                      </a:r>
                      <a:r>
                        <a:rPr lang="cs-CZ" b="1" dirty="0" smtClean="0"/>
                        <a:t>(-6,3)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85259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Správná formulace otázek 6,9</a:t>
                      </a:r>
                    </a:p>
                    <a:p>
                      <a:r>
                        <a:rPr lang="cs-CZ" b="1" dirty="0" smtClean="0"/>
                        <a:t>(-20,7)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Organizace aktivit v hodině 32,8</a:t>
                      </a:r>
                    </a:p>
                    <a:p>
                      <a:r>
                        <a:rPr lang="cs-CZ" baseline="0" dirty="0" smtClean="0"/>
                        <a:t> </a:t>
                      </a:r>
                      <a:r>
                        <a:rPr lang="cs-CZ" b="1" baseline="0" dirty="0" smtClean="0"/>
                        <a:t>(-4,6)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Nadpis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654032"/>
          </a:xfrm>
        </p:spPr>
        <p:txBody>
          <a:bodyPr>
            <a:normAutofit/>
          </a:bodyPr>
          <a:lstStyle/>
          <a:p>
            <a:r>
              <a:rPr lang="cs-CZ" sz="2400" u="sng" dirty="0" smtClean="0">
                <a:solidFill>
                  <a:srgbClr val="0070C0"/>
                </a:solidFill>
              </a:rPr>
              <a:t>Hodnocení studentů učiteli </a:t>
            </a:r>
            <a:endParaRPr lang="cs-CZ" sz="2400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cs-CZ" sz="2400" u="sng" dirty="0" smtClean="0">
                <a:solidFill>
                  <a:srgbClr val="0070C0"/>
                </a:solidFill>
              </a:rPr>
              <a:t>Hodnocení studentů odbornými didaktiky</a:t>
            </a: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/>
        </p:nvGraphicFramePr>
        <p:xfrm>
          <a:off x="357158" y="1000108"/>
          <a:ext cx="8429683" cy="5054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3643338"/>
                <a:gridCol w="4286279"/>
              </a:tblGrid>
              <a:tr h="6429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Nejobtížněji</a:t>
                      </a:r>
                      <a:r>
                        <a:rPr lang="cs-CZ" b="1" baseline="0" dirty="0" smtClean="0"/>
                        <a:t> zvládané činnosti</a:t>
                      </a:r>
                      <a:endParaRPr lang="cs-CZ" b="1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Nejlépe zvládané činnosti</a:t>
                      </a:r>
                      <a:endParaRPr lang="cs-CZ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541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Časové rozvržení učiva 57,1 </a:t>
                      </a:r>
                    </a:p>
                    <a:p>
                      <a:r>
                        <a:rPr lang="cs-CZ" b="1" dirty="0" smtClean="0"/>
                        <a:t>(-0,0)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Volba,</a:t>
                      </a:r>
                      <a:r>
                        <a:rPr lang="cs-CZ" baseline="0" dirty="0" smtClean="0"/>
                        <a:t> použití pomůcek50,0</a:t>
                      </a:r>
                    </a:p>
                    <a:p>
                      <a:r>
                        <a:rPr lang="cs-CZ" b="1" baseline="0" dirty="0" smtClean="0"/>
                        <a:t>(-0,0)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9577"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Udržení kázně 51,0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="1" baseline="0" dirty="0" smtClean="0"/>
                        <a:t>(-0,0)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Organizace aktivit v hodině50,0</a:t>
                      </a:r>
                    </a:p>
                    <a:p>
                      <a:r>
                        <a:rPr lang="cs-CZ" baseline="0" dirty="0" smtClean="0"/>
                        <a:t> </a:t>
                      </a:r>
                      <a:r>
                        <a:rPr lang="cs-CZ" b="1" baseline="0" dirty="0" smtClean="0"/>
                        <a:t>(-7,1)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41988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Grafic</a:t>
                      </a:r>
                      <a:r>
                        <a:rPr lang="cs-CZ" dirty="0" smtClean="0"/>
                        <a:t>.</a:t>
                      </a:r>
                      <a:r>
                        <a:rPr lang="cs-CZ" baseline="0" dirty="0" smtClean="0"/>
                        <a:t> projev, psaní na tabuli</a:t>
                      </a:r>
                    </a:p>
                    <a:p>
                      <a:r>
                        <a:rPr lang="cs-CZ" baseline="0" dirty="0" smtClean="0"/>
                        <a:t>51,0 </a:t>
                      </a:r>
                      <a:r>
                        <a:rPr lang="cs-CZ" b="1" baseline="0" dirty="0" smtClean="0"/>
                        <a:t>(-7,1)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Komunikace s žáky</a:t>
                      </a:r>
                      <a:r>
                        <a:rPr lang="cs-CZ" baseline="0" dirty="0" smtClean="0"/>
                        <a:t> 42,9</a:t>
                      </a:r>
                    </a:p>
                    <a:p>
                      <a:pPr algn="l"/>
                      <a:r>
                        <a:rPr lang="cs-CZ" b="1" baseline="0" dirty="0" smtClean="0"/>
                        <a:t>(-7,1)</a:t>
                      </a:r>
                      <a:endParaRPr lang="cs-CZ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63934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Řešení kázeňských přestupků</a:t>
                      </a:r>
                    </a:p>
                    <a:p>
                      <a:r>
                        <a:rPr lang="cs-CZ" dirty="0" smtClean="0"/>
                        <a:t>51,0 </a:t>
                      </a:r>
                      <a:r>
                        <a:rPr lang="cs-CZ" b="1" dirty="0" smtClean="0"/>
                        <a:t>(-7,1)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Uzpůsobení vyučování věku žáků 35,7 </a:t>
                      </a:r>
                      <a:r>
                        <a:rPr lang="cs-CZ" b="1" dirty="0" smtClean="0"/>
                        <a:t>(-31,4)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89392">
                <a:tc>
                  <a:txBody>
                    <a:bodyPr/>
                    <a:lstStyle/>
                    <a:p>
                      <a:r>
                        <a:rPr lang="cs-CZ" dirty="0" smtClean="0"/>
                        <a:t>5.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Udržení pozornosti žáků 35,7</a:t>
                      </a:r>
                    </a:p>
                    <a:p>
                      <a:r>
                        <a:rPr lang="cs-CZ" dirty="0" smtClean="0"/>
                        <a:t> </a:t>
                      </a:r>
                      <a:r>
                        <a:rPr lang="cs-CZ" b="1" dirty="0" smtClean="0"/>
                        <a:t>(-14,3)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Volba</a:t>
                      </a:r>
                      <a:r>
                        <a:rPr lang="cs-CZ" b="0" baseline="0" dirty="0" smtClean="0"/>
                        <a:t> a realizace metod 28,6 </a:t>
                      </a:r>
                    </a:p>
                    <a:p>
                      <a:r>
                        <a:rPr lang="cs-CZ" b="1" dirty="0" smtClean="0"/>
                        <a:t>(-14,3)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85259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Individuální</a:t>
                      </a:r>
                      <a:r>
                        <a:rPr lang="cs-CZ" baseline="0" dirty="0" smtClean="0"/>
                        <a:t> přístup 35,</a:t>
                      </a:r>
                      <a:r>
                        <a:rPr lang="cs-CZ" b="1" dirty="0" smtClean="0"/>
                        <a:t>(-21,4)</a:t>
                      </a:r>
                    </a:p>
                    <a:p>
                      <a:r>
                        <a:rPr lang="cs-CZ" b="0" dirty="0" smtClean="0"/>
                        <a:t>Motivace 35,7 </a:t>
                      </a:r>
                      <a:r>
                        <a:rPr lang="cs-CZ" b="1" dirty="0" smtClean="0"/>
                        <a:t>(-28,6)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Motivace žáků 28,6 </a:t>
                      </a:r>
                      <a:r>
                        <a:rPr lang="cs-CZ" b="1" dirty="0" smtClean="0"/>
                        <a:t>(-35,7)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718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Studenti učitelství </a:t>
            </a:r>
            <a:r>
              <a:rPr lang="cs-CZ" dirty="0" smtClean="0"/>
              <a:t>vyjadřovali sebehodnocení profesních činností </a:t>
            </a:r>
            <a:r>
              <a:rPr lang="cs-CZ" b="1" dirty="0" smtClean="0"/>
              <a:t>kritičtěji</a:t>
            </a:r>
            <a:r>
              <a:rPr lang="cs-CZ" dirty="0" smtClean="0"/>
              <a:t>, též </a:t>
            </a:r>
            <a:r>
              <a:rPr lang="cs-CZ" b="1" dirty="0" smtClean="0"/>
              <a:t>oboroví didaktici </a:t>
            </a:r>
            <a:r>
              <a:rPr lang="cs-CZ" dirty="0" smtClean="0"/>
              <a:t>hodnotili studenty na završující souvislé pedagogické praxi na ZŠ </a:t>
            </a:r>
            <a:r>
              <a:rPr lang="cs-CZ" b="1" dirty="0" smtClean="0"/>
              <a:t>kritičtěji</a:t>
            </a:r>
            <a:r>
              <a:rPr lang="cs-CZ" dirty="0" smtClean="0"/>
              <a:t>, než jejich fakultní učitelé.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Způsob a kvalita přípravy </a:t>
            </a:r>
            <a:r>
              <a:rPr lang="cs-CZ" dirty="0" smtClean="0"/>
              <a:t>učitelů ovlivňuje do značné míry i </a:t>
            </a:r>
            <a:r>
              <a:rPr lang="cs-CZ" b="1" dirty="0" smtClean="0"/>
              <a:t>kvalitu školní výuky </a:t>
            </a:r>
            <a:r>
              <a:rPr lang="cs-CZ" dirty="0" smtClean="0"/>
              <a:t>a ve svých důsledcích i rozvoj národní vzdělanosti.</a:t>
            </a:r>
          </a:p>
          <a:p>
            <a:pPr>
              <a:buNone/>
            </a:pPr>
            <a:r>
              <a:rPr lang="cs-CZ" dirty="0" smtClean="0"/>
              <a:t>                                                   (dle Průchy)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Praktická příprava </a:t>
            </a:r>
            <a:r>
              <a:rPr lang="cs-CZ" dirty="0" smtClean="0"/>
              <a:t>je jednou z </a:t>
            </a:r>
            <a:r>
              <a:rPr lang="cs-CZ" b="1" dirty="0" smtClean="0"/>
              <a:t>podstatných </a:t>
            </a:r>
            <a:r>
              <a:rPr lang="cs-CZ" dirty="0" smtClean="0"/>
              <a:t>součástí přípravného vzdělávání učitelů a je proto nezbytné této složce přípravy věnovat patřičnou pozornost.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005EA4"/>
                </a:solidFill>
              </a:rPr>
              <a:t>Závěr:</a:t>
            </a:r>
            <a:endParaRPr lang="cs-CZ" sz="3200" dirty="0">
              <a:solidFill>
                <a:srgbClr val="005EA4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Tato studie na základě </a:t>
            </a:r>
            <a:r>
              <a:rPr lang="cs-CZ" b="1" dirty="0" smtClean="0"/>
              <a:t>dotazníkového</a:t>
            </a:r>
            <a:r>
              <a:rPr lang="cs-CZ" dirty="0" smtClean="0"/>
              <a:t> šetření srovnává hodnocení obtížnosti prováděných profesních činností učitele </a:t>
            </a:r>
            <a:r>
              <a:rPr lang="cs-CZ" b="1" dirty="0" smtClean="0"/>
              <a:t>třemi</a:t>
            </a:r>
            <a:r>
              <a:rPr lang="cs-CZ" dirty="0" smtClean="0"/>
              <a:t> skupinami subjektů současně: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dirty="0" smtClean="0"/>
              <a:t>Sebehodnocení studentů učitelství</a:t>
            </a:r>
          </a:p>
          <a:p>
            <a:r>
              <a:rPr lang="cs-CZ" b="1" dirty="0" smtClean="0"/>
              <a:t>Hodnocení studentů fakultními učiteli</a:t>
            </a:r>
          </a:p>
          <a:p>
            <a:r>
              <a:rPr lang="cs-CZ" b="1" dirty="0" smtClean="0"/>
              <a:t>Hodnocení studentů oborovými didaktiky</a:t>
            </a:r>
          </a:p>
          <a:p>
            <a:endParaRPr lang="cs-CZ" dirty="0" smtClean="0"/>
          </a:p>
          <a:p>
            <a:r>
              <a:rPr lang="cs-CZ" b="1" dirty="0" smtClean="0"/>
              <a:t>Výzkum uskutečněn v Liberci </a:t>
            </a:r>
          </a:p>
          <a:p>
            <a:pPr>
              <a:buNone/>
            </a:pPr>
            <a:r>
              <a:rPr lang="cs-CZ" dirty="0" smtClean="0"/>
              <a:t>   (akadem. Rok 2007/2008, ukončená praxe na 2.stupni ZŠ)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Úvod: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500174"/>
            <a:ext cx="8358246" cy="4507117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Klíčové kompetence učitele</a:t>
            </a:r>
          </a:p>
          <a:p>
            <a:r>
              <a:rPr lang="cs-CZ" dirty="0" smtClean="0"/>
              <a:t>Profesní činnosti učitele</a:t>
            </a:r>
          </a:p>
          <a:p>
            <a:r>
              <a:rPr lang="cs-CZ" dirty="0" smtClean="0"/>
              <a:t>Přípravné vzdělávání - </a:t>
            </a:r>
            <a:r>
              <a:rPr lang="cs-CZ" sz="2200" dirty="0" smtClean="0"/>
              <a:t>složky oborová, pedagogická a psychologická, didaktiky, praktické aktivity</a:t>
            </a:r>
          </a:p>
          <a:p>
            <a:r>
              <a:rPr lang="cs-CZ" dirty="0" smtClean="0"/>
              <a:t>Fakultní učitel</a:t>
            </a:r>
          </a:p>
          <a:p>
            <a:r>
              <a:rPr lang="cs-CZ" dirty="0" smtClean="0"/>
              <a:t>Oborový didaktik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Vymezení klíčových pojmů: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Vyučování</a:t>
            </a:r>
          </a:p>
          <a:p>
            <a:r>
              <a:rPr lang="cs-CZ" dirty="0" smtClean="0"/>
              <a:t>Další služba ve škole, dozor, pohotovost</a:t>
            </a:r>
          </a:p>
          <a:p>
            <a:r>
              <a:rPr lang="cs-CZ" dirty="0" smtClean="0"/>
              <a:t>Doučování, nápravná cvičení</a:t>
            </a:r>
          </a:p>
          <a:p>
            <a:r>
              <a:rPr lang="cs-CZ" dirty="0" smtClean="0"/>
              <a:t>Zájmové kroužky</a:t>
            </a:r>
          </a:p>
          <a:p>
            <a:r>
              <a:rPr lang="cs-CZ" dirty="0" smtClean="0"/>
              <a:t>Příprava na vyučování, opravy žákovských prací,  zhotovení a udržování pomůcek</a:t>
            </a:r>
          </a:p>
          <a:p>
            <a:r>
              <a:rPr lang="cs-CZ" dirty="0" smtClean="0"/>
              <a:t>Správa a samospráva školy</a:t>
            </a:r>
          </a:p>
          <a:p>
            <a:r>
              <a:rPr lang="cs-CZ" dirty="0" smtClean="0"/>
              <a:t>Konzultace s učiteli, vychovateli, poradci</a:t>
            </a:r>
          </a:p>
          <a:p>
            <a:r>
              <a:rPr lang="cs-CZ" dirty="0" smtClean="0"/>
              <a:t>Spolupráce s rodiči</a:t>
            </a:r>
          </a:p>
          <a:p>
            <a:r>
              <a:rPr lang="cs-CZ" dirty="0" smtClean="0"/>
              <a:t>Veřejná činnost učitele ( osvětová, sociální)</a:t>
            </a:r>
          </a:p>
          <a:p>
            <a:r>
              <a:rPr lang="cs-CZ" dirty="0" smtClean="0"/>
              <a:t>Studium, sebevzdělávání, učitelská agenda, administrativa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>
                <a:solidFill>
                  <a:srgbClr val="0070C0"/>
                </a:solidFill>
              </a:rPr>
              <a:t>Kategorizace učitelských činností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sz="2700" dirty="0" err="1" smtClean="0"/>
              <a:t>Blížkovský</a:t>
            </a:r>
            <a:r>
              <a:rPr lang="cs-CZ" sz="2700" dirty="0" smtClean="0"/>
              <a:t> a kol., 2000</a:t>
            </a:r>
            <a:r>
              <a:rPr lang="cs-CZ" sz="4000" dirty="0" smtClean="0"/>
              <a:t>)</a:t>
            </a:r>
            <a:endParaRPr lang="cs-CZ" sz="4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57850"/>
          </a:xfrm>
        </p:spPr>
        <p:txBody>
          <a:bodyPr>
            <a:normAutofit/>
          </a:bodyPr>
          <a:lstStyle/>
          <a:p>
            <a:endParaRPr lang="cs-CZ" sz="2400" b="1" u="sng" dirty="0" smtClean="0"/>
          </a:p>
          <a:p>
            <a:r>
              <a:rPr lang="cs-CZ" sz="2400" b="1" u="sng" dirty="0" smtClean="0"/>
              <a:t>Dle Musila </a:t>
            </a:r>
            <a:r>
              <a:rPr lang="cs-CZ" sz="2400" dirty="0" smtClean="0"/>
              <a:t>– </a:t>
            </a:r>
            <a:r>
              <a:rPr lang="cs-CZ" sz="2200" dirty="0" smtClean="0"/>
              <a:t>hodnotili studenti učitelství jako nejobtížnější profesní činnosti</a:t>
            </a:r>
            <a:r>
              <a:rPr lang="cs-CZ" sz="2400" dirty="0" smtClean="0"/>
              <a:t> </a:t>
            </a:r>
            <a:r>
              <a:rPr lang="cs-CZ" sz="2400" b="1" dirty="0" smtClean="0"/>
              <a:t>motivaci žáků a řešení výchovných problémů </a:t>
            </a:r>
            <a:r>
              <a:rPr lang="cs-CZ" sz="2400" dirty="0" smtClean="0"/>
              <a:t>(1998)</a:t>
            </a:r>
          </a:p>
          <a:p>
            <a:r>
              <a:rPr lang="cs-CZ" sz="2400" b="1" u="sng" dirty="0" smtClean="0"/>
              <a:t>Dle </a:t>
            </a:r>
            <a:r>
              <a:rPr lang="cs-CZ" sz="2400" b="1" u="sng" dirty="0" err="1" smtClean="0"/>
              <a:t>Mazáčové</a:t>
            </a:r>
            <a:r>
              <a:rPr lang="cs-CZ" sz="2400" b="1" u="sng" dirty="0" smtClean="0"/>
              <a:t> </a:t>
            </a:r>
            <a:r>
              <a:rPr lang="cs-CZ" sz="2400" b="1" dirty="0" smtClean="0"/>
              <a:t>– </a:t>
            </a:r>
            <a:r>
              <a:rPr lang="cs-CZ" sz="2200" dirty="0" smtClean="0"/>
              <a:t>uvedla jako nejobtížnější pro studenty učitelství skupinu profesních činností </a:t>
            </a:r>
            <a:r>
              <a:rPr lang="cs-CZ" sz="2400" b="1" dirty="0" smtClean="0"/>
              <a:t>udržení kázně ve třídě  řešení konfliktních situací </a:t>
            </a:r>
            <a:r>
              <a:rPr lang="cs-CZ" sz="2400" dirty="0" smtClean="0"/>
              <a:t>(1998)</a:t>
            </a:r>
            <a:endParaRPr lang="cs-CZ" sz="2400" b="1" dirty="0" smtClean="0"/>
          </a:p>
          <a:p>
            <a:r>
              <a:rPr lang="cs-CZ" sz="2400" b="1" u="sng" dirty="0" smtClean="0"/>
              <a:t>Dle Urbánka </a:t>
            </a:r>
            <a:r>
              <a:rPr lang="cs-CZ" sz="2400" dirty="0" smtClean="0"/>
              <a:t>– </a:t>
            </a:r>
            <a:r>
              <a:rPr lang="cs-CZ" sz="2200" dirty="0" smtClean="0"/>
              <a:t>hodnotili studenti nejobtížněji </a:t>
            </a:r>
            <a:r>
              <a:rPr lang="cs-CZ" sz="2400" b="1" dirty="0" smtClean="0"/>
              <a:t>časové rozvržení, hodnocení a klasifikaci </a:t>
            </a:r>
            <a:r>
              <a:rPr lang="cs-CZ" sz="2400" dirty="0" smtClean="0"/>
              <a:t>(2004)</a:t>
            </a:r>
          </a:p>
          <a:p>
            <a:r>
              <a:rPr lang="cs-CZ" sz="2400" b="1" u="sng" dirty="0" smtClean="0"/>
              <a:t>Dle </a:t>
            </a:r>
            <a:r>
              <a:rPr lang="cs-CZ" sz="2400" b="1" u="sng" dirty="0" err="1" smtClean="0"/>
              <a:t>Šimoníka</a:t>
            </a:r>
            <a:r>
              <a:rPr lang="cs-CZ" sz="2400" b="1" u="sng" dirty="0" smtClean="0"/>
              <a:t> </a:t>
            </a:r>
            <a:r>
              <a:rPr lang="cs-CZ" sz="2400" dirty="0" smtClean="0"/>
              <a:t>–</a:t>
            </a:r>
            <a:r>
              <a:rPr lang="cs-CZ" sz="2200" dirty="0" smtClean="0"/>
              <a:t>na základě sebehodnocení začínajících učitelů na jižní Moravě dospěl k pořadí: </a:t>
            </a:r>
            <a:r>
              <a:rPr lang="cs-CZ" sz="2200" b="1" dirty="0" smtClean="0"/>
              <a:t>práce s </a:t>
            </a:r>
            <a:r>
              <a:rPr lang="cs-CZ" sz="2400" b="1" dirty="0" smtClean="0"/>
              <a:t>neprospívajícími žáky, udržení kázně při vyučování, udržení pozornosti žáků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14348" y="428604"/>
            <a:ext cx="8229600" cy="77472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5EA4"/>
                </a:solidFill>
              </a:rPr>
              <a:t>Čeští autoři se tomuto tématu věnují:</a:t>
            </a:r>
            <a:endParaRPr lang="cs-CZ" sz="2800" dirty="0">
              <a:solidFill>
                <a:srgbClr val="005EA4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/>
          </a:bodyPr>
          <a:lstStyle/>
          <a:p>
            <a:r>
              <a:rPr lang="cs-CZ" sz="2400" dirty="0" smtClean="0"/>
              <a:t>Šetření bylo součástí sledování studentů a absolventů </a:t>
            </a:r>
            <a:r>
              <a:rPr lang="cs-CZ" sz="2400" u="sng" dirty="0" smtClean="0"/>
              <a:t>technické univerzity v Liberci TUL </a:t>
            </a:r>
            <a:r>
              <a:rPr lang="cs-CZ" sz="2400" dirty="0" smtClean="0"/>
              <a:t>z hlediska </a:t>
            </a:r>
            <a:r>
              <a:rPr lang="cs-CZ" sz="2400" b="1" dirty="0" smtClean="0"/>
              <a:t>vývoje profesního růstu, vztahu ke studiu učitelství a k učitelské profesi.</a:t>
            </a:r>
          </a:p>
          <a:p>
            <a:endParaRPr lang="cs-CZ" sz="2400" dirty="0" smtClean="0"/>
          </a:p>
          <a:p>
            <a:r>
              <a:rPr lang="cs-CZ" sz="2400" dirty="0" smtClean="0"/>
              <a:t>Výzkum byl prováděn </a:t>
            </a:r>
            <a:r>
              <a:rPr lang="cs-CZ" sz="2400" b="1" dirty="0" smtClean="0"/>
              <a:t>Oddělením pedagogické praxe </a:t>
            </a:r>
            <a:r>
              <a:rPr lang="cs-CZ" sz="2400" dirty="0" smtClean="0"/>
              <a:t>(nyní centrum praktické přípravy)</a:t>
            </a:r>
          </a:p>
          <a:p>
            <a:endParaRPr lang="cs-CZ" sz="2400" dirty="0" smtClean="0"/>
          </a:p>
          <a:p>
            <a:r>
              <a:rPr lang="cs-CZ" sz="2400" dirty="0" smtClean="0"/>
              <a:t>Cílem bylo komparovat </a:t>
            </a:r>
            <a:r>
              <a:rPr lang="cs-CZ" sz="2400" b="1" dirty="0" smtClean="0"/>
              <a:t>hodnocení obtížnosti prováděných profesních činností učitele</a:t>
            </a:r>
            <a:r>
              <a:rPr lang="cs-CZ" sz="2400" dirty="0" smtClean="0"/>
              <a:t> a to </a:t>
            </a:r>
            <a:r>
              <a:rPr lang="cs-CZ" sz="2400" b="1" dirty="0" smtClean="0"/>
              <a:t>třemi </a:t>
            </a:r>
            <a:r>
              <a:rPr lang="cs-CZ" sz="2400" dirty="0" smtClean="0"/>
              <a:t>skupinami subjektů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70C0"/>
                </a:solidFill>
              </a:rPr>
              <a:t>Cíle, metodika a uspořádání šetření</a:t>
            </a:r>
            <a:endParaRPr lang="cs-CZ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71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Zúčastnilo se:</a:t>
            </a:r>
          </a:p>
          <a:p>
            <a:r>
              <a:rPr lang="cs-CZ" dirty="0" smtClean="0"/>
              <a:t> 89 studentů ( 69 studentek, 20 studentů )</a:t>
            </a:r>
          </a:p>
          <a:p>
            <a:r>
              <a:rPr lang="cs-CZ" dirty="0" smtClean="0"/>
              <a:t>174 učitelů (137 žen, 37 mužů ) – z 85 ZŠ</a:t>
            </a:r>
          </a:p>
          <a:p>
            <a:r>
              <a:rPr lang="cs-CZ" dirty="0" smtClean="0"/>
              <a:t>14 oborových didaktiků ( 8 žen, 6 mužů )</a:t>
            </a:r>
          </a:p>
          <a:p>
            <a:endParaRPr lang="cs-CZ" dirty="0" smtClean="0"/>
          </a:p>
          <a:p>
            <a:r>
              <a:rPr lang="cs-CZ" dirty="0" smtClean="0"/>
              <a:t>Při realizaci byly použity 3 varianty téhož dotazníku, z 20 nabízených profesních činností vybírali pouze 5, které:</a:t>
            </a:r>
          </a:p>
          <a:p>
            <a:r>
              <a:rPr lang="cs-CZ" b="1" dirty="0" smtClean="0"/>
              <a:t>1. činily největší obtíže</a:t>
            </a:r>
          </a:p>
          <a:p>
            <a:r>
              <a:rPr lang="cs-CZ" b="1" dirty="0" smtClean="0"/>
              <a:t>2. zvládali nejlépe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70C0"/>
                </a:solidFill>
              </a:rPr>
              <a:t>Respondenti:</a:t>
            </a:r>
            <a:endParaRPr lang="cs-CZ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14282" y="357166"/>
            <a:ext cx="4500594" cy="621510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Časové rozvržení učiva</a:t>
            </a:r>
          </a:p>
          <a:p>
            <a:r>
              <a:rPr lang="cs-CZ" dirty="0" smtClean="0"/>
              <a:t>Přizpůsobení vyuč. věku žáků</a:t>
            </a:r>
          </a:p>
          <a:p>
            <a:r>
              <a:rPr lang="cs-CZ" dirty="0" smtClean="0"/>
              <a:t>Tvorba témat. plánu</a:t>
            </a:r>
          </a:p>
          <a:p>
            <a:r>
              <a:rPr lang="cs-CZ" dirty="0" smtClean="0"/>
              <a:t>Individuální přístup</a:t>
            </a:r>
          </a:p>
          <a:p>
            <a:r>
              <a:rPr lang="cs-CZ" dirty="0" smtClean="0"/>
              <a:t>Komunikace se žáky</a:t>
            </a:r>
          </a:p>
          <a:p>
            <a:r>
              <a:rPr lang="cs-CZ" dirty="0" smtClean="0"/>
              <a:t>Volba a použití všech pomůcek</a:t>
            </a:r>
          </a:p>
          <a:p>
            <a:r>
              <a:rPr lang="cs-CZ" dirty="0" smtClean="0"/>
              <a:t>Motivace žáků</a:t>
            </a:r>
          </a:p>
          <a:p>
            <a:r>
              <a:rPr lang="cs-CZ" dirty="0" smtClean="0"/>
              <a:t>Organizace </a:t>
            </a:r>
            <a:r>
              <a:rPr lang="cs-CZ" dirty="0" err="1" smtClean="0"/>
              <a:t>samost</a:t>
            </a:r>
            <a:r>
              <a:rPr lang="cs-CZ" dirty="0" smtClean="0"/>
              <a:t>. práce</a:t>
            </a:r>
          </a:p>
          <a:p>
            <a:r>
              <a:rPr lang="cs-CZ" dirty="0" smtClean="0"/>
              <a:t>Vysvětlení nové látky</a:t>
            </a:r>
          </a:p>
          <a:p>
            <a:r>
              <a:rPr lang="cs-CZ" dirty="0" smtClean="0"/>
              <a:t>Práce s neprospívajícími žáky</a:t>
            </a:r>
          </a:p>
          <a:p>
            <a:r>
              <a:rPr lang="cs-CZ" dirty="0" smtClean="0"/>
              <a:t>Správná formulace otázek</a:t>
            </a:r>
          </a:p>
          <a:p>
            <a:r>
              <a:rPr lang="cs-CZ" dirty="0" smtClean="0"/>
              <a:t>Řešení kázeňských přestupků</a:t>
            </a:r>
          </a:p>
          <a:p>
            <a:r>
              <a:rPr lang="cs-CZ" dirty="0" smtClean="0"/>
              <a:t>Udržení pozornosti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43372" y="357166"/>
            <a:ext cx="4541841" cy="6286544"/>
          </a:xfrm>
        </p:spPr>
        <p:txBody>
          <a:bodyPr>
            <a:normAutofit/>
          </a:bodyPr>
          <a:lstStyle/>
          <a:p>
            <a:r>
              <a:rPr lang="cs-CZ" sz="2200" dirty="0" smtClean="0"/>
              <a:t>Spolupráce s ostatními pedagogy</a:t>
            </a:r>
          </a:p>
          <a:p>
            <a:r>
              <a:rPr lang="cs-CZ" sz="2200" dirty="0" smtClean="0"/>
              <a:t>Udržení kázně</a:t>
            </a:r>
          </a:p>
          <a:p>
            <a:r>
              <a:rPr lang="cs-CZ" sz="2200" dirty="0" smtClean="0"/>
              <a:t>Vedení pedagogické dokumentace</a:t>
            </a:r>
          </a:p>
          <a:p>
            <a:r>
              <a:rPr lang="cs-CZ" sz="2200" dirty="0" smtClean="0"/>
              <a:t>Hodnocení a klasifikace</a:t>
            </a:r>
          </a:p>
          <a:p>
            <a:r>
              <a:rPr lang="cs-CZ" sz="2200" dirty="0" smtClean="0"/>
              <a:t>Individuální jednání s rodiči</a:t>
            </a:r>
          </a:p>
          <a:p>
            <a:r>
              <a:rPr lang="cs-CZ" sz="2200" dirty="0" smtClean="0"/>
              <a:t>Diagnostika žáka</a:t>
            </a:r>
          </a:p>
          <a:p>
            <a:r>
              <a:rPr lang="cs-CZ" sz="2200" dirty="0" smtClean="0"/>
              <a:t>Výuka podle školního </a:t>
            </a:r>
            <a:r>
              <a:rPr lang="cs-CZ" sz="2200" dirty="0" err="1" smtClean="0"/>
              <a:t>vzděl</a:t>
            </a:r>
            <a:r>
              <a:rPr lang="cs-CZ" sz="2200" dirty="0" smtClean="0"/>
              <a:t>. programu</a:t>
            </a:r>
          </a:p>
          <a:p>
            <a:endParaRPr lang="cs-CZ" sz="2200" dirty="0" smtClean="0"/>
          </a:p>
          <a:p>
            <a:pPr>
              <a:buNone/>
            </a:pPr>
            <a:r>
              <a:rPr lang="cs-CZ" sz="2200" dirty="0" smtClean="0"/>
              <a:t> </a:t>
            </a:r>
            <a:r>
              <a:rPr lang="cs-CZ" sz="2200" b="1" dirty="0" smtClean="0"/>
              <a:t>Didaktici a učitelé:</a:t>
            </a:r>
          </a:p>
          <a:p>
            <a:r>
              <a:rPr lang="cs-CZ" sz="2200" dirty="0" smtClean="0"/>
              <a:t>Činnosti nabízené studentům</a:t>
            </a:r>
          </a:p>
          <a:p>
            <a:r>
              <a:rPr lang="cs-CZ" sz="2200" dirty="0" smtClean="0"/>
              <a:t>Stanovení </a:t>
            </a:r>
            <a:r>
              <a:rPr lang="cs-CZ" sz="2200" dirty="0" err="1" smtClean="0"/>
              <a:t>vých</a:t>
            </a:r>
            <a:r>
              <a:rPr lang="cs-CZ" sz="2200" dirty="0" smtClean="0"/>
              <a:t>. </a:t>
            </a:r>
            <a:r>
              <a:rPr lang="cs-CZ" sz="2200" dirty="0" err="1" smtClean="0"/>
              <a:t>vzděl</a:t>
            </a:r>
            <a:r>
              <a:rPr lang="cs-CZ" sz="2200" dirty="0" smtClean="0"/>
              <a:t>. cílů</a:t>
            </a:r>
          </a:p>
          <a:p>
            <a:r>
              <a:rPr lang="cs-CZ" sz="2200" dirty="0" smtClean="0"/>
              <a:t>Volba a realizace metod</a:t>
            </a:r>
          </a:p>
          <a:p>
            <a:r>
              <a:rPr lang="cs-CZ" sz="2200" dirty="0" smtClean="0"/>
              <a:t>Organizace aktivit v hodině a grafický projev</a:t>
            </a:r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57158" y="928670"/>
          <a:ext cx="8429684" cy="4874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291"/>
                <a:gridCol w="2763007"/>
                <a:gridCol w="800470"/>
                <a:gridCol w="936631"/>
                <a:gridCol w="792534"/>
                <a:gridCol w="864583"/>
                <a:gridCol w="864583"/>
                <a:gridCol w="864585"/>
              </a:tblGrid>
              <a:tr h="38357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89</a:t>
                      </a:r>
                      <a:endParaRPr lang="cs-CZ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69</a:t>
                      </a:r>
                      <a:endParaRPr lang="cs-CZ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1444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Profesní činnosti učitele: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NV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NV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NV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4209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Časové rozvržení učiva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46,1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-20,2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46,4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-17,4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45,0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-30,0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3575"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Udržení kázně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33,7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-11,2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31,9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-10,1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40,0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-15,0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45081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Práce s neprospívajícími žáky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21,4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-3,4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21,7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-2,9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20,0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-5,0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14446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Řešení kázeňských přestupků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19,1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-5,6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20,3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-2,9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15,0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-15,0</a:t>
                      </a:r>
                    </a:p>
                    <a:p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94600">
                <a:tc>
                  <a:txBody>
                    <a:bodyPr/>
                    <a:lstStyle/>
                    <a:p>
                      <a:r>
                        <a:rPr lang="cs-CZ" dirty="0" smtClean="0"/>
                        <a:t>5.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Hodnocení a klasifikace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16,9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-12,4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21,7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-13,0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-10,0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45802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Udržení pozornosti žáků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15,7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-14,6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15,9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-13,0</a:t>
                      </a:r>
                    </a:p>
                    <a:p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15,0</a:t>
                      </a:r>
                    </a:p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-20,0</a:t>
                      </a:r>
                    </a:p>
                    <a:p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654032"/>
          </a:xfrm>
        </p:spPr>
        <p:txBody>
          <a:bodyPr>
            <a:normAutofit/>
          </a:bodyPr>
          <a:lstStyle/>
          <a:p>
            <a:r>
              <a:rPr lang="cs-CZ" sz="2400" u="sng" dirty="0" smtClean="0">
                <a:solidFill>
                  <a:srgbClr val="0070C0"/>
                </a:solidFill>
              </a:rPr>
              <a:t>sebehodnocení studentů – nejobtížnější činnosti</a:t>
            </a:r>
            <a:endParaRPr lang="cs-CZ" sz="2400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2">
      <a:dk1>
        <a:sysClr val="windowText" lastClr="000000"/>
      </a:dk1>
      <a:lt1>
        <a:srgbClr val="DEF5FA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201</TotalTime>
  <Words>978</Words>
  <Application>Microsoft Office PowerPoint</Application>
  <PresentationFormat>Předvádění na obrazovce (4:3)</PresentationFormat>
  <Paragraphs>263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Shluk</vt:lpstr>
      <vt:lpstr>Teorie a metodika výchovy</vt:lpstr>
      <vt:lpstr>Úvod:</vt:lpstr>
      <vt:lpstr>Vymezení klíčových pojmů:</vt:lpstr>
      <vt:lpstr>Kategorizace učitelských činností (Blížkovský a kol., 2000)</vt:lpstr>
      <vt:lpstr>Čeští autoři se tomuto tématu věnují:</vt:lpstr>
      <vt:lpstr>Cíle, metodika a uspořádání šetření</vt:lpstr>
      <vt:lpstr>Respondenti:</vt:lpstr>
      <vt:lpstr>Snímek 8</vt:lpstr>
      <vt:lpstr>sebehodnocení studentů – nejobtížnější činnosti</vt:lpstr>
      <vt:lpstr>Snímek 10</vt:lpstr>
      <vt:lpstr>Hodnocení studentů učiteli </vt:lpstr>
      <vt:lpstr>Hodnocení studentů odbornými didaktiky</vt:lpstr>
      <vt:lpstr>Závěr: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metodika výchovy</dc:title>
  <dc:creator>Barbora Cvešprová</dc:creator>
  <cp:lastModifiedBy>Barbora Cvešprová</cp:lastModifiedBy>
  <cp:revision>33</cp:revision>
  <dcterms:created xsi:type="dcterms:W3CDTF">2010-04-04T09:05:58Z</dcterms:created>
  <dcterms:modified xsi:type="dcterms:W3CDTF">2010-04-05T16:41:52Z</dcterms:modified>
</cp:coreProperties>
</file>