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EA6EC"/>
  </p:clrMru>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yl Středně sytá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4" d="100"/>
          <a:sy n="74" d="100"/>
        </p:scale>
        <p:origin x="-10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C63733B2-EE2A-4E89-BF88-E20923D58E54}" type="datetimeFigureOut">
              <a:rPr lang="cs-CZ" smtClean="0"/>
              <a:pPr/>
              <a:t>6.4.2010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9FD26EA-006B-401F-BB78-D87F1F11F9E6}"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C63733B2-EE2A-4E89-BF88-E20923D58E54}" type="datetimeFigureOut">
              <a:rPr lang="cs-CZ" smtClean="0"/>
              <a:pPr/>
              <a:t>6.4.2010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9FD26EA-006B-401F-BB78-D87F1F11F9E6}"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C63733B2-EE2A-4E89-BF88-E20923D58E54}" type="datetimeFigureOut">
              <a:rPr lang="cs-CZ" smtClean="0"/>
              <a:pPr/>
              <a:t>6.4.2010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9FD26EA-006B-401F-BB78-D87F1F11F9E6}"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C63733B2-EE2A-4E89-BF88-E20923D58E54}" type="datetimeFigureOut">
              <a:rPr lang="cs-CZ" smtClean="0"/>
              <a:pPr/>
              <a:t>6.4.2010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9FD26EA-006B-401F-BB78-D87F1F11F9E6}"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C63733B2-EE2A-4E89-BF88-E20923D58E54}" type="datetimeFigureOut">
              <a:rPr lang="cs-CZ" smtClean="0"/>
              <a:pPr/>
              <a:t>6.4.2010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9FD26EA-006B-401F-BB78-D87F1F11F9E6}"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C63733B2-EE2A-4E89-BF88-E20923D58E54}" type="datetimeFigureOut">
              <a:rPr lang="cs-CZ" smtClean="0"/>
              <a:pPr/>
              <a:t>6.4.2010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9FD26EA-006B-401F-BB78-D87F1F11F9E6}"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C63733B2-EE2A-4E89-BF88-E20923D58E54}" type="datetimeFigureOut">
              <a:rPr lang="cs-CZ" smtClean="0"/>
              <a:pPr/>
              <a:t>6.4.2010</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D9FD26EA-006B-401F-BB78-D87F1F11F9E6}"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C63733B2-EE2A-4E89-BF88-E20923D58E54}" type="datetimeFigureOut">
              <a:rPr lang="cs-CZ" smtClean="0"/>
              <a:pPr/>
              <a:t>6.4.2010</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D9FD26EA-006B-401F-BB78-D87F1F11F9E6}"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C63733B2-EE2A-4E89-BF88-E20923D58E54}" type="datetimeFigureOut">
              <a:rPr lang="cs-CZ" smtClean="0"/>
              <a:pPr/>
              <a:t>6.4.2010</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D9FD26EA-006B-401F-BB78-D87F1F11F9E6}"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C63733B2-EE2A-4E89-BF88-E20923D58E54}" type="datetimeFigureOut">
              <a:rPr lang="cs-CZ" smtClean="0"/>
              <a:pPr/>
              <a:t>6.4.2010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9FD26EA-006B-401F-BB78-D87F1F11F9E6}"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C63733B2-EE2A-4E89-BF88-E20923D58E54}" type="datetimeFigureOut">
              <a:rPr lang="cs-CZ" smtClean="0"/>
              <a:pPr/>
              <a:t>6.4.2010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9FD26EA-006B-401F-BB78-D87F1F11F9E6}"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3733B2-EE2A-4E89-BF88-E20923D58E54}" type="datetimeFigureOut">
              <a:rPr lang="cs-CZ" smtClean="0"/>
              <a:pPr/>
              <a:t>6.4.2010</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FD26EA-006B-401F-BB78-D87F1F11F9E6}"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a:bodyPr>
          <a:lstStyle/>
          <a:p>
            <a:r>
              <a:rPr lang="cs-CZ" dirty="0" smtClean="0"/>
              <a:t>Srovnávací analýza hodnocení úrovně učitelských činností</a:t>
            </a:r>
            <a:endParaRPr lang="cs-CZ" dirty="0"/>
          </a:p>
        </p:txBody>
      </p:sp>
      <p:sp>
        <p:nvSpPr>
          <p:cNvPr id="3" name="Podnadpis 2"/>
          <p:cNvSpPr>
            <a:spLocks noGrp="1"/>
          </p:cNvSpPr>
          <p:nvPr>
            <p:ph type="subTitle" idx="1"/>
          </p:nvPr>
        </p:nvSpPr>
        <p:spPr>
          <a:xfrm>
            <a:off x="1371600" y="4248168"/>
            <a:ext cx="6400800" cy="1752600"/>
          </a:xfrm>
        </p:spPr>
        <p:txBody>
          <a:bodyPr/>
          <a:lstStyle/>
          <a:p>
            <a:r>
              <a:rPr lang="cs-CZ" dirty="0" smtClean="0"/>
              <a:t>Zuzana Freislebenová</a:t>
            </a:r>
            <a:endParaRPr lang="cs-CZ" dirty="0"/>
          </a:p>
        </p:txBody>
      </p:sp>
    </p:spTree>
  </p:cSld>
  <p:clrMapOvr>
    <a:masterClrMapping/>
  </p:clrMapOvr>
  <p:transition>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428612"/>
            <a:ext cx="8229600" cy="1143000"/>
          </a:xfrm>
        </p:spPr>
        <p:txBody>
          <a:bodyPr>
            <a:normAutofit/>
          </a:bodyPr>
          <a:lstStyle/>
          <a:p>
            <a:r>
              <a:rPr lang="cs-CZ" sz="2800" dirty="0" smtClean="0"/>
              <a:t>Výpovědi o pedagogických činnostech nejobtížněji zvládaných studentem</a:t>
            </a:r>
            <a:endParaRPr lang="cs-CZ" sz="2800" dirty="0"/>
          </a:p>
        </p:txBody>
      </p:sp>
      <p:graphicFrame>
        <p:nvGraphicFramePr>
          <p:cNvPr id="6" name="Zástupný symbol pro obsah 5"/>
          <p:cNvGraphicFramePr>
            <a:graphicFrameLocks noGrp="1"/>
          </p:cNvGraphicFramePr>
          <p:nvPr>
            <p:ph idx="1"/>
          </p:nvPr>
        </p:nvGraphicFramePr>
        <p:xfrm>
          <a:off x="357158" y="2064404"/>
          <a:ext cx="8429684" cy="4348480"/>
        </p:xfrm>
        <a:graphic>
          <a:graphicData uri="http://schemas.openxmlformats.org/drawingml/2006/table">
            <a:tbl>
              <a:tblPr firstRow="1" bandRow="1">
                <a:tableStyleId>{5C22544A-7EE6-4342-B048-85BDC9FD1C3A}</a:tableStyleId>
              </a:tblPr>
              <a:tblGrid>
                <a:gridCol w="2774661"/>
                <a:gridCol w="695196"/>
                <a:gridCol w="2096372"/>
                <a:gridCol w="650598"/>
                <a:gridCol w="2212857"/>
              </a:tblGrid>
              <a:tr h="370840">
                <a:tc>
                  <a:txBody>
                    <a:bodyPr/>
                    <a:lstStyle/>
                    <a:p>
                      <a:r>
                        <a:rPr lang="cs-CZ" dirty="0" smtClean="0"/>
                        <a:t>Činnosti </a:t>
                      </a:r>
                      <a:endParaRPr lang="cs-CZ" dirty="0"/>
                    </a:p>
                  </a:txBody>
                  <a:tcPr/>
                </a:tc>
                <a:tc>
                  <a:txBody>
                    <a:bodyPr/>
                    <a:lstStyle/>
                    <a:p>
                      <a:r>
                        <a:rPr lang="cs-CZ" dirty="0" err="1" smtClean="0"/>
                        <a:t>Poř</a:t>
                      </a:r>
                      <a:r>
                        <a:rPr lang="cs-CZ" dirty="0" smtClean="0"/>
                        <a:t>.</a:t>
                      </a:r>
                      <a:endParaRPr lang="cs-CZ" dirty="0"/>
                    </a:p>
                  </a:txBody>
                  <a:tcPr/>
                </a:tc>
                <a:tc>
                  <a:txBody>
                    <a:bodyPr/>
                    <a:lstStyle/>
                    <a:p>
                      <a:r>
                        <a:rPr lang="cs-CZ" dirty="0" smtClean="0"/>
                        <a:t>Výpovědi učitelů %</a:t>
                      </a:r>
                      <a:endParaRPr lang="cs-CZ" dirty="0"/>
                    </a:p>
                  </a:txBody>
                  <a:tcPr/>
                </a:tc>
                <a:tc>
                  <a:txBody>
                    <a:bodyPr/>
                    <a:lstStyle/>
                    <a:p>
                      <a:r>
                        <a:rPr lang="cs-CZ" dirty="0" err="1" smtClean="0"/>
                        <a:t>Poř</a:t>
                      </a:r>
                      <a:r>
                        <a:rPr lang="cs-CZ" dirty="0" smtClean="0"/>
                        <a:t>.</a:t>
                      </a:r>
                      <a:endParaRPr lang="cs-CZ" dirty="0"/>
                    </a:p>
                  </a:txBody>
                  <a:tcPr/>
                </a:tc>
                <a:tc>
                  <a:txBody>
                    <a:bodyPr/>
                    <a:lstStyle/>
                    <a:p>
                      <a:r>
                        <a:rPr lang="cs-CZ" dirty="0" smtClean="0"/>
                        <a:t>Výpovědi studentů %</a:t>
                      </a:r>
                      <a:endParaRPr lang="cs-CZ" dirty="0"/>
                    </a:p>
                  </a:txBody>
                  <a:tcPr/>
                </a:tc>
              </a:tr>
              <a:tr h="370840">
                <a:tc>
                  <a:txBody>
                    <a:bodyPr/>
                    <a:lstStyle/>
                    <a:p>
                      <a:r>
                        <a:rPr lang="cs-CZ" dirty="0" smtClean="0"/>
                        <a:t>Časové</a:t>
                      </a:r>
                      <a:r>
                        <a:rPr lang="cs-CZ" baseline="0" dirty="0" smtClean="0"/>
                        <a:t> rozvržení studia</a:t>
                      </a:r>
                      <a:endParaRPr lang="cs-CZ" dirty="0"/>
                    </a:p>
                  </a:txBody>
                  <a:tcPr/>
                </a:tc>
                <a:tc>
                  <a:txBody>
                    <a:bodyPr/>
                    <a:lstStyle/>
                    <a:p>
                      <a:pPr algn="ctr"/>
                      <a:r>
                        <a:rPr lang="cs-CZ" dirty="0" smtClean="0"/>
                        <a:t>1.</a:t>
                      </a:r>
                      <a:endParaRPr lang="cs-CZ" dirty="0"/>
                    </a:p>
                  </a:txBody>
                  <a:tcPr/>
                </a:tc>
                <a:tc>
                  <a:txBody>
                    <a:bodyPr/>
                    <a:lstStyle/>
                    <a:p>
                      <a:pPr algn="ctr"/>
                      <a:r>
                        <a:rPr lang="cs-CZ" dirty="0" smtClean="0"/>
                        <a:t>41,2</a:t>
                      </a:r>
                      <a:endParaRPr lang="cs-CZ" dirty="0"/>
                    </a:p>
                  </a:txBody>
                  <a:tcPr/>
                </a:tc>
                <a:tc>
                  <a:txBody>
                    <a:bodyPr/>
                    <a:lstStyle/>
                    <a:p>
                      <a:pPr algn="ctr"/>
                      <a:r>
                        <a:rPr lang="cs-CZ" dirty="0" smtClean="0"/>
                        <a:t>1.</a:t>
                      </a:r>
                      <a:endParaRPr lang="cs-CZ" dirty="0"/>
                    </a:p>
                  </a:txBody>
                  <a:tcPr/>
                </a:tc>
                <a:tc>
                  <a:txBody>
                    <a:bodyPr/>
                    <a:lstStyle/>
                    <a:p>
                      <a:pPr algn="ctr"/>
                      <a:r>
                        <a:rPr lang="cs-CZ" dirty="0" smtClean="0"/>
                        <a:t>54,1</a:t>
                      </a:r>
                      <a:endParaRPr lang="cs-CZ" dirty="0"/>
                    </a:p>
                  </a:txBody>
                  <a:tcPr/>
                </a:tc>
              </a:tr>
              <a:tr h="370840">
                <a:tc>
                  <a:txBody>
                    <a:bodyPr/>
                    <a:lstStyle/>
                    <a:p>
                      <a:r>
                        <a:rPr lang="cs-CZ" dirty="0" smtClean="0"/>
                        <a:t>Udržení pozornosti žáků</a:t>
                      </a:r>
                      <a:endParaRPr lang="cs-CZ" dirty="0"/>
                    </a:p>
                  </a:txBody>
                  <a:tcPr/>
                </a:tc>
                <a:tc>
                  <a:txBody>
                    <a:bodyPr/>
                    <a:lstStyle/>
                    <a:p>
                      <a:pPr algn="ctr"/>
                      <a:r>
                        <a:rPr lang="cs-CZ" dirty="0" smtClean="0"/>
                        <a:t>2.</a:t>
                      </a:r>
                      <a:endParaRPr lang="cs-CZ" dirty="0"/>
                    </a:p>
                  </a:txBody>
                  <a:tcPr/>
                </a:tc>
                <a:tc>
                  <a:txBody>
                    <a:bodyPr/>
                    <a:lstStyle/>
                    <a:p>
                      <a:pPr algn="ctr"/>
                      <a:r>
                        <a:rPr lang="cs-CZ" dirty="0" smtClean="0"/>
                        <a:t>30,6</a:t>
                      </a:r>
                      <a:endParaRPr lang="cs-CZ" dirty="0"/>
                    </a:p>
                  </a:txBody>
                  <a:tcPr/>
                </a:tc>
                <a:tc>
                  <a:txBody>
                    <a:bodyPr/>
                    <a:lstStyle/>
                    <a:p>
                      <a:pPr algn="ctr"/>
                      <a:r>
                        <a:rPr lang="cs-CZ" dirty="0" smtClean="0"/>
                        <a:t>6.</a:t>
                      </a:r>
                      <a:endParaRPr lang="cs-CZ" dirty="0"/>
                    </a:p>
                  </a:txBody>
                  <a:tcPr/>
                </a:tc>
                <a:tc>
                  <a:txBody>
                    <a:bodyPr/>
                    <a:lstStyle/>
                    <a:p>
                      <a:pPr algn="ctr"/>
                      <a:r>
                        <a:rPr lang="cs-CZ" dirty="0" smtClean="0"/>
                        <a:t>22,4</a:t>
                      </a:r>
                      <a:endParaRPr lang="cs-CZ" dirty="0"/>
                    </a:p>
                  </a:txBody>
                  <a:tcPr/>
                </a:tc>
              </a:tr>
              <a:tr h="370840">
                <a:tc>
                  <a:txBody>
                    <a:bodyPr/>
                    <a:lstStyle/>
                    <a:p>
                      <a:r>
                        <a:rPr lang="cs-CZ" dirty="0" smtClean="0"/>
                        <a:t>Přizpůsob. vyuč. věku žáků</a:t>
                      </a:r>
                      <a:endParaRPr lang="cs-CZ" dirty="0"/>
                    </a:p>
                  </a:txBody>
                  <a:tcPr/>
                </a:tc>
                <a:tc>
                  <a:txBody>
                    <a:bodyPr/>
                    <a:lstStyle/>
                    <a:p>
                      <a:pPr algn="ctr"/>
                      <a:r>
                        <a:rPr lang="cs-CZ" dirty="0" smtClean="0"/>
                        <a:t>3.</a:t>
                      </a:r>
                      <a:endParaRPr lang="cs-CZ" dirty="0"/>
                    </a:p>
                  </a:txBody>
                  <a:tcPr/>
                </a:tc>
                <a:tc>
                  <a:txBody>
                    <a:bodyPr/>
                    <a:lstStyle/>
                    <a:p>
                      <a:pPr algn="ctr"/>
                      <a:r>
                        <a:rPr lang="cs-CZ" dirty="0" smtClean="0"/>
                        <a:t>27,1</a:t>
                      </a:r>
                      <a:endParaRPr lang="cs-CZ" dirty="0"/>
                    </a:p>
                  </a:txBody>
                  <a:tcPr/>
                </a:tc>
                <a:tc>
                  <a:txBody>
                    <a:bodyPr/>
                    <a:lstStyle/>
                    <a:p>
                      <a:pPr algn="ctr"/>
                      <a:r>
                        <a:rPr lang="cs-CZ" dirty="0" smtClean="0"/>
                        <a:t>4.-5.</a:t>
                      </a:r>
                      <a:endParaRPr lang="cs-CZ" dirty="0"/>
                    </a:p>
                  </a:txBody>
                  <a:tcPr/>
                </a:tc>
                <a:tc>
                  <a:txBody>
                    <a:bodyPr/>
                    <a:lstStyle/>
                    <a:p>
                      <a:pPr algn="ctr"/>
                      <a:r>
                        <a:rPr lang="cs-CZ" dirty="0" smtClean="0"/>
                        <a:t>23,5</a:t>
                      </a:r>
                      <a:endParaRPr lang="cs-CZ" dirty="0"/>
                    </a:p>
                  </a:txBody>
                  <a:tcPr/>
                </a:tc>
              </a:tr>
              <a:tr h="370840">
                <a:tc>
                  <a:txBody>
                    <a:bodyPr/>
                    <a:lstStyle/>
                    <a:p>
                      <a:r>
                        <a:rPr lang="cs-CZ" dirty="0" smtClean="0"/>
                        <a:t>Správná formulace</a:t>
                      </a:r>
                      <a:r>
                        <a:rPr lang="cs-CZ" baseline="0" dirty="0" smtClean="0"/>
                        <a:t> otázek</a:t>
                      </a:r>
                      <a:endParaRPr lang="cs-CZ" dirty="0"/>
                    </a:p>
                  </a:txBody>
                  <a:tcPr/>
                </a:tc>
                <a:tc>
                  <a:txBody>
                    <a:bodyPr/>
                    <a:lstStyle/>
                    <a:p>
                      <a:pPr algn="ctr"/>
                      <a:r>
                        <a:rPr lang="cs-CZ" dirty="0" smtClean="0"/>
                        <a:t>4.</a:t>
                      </a:r>
                      <a:endParaRPr lang="cs-CZ" dirty="0"/>
                    </a:p>
                  </a:txBody>
                  <a:tcPr/>
                </a:tc>
                <a:tc>
                  <a:txBody>
                    <a:bodyPr/>
                    <a:lstStyle/>
                    <a:p>
                      <a:pPr algn="ctr"/>
                      <a:r>
                        <a:rPr lang="cs-CZ" dirty="0" smtClean="0"/>
                        <a:t>24,7</a:t>
                      </a:r>
                      <a:endParaRPr lang="cs-CZ" dirty="0"/>
                    </a:p>
                  </a:txBody>
                  <a:tcPr/>
                </a:tc>
                <a:tc>
                  <a:txBody>
                    <a:bodyPr/>
                    <a:lstStyle/>
                    <a:p>
                      <a:pPr algn="ctr"/>
                      <a:r>
                        <a:rPr lang="cs-CZ" dirty="0" smtClean="0"/>
                        <a:t>3.</a:t>
                      </a:r>
                      <a:endParaRPr lang="cs-CZ" dirty="0"/>
                    </a:p>
                  </a:txBody>
                  <a:tcPr/>
                </a:tc>
                <a:tc>
                  <a:txBody>
                    <a:bodyPr/>
                    <a:lstStyle/>
                    <a:p>
                      <a:pPr algn="ctr"/>
                      <a:r>
                        <a:rPr lang="cs-CZ" dirty="0" smtClean="0"/>
                        <a:t>24,7</a:t>
                      </a:r>
                      <a:endParaRPr lang="cs-CZ" dirty="0"/>
                    </a:p>
                  </a:txBody>
                  <a:tcPr/>
                </a:tc>
              </a:tr>
              <a:tr h="370840">
                <a:tc>
                  <a:txBody>
                    <a:bodyPr/>
                    <a:lstStyle/>
                    <a:p>
                      <a:r>
                        <a:rPr lang="cs-CZ" dirty="0" smtClean="0"/>
                        <a:t>Udržení</a:t>
                      </a:r>
                      <a:r>
                        <a:rPr lang="cs-CZ" baseline="0" dirty="0" smtClean="0"/>
                        <a:t> kázně</a:t>
                      </a:r>
                      <a:endParaRPr lang="cs-CZ" dirty="0"/>
                    </a:p>
                  </a:txBody>
                  <a:tcPr/>
                </a:tc>
                <a:tc>
                  <a:txBody>
                    <a:bodyPr/>
                    <a:lstStyle/>
                    <a:p>
                      <a:pPr algn="ctr"/>
                      <a:r>
                        <a:rPr lang="cs-CZ" dirty="0" smtClean="0"/>
                        <a:t>5.</a:t>
                      </a:r>
                      <a:endParaRPr lang="cs-CZ" dirty="0"/>
                    </a:p>
                  </a:txBody>
                  <a:tcPr/>
                </a:tc>
                <a:tc>
                  <a:txBody>
                    <a:bodyPr/>
                    <a:lstStyle/>
                    <a:p>
                      <a:pPr algn="ctr"/>
                      <a:r>
                        <a:rPr lang="cs-CZ" dirty="0" smtClean="0"/>
                        <a:t>23,5</a:t>
                      </a:r>
                      <a:endParaRPr lang="cs-CZ" dirty="0"/>
                    </a:p>
                  </a:txBody>
                  <a:tcPr/>
                </a:tc>
                <a:tc>
                  <a:txBody>
                    <a:bodyPr/>
                    <a:lstStyle/>
                    <a:p>
                      <a:pPr algn="ctr"/>
                      <a:r>
                        <a:rPr lang="cs-CZ" dirty="0" smtClean="0"/>
                        <a:t>8.</a:t>
                      </a:r>
                      <a:endParaRPr lang="cs-CZ" dirty="0"/>
                    </a:p>
                  </a:txBody>
                  <a:tcPr/>
                </a:tc>
                <a:tc>
                  <a:txBody>
                    <a:bodyPr/>
                    <a:lstStyle/>
                    <a:p>
                      <a:pPr algn="ctr"/>
                      <a:r>
                        <a:rPr lang="cs-CZ" dirty="0" smtClean="0"/>
                        <a:t>20,0</a:t>
                      </a:r>
                      <a:endParaRPr lang="cs-CZ" dirty="0"/>
                    </a:p>
                  </a:txBody>
                  <a:tcPr/>
                </a:tc>
              </a:tr>
              <a:tr h="370840">
                <a:tc>
                  <a:txBody>
                    <a:bodyPr/>
                    <a:lstStyle/>
                    <a:p>
                      <a:r>
                        <a:rPr lang="cs-CZ" dirty="0" smtClean="0"/>
                        <a:t>Motivace žáků</a:t>
                      </a:r>
                      <a:endParaRPr lang="cs-CZ" dirty="0"/>
                    </a:p>
                  </a:txBody>
                  <a:tcPr/>
                </a:tc>
                <a:tc>
                  <a:txBody>
                    <a:bodyPr/>
                    <a:lstStyle/>
                    <a:p>
                      <a:pPr algn="ctr"/>
                      <a:r>
                        <a:rPr lang="cs-CZ" dirty="0" smtClean="0"/>
                        <a:t>6.</a:t>
                      </a:r>
                      <a:endParaRPr lang="cs-CZ" dirty="0"/>
                    </a:p>
                  </a:txBody>
                  <a:tcPr/>
                </a:tc>
                <a:tc>
                  <a:txBody>
                    <a:bodyPr/>
                    <a:lstStyle/>
                    <a:p>
                      <a:pPr algn="ctr"/>
                      <a:r>
                        <a:rPr lang="cs-CZ" dirty="0" smtClean="0"/>
                        <a:t>22,4</a:t>
                      </a:r>
                      <a:endParaRPr lang="cs-CZ" dirty="0"/>
                    </a:p>
                  </a:txBody>
                  <a:tcPr/>
                </a:tc>
                <a:tc>
                  <a:txBody>
                    <a:bodyPr/>
                    <a:lstStyle/>
                    <a:p>
                      <a:pPr algn="ctr"/>
                      <a:r>
                        <a:rPr lang="cs-CZ" b="1" dirty="0" smtClean="0"/>
                        <a:t>10.</a:t>
                      </a:r>
                      <a:endParaRPr lang="cs-CZ" b="1" dirty="0"/>
                    </a:p>
                  </a:txBody>
                  <a:tcPr/>
                </a:tc>
                <a:tc>
                  <a:txBody>
                    <a:bodyPr/>
                    <a:lstStyle/>
                    <a:p>
                      <a:pPr algn="ctr"/>
                      <a:r>
                        <a:rPr lang="cs-CZ" b="1" dirty="0" smtClean="0"/>
                        <a:t>10,6</a:t>
                      </a:r>
                      <a:endParaRPr lang="cs-CZ" b="1" dirty="0"/>
                    </a:p>
                  </a:txBody>
                  <a:tcPr/>
                </a:tc>
              </a:tr>
              <a:tr h="370840">
                <a:tc>
                  <a:txBody>
                    <a:bodyPr/>
                    <a:lstStyle/>
                    <a:p>
                      <a:r>
                        <a:rPr lang="cs-CZ" dirty="0" smtClean="0"/>
                        <a:t>Organizace </a:t>
                      </a:r>
                      <a:r>
                        <a:rPr lang="cs-CZ" dirty="0" err="1" smtClean="0"/>
                        <a:t>sam</a:t>
                      </a:r>
                      <a:r>
                        <a:rPr lang="cs-CZ" dirty="0" smtClean="0"/>
                        <a:t>. práce</a:t>
                      </a:r>
                      <a:endParaRPr lang="cs-CZ" dirty="0"/>
                    </a:p>
                  </a:txBody>
                  <a:tcPr/>
                </a:tc>
                <a:tc>
                  <a:txBody>
                    <a:bodyPr/>
                    <a:lstStyle/>
                    <a:p>
                      <a:pPr algn="ctr"/>
                      <a:r>
                        <a:rPr lang="cs-CZ" dirty="0" smtClean="0"/>
                        <a:t>7.-8.</a:t>
                      </a:r>
                      <a:endParaRPr lang="cs-CZ" dirty="0"/>
                    </a:p>
                  </a:txBody>
                  <a:tcPr/>
                </a:tc>
                <a:tc>
                  <a:txBody>
                    <a:bodyPr/>
                    <a:lstStyle/>
                    <a:p>
                      <a:pPr algn="ctr"/>
                      <a:r>
                        <a:rPr lang="cs-CZ" dirty="0" smtClean="0"/>
                        <a:t>20,0</a:t>
                      </a:r>
                      <a:endParaRPr lang="cs-CZ" dirty="0"/>
                    </a:p>
                  </a:txBody>
                  <a:tcPr/>
                </a:tc>
                <a:tc>
                  <a:txBody>
                    <a:bodyPr/>
                    <a:lstStyle/>
                    <a:p>
                      <a:pPr algn="ctr"/>
                      <a:r>
                        <a:rPr lang="cs-CZ" b="1" dirty="0" smtClean="0"/>
                        <a:t>15.</a:t>
                      </a:r>
                      <a:endParaRPr lang="cs-CZ" b="1" dirty="0"/>
                    </a:p>
                  </a:txBody>
                  <a:tcPr/>
                </a:tc>
                <a:tc>
                  <a:txBody>
                    <a:bodyPr/>
                    <a:lstStyle/>
                    <a:p>
                      <a:pPr algn="ctr"/>
                      <a:r>
                        <a:rPr lang="cs-CZ" b="1" dirty="0" smtClean="0"/>
                        <a:t>5,9</a:t>
                      </a:r>
                      <a:endParaRPr lang="cs-CZ" b="1" dirty="0"/>
                    </a:p>
                  </a:txBody>
                  <a:tcPr/>
                </a:tc>
              </a:tr>
              <a:tr h="370840">
                <a:tc>
                  <a:txBody>
                    <a:bodyPr/>
                    <a:lstStyle/>
                    <a:p>
                      <a:r>
                        <a:rPr lang="cs-CZ" dirty="0" smtClean="0"/>
                        <a:t>Hodnocení a</a:t>
                      </a:r>
                      <a:r>
                        <a:rPr lang="cs-CZ" baseline="0" dirty="0" smtClean="0"/>
                        <a:t> klasifikace</a:t>
                      </a:r>
                      <a:endParaRPr lang="cs-CZ" dirty="0"/>
                    </a:p>
                  </a:txBody>
                  <a:tcPr/>
                </a:tc>
                <a:tc>
                  <a:txBody>
                    <a:bodyPr/>
                    <a:lstStyle/>
                    <a:p>
                      <a:pPr algn="ctr"/>
                      <a:r>
                        <a:rPr lang="cs-CZ" dirty="0" smtClean="0"/>
                        <a:t>7.-8.</a:t>
                      </a:r>
                      <a:endParaRPr lang="cs-CZ" dirty="0"/>
                    </a:p>
                  </a:txBody>
                  <a:tcPr/>
                </a:tc>
                <a:tc>
                  <a:txBody>
                    <a:bodyPr/>
                    <a:lstStyle/>
                    <a:p>
                      <a:pPr algn="ctr"/>
                      <a:r>
                        <a:rPr lang="cs-CZ" dirty="0" smtClean="0"/>
                        <a:t>20,0</a:t>
                      </a:r>
                      <a:endParaRPr lang="cs-CZ" dirty="0"/>
                    </a:p>
                  </a:txBody>
                  <a:tcPr/>
                </a:tc>
                <a:tc>
                  <a:txBody>
                    <a:bodyPr/>
                    <a:lstStyle/>
                    <a:p>
                      <a:pPr algn="ctr"/>
                      <a:r>
                        <a:rPr lang="cs-CZ" dirty="0" smtClean="0"/>
                        <a:t>2.</a:t>
                      </a:r>
                      <a:endParaRPr lang="cs-CZ" dirty="0"/>
                    </a:p>
                  </a:txBody>
                  <a:tcPr/>
                </a:tc>
                <a:tc>
                  <a:txBody>
                    <a:bodyPr/>
                    <a:lstStyle/>
                    <a:p>
                      <a:pPr algn="ctr"/>
                      <a:r>
                        <a:rPr lang="cs-CZ" dirty="0" smtClean="0"/>
                        <a:t>32,9</a:t>
                      </a:r>
                      <a:endParaRPr lang="cs-CZ" dirty="0"/>
                    </a:p>
                  </a:txBody>
                  <a:tcPr/>
                </a:tc>
              </a:tr>
              <a:tr h="370840">
                <a:tc>
                  <a:txBody>
                    <a:bodyPr/>
                    <a:lstStyle/>
                    <a:p>
                      <a:r>
                        <a:rPr lang="cs-CZ" dirty="0" smtClean="0"/>
                        <a:t>Vedení </a:t>
                      </a:r>
                      <a:r>
                        <a:rPr lang="cs-CZ" dirty="0" err="1" smtClean="0"/>
                        <a:t>ped</a:t>
                      </a:r>
                      <a:r>
                        <a:rPr lang="cs-CZ" dirty="0" smtClean="0"/>
                        <a:t>. dokumentace</a:t>
                      </a:r>
                      <a:endParaRPr lang="cs-CZ" dirty="0"/>
                    </a:p>
                  </a:txBody>
                  <a:tcPr/>
                </a:tc>
                <a:tc>
                  <a:txBody>
                    <a:bodyPr/>
                    <a:lstStyle/>
                    <a:p>
                      <a:pPr algn="ctr"/>
                      <a:r>
                        <a:rPr lang="cs-CZ" b="1" dirty="0" smtClean="0"/>
                        <a:t>10.</a:t>
                      </a:r>
                      <a:endParaRPr lang="cs-CZ" b="1" dirty="0"/>
                    </a:p>
                  </a:txBody>
                  <a:tcPr/>
                </a:tc>
                <a:tc>
                  <a:txBody>
                    <a:bodyPr/>
                    <a:lstStyle/>
                    <a:p>
                      <a:pPr algn="ctr"/>
                      <a:r>
                        <a:rPr lang="cs-CZ" b="1" dirty="0" smtClean="0"/>
                        <a:t>15,3</a:t>
                      </a:r>
                      <a:endParaRPr lang="cs-CZ" b="1" dirty="0"/>
                    </a:p>
                  </a:txBody>
                  <a:tcPr/>
                </a:tc>
                <a:tc>
                  <a:txBody>
                    <a:bodyPr/>
                    <a:lstStyle/>
                    <a:p>
                      <a:pPr algn="ctr"/>
                      <a:r>
                        <a:rPr lang="cs-CZ" dirty="0" smtClean="0"/>
                        <a:t>4.-5.</a:t>
                      </a:r>
                      <a:endParaRPr lang="cs-CZ" dirty="0"/>
                    </a:p>
                  </a:txBody>
                  <a:tcPr/>
                </a:tc>
                <a:tc>
                  <a:txBody>
                    <a:bodyPr/>
                    <a:lstStyle/>
                    <a:p>
                      <a:pPr algn="ctr"/>
                      <a:r>
                        <a:rPr lang="cs-CZ" dirty="0" smtClean="0"/>
                        <a:t>23,5</a:t>
                      </a:r>
                      <a:endParaRPr lang="cs-CZ" dirty="0"/>
                    </a:p>
                  </a:txBody>
                  <a:tcPr/>
                </a:tc>
              </a:tr>
              <a:tr h="370840">
                <a:tc>
                  <a:txBody>
                    <a:bodyPr/>
                    <a:lstStyle/>
                    <a:p>
                      <a:r>
                        <a:rPr lang="cs-CZ" dirty="0" smtClean="0"/>
                        <a:t>Řešení kázeňských přestupků</a:t>
                      </a:r>
                      <a:endParaRPr lang="cs-CZ" dirty="0"/>
                    </a:p>
                  </a:txBody>
                  <a:tcPr/>
                </a:tc>
                <a:tc>
                  <a:txBody>
                    <a:bodyPr/>
                    <a:lstStyle/>
                    <a:p>
                      <a:pPr algn="ctr"/>
                      <a:r>
                        <a:rPr lang="cs-CZ" b="1" dirty="0" smtClean="0"/>
                        <a:t>15.</a:t>
                      </a:r>
                      <a:endParaRPr lang="cs-CZ" b="1" dirty="0"/>
                    </a:p>
                  </a:txBody>
                  <a:tcPr/>
                </a:tc>
                <a:tc>
                  <a:txBody>
                    <a:bodyPr/>
                    <a:lstStyle/>
                    <a:p>
                      <a:pPr algn="ctr"/>
                      <a:r>
                        <a:rPr lang="cs-CZ" b="1" dirty="0" smtClean="0"/>
                        <a:t>8,2</a:t>
                      </a:r>
                      <a:endParaRPr lang="cs-CZ" b="1" dirty="0"/>
                    </a:p>
                  </a:txBody>
                  <a:tcPr/>
                </a:tc>
                <a:tc>
                  <a:txBody>
                    <a:bodyPr/>
                    <a:lstStyle/>
                    <a:p>
                      <a:pPr algn="ctr"/>
                      <a:r>
                        <a:rPr lang="cs-CZ" dirty="0" smtClean="0"/>
                        <a:t>7.</a:t>
                      </a:r>
                      <a:endParaRPr lang="cs-CZ" dirty="0"/>
                    </a:p>
                  </a:txBody>
                  <a:tcPr/>
                </a:tc>
                <a:tc>
                  <a:txBody>
                    <a:bodyPr/>
                    <a:lstStyle/>
                    <a:p>
                      <a:pPr algn="ctr"/>
                      <a:r>
                        <a:rPr lang="cs-CZ" dirty="0" smtClean="0"/>
                        <a:t>21,2</a:t>
                      </a:r>
                      <a:endParaRPr lang="cs-CZ" dirty="0"/>
                    </a:p>
                  </a:txBody>
                  <a:tcPr/>
                </a:tc>
              </a:tr>
            </a:tbl>
          </a:graphicData>
        </a:graphic>
      </p:graphicFrame>
    </p:spTree>
  </p:cSld>
  <p:clrMapOvr>
    <a:masterClrMapping/>
  </p:clrMapOvr>
  <p:transition>
    <p:fade thruBlk="1"/>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500034" y="588961"/>
            <a:ext cx="8229600" cy="5768997"/>
          </a:xfrm>
        </p:spPr>
        <p:txBody>
          <a:bodyPr>
            <a:normAutofit/>
          </a:bodyPr>
          <a:lstStyle/>
          <a:p>
            <a:r>
              <a:rPr lang="cs-CZ" sz="2600" dirty="0" smtClean="0"/>
              <a:t>U činností, které podle výpovědí respondentů student nejlépe zvládal, je patrná překvapivá shoda výpovědí.</a:t>
            </a:r>
          </a:p>
          <a:p>
            <a:r>
              <a:rPr lang="cs-CZ" sz="2600" dirty="0" smtClean="0"/>
              <a:t>U činností, které studentům činily největší obtíže, jsou výpovědi cvičných učitelů a studentů rozpornější. Jako nejčastěji uváděné obtížné činnosti se v obou souborech mezi první sice objevují tytéž </a:t>
            </a:r>
            <a:r>
              <a:rPr lang="cs-CZ" sz="2600" dirty="0" err="1" smtClean="0"/>
              <a:t>ped</a:t>
            </a:r>
            <a:r>
              <a:rPr lang="cs-CZ" sz="2600" dirty="0" smtClean="0"/>
              <a:t>. činnosti, avšak jejich pořadí je odlišné.</a:t>
            </a:r>
          </a:p>
          <a:p>
            <a:r>
              <a:rPr lang="cs-CZ" sz="2600" dirty="0" smtClean="0"/>
              <a:t>Šetření se opíralo o sebereflexi studentů učitelství (bezprostředně před dokončením studia) a o hodnocení výkonu studentů cvičnými učiteli.</a:t>
            </a:r>
          </a:p>
          <a:p>
            <a:r>
              <a:rPr lang="cs-CZ" sz="2600" dirty="0" smtClean="0"/>
              <a:t>Sebehodnocení vlastního výkonu studenta i hodnocení cvičným učitelem se týkalo čtyřtýdenního působení studenta v praxi.</a:t>
            </a:r>
          </a:p>
          <a:p>
            <a:endParaRPr lang="cs-CZ" sz="2600" dirty="0" smtClean="0"/>
          </a:p>
          <a:p>
            <a:endParaRPr lang="cs-CZ" sz="2600" dirty="0"/>
          </a:p>
        </p:txBody>
      </p:sp>
    </p:spTree>
  </p:cSld>
  <p:clrMapOvr>
    <a:masterClrMapping/>
  </p:clrMapOvr>
  <p:transition>
    <p:fade thruBlk="1"/>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517523"/>
            <a:ext cx="8229600" cy="5768997"/>
          </a:xfrm>
        </p:spPr>
        <p:txBody>
          <a:bodyPr>
            <a:normAutofit/>
          </a:bodyPr>
          <a:lstStyle/>
          <a:p>
            <a:r>
              <a:rPr lang="cs-CZ" sz="2600" dirty="0" smtClean="0"/>
              <a:t>Praktikující student nebyl ve zcela reálných podmínkách školské praxe (jen vybrané činnosti, nižší úvazek, dílčí zodpovědnost).</a:t>
            </a:r>
          </a:p>
          <a:p>
            <a:r>
              <a:rPr lang="cs-CZ" sz="2600" dirty="0" smtClean="0"/>
              <a:t>Dotazníkové šetření probíhalo na </a:t>
            </a:r>
            <a:r>
              <a:rPr lang="cs-CZ" sz="2600" smtClean="0"/>
              <a:t>jaře 1995.</a:t>
            </a:r>
            <a:endParaRPr lang="cs-CZ" sz="2600" dirty="0"/>
          </a:p>
        </p:txBody>
      </p:sp>
    </p:spTree>
  </p:cSld>
  <p:clrMapOvr>
    <a:masterClrMapping/>
  </p:clrMapOvr>
  <p:transition>
    <p:fade thruBlk="1"/>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Komparace  výsledků obou šetření</a:t>
            </a:r>
            <a:endParaRPr lang="cs-CZ" dirty="0"/>
          </a:p>
        </p:txBody>
      </p:sp>
      <p:sp>
        <p:nvSpPr>
          <p:cNvPr id="3" name="Zástupný symbol pro obsah 2"/>
          <p:cNvSpPr>
            <a:spLocks noGrp="1"/>
          </p:cNvSpPr>
          <p:nvPr>
            <p:ph idx="1"/>
          </p:nvPr>
        </p:nvSpPr>
        <p:spPr/>
        <p:txBody>
          <a:bodyPr>
            <a:normAutofit/>
          </a:bodyPr>
          <a:lstStyle/>
          <a:p>
            <a:r>
              <a:rPr lang="cs-CZ" sz="2600" dirty="0" smtClean="0"/>
              <a:t>Některé činnosti, které patří podle výpovědi studentů a jejich cvičných učitelů v redukovaném pořadí mezi nejobtížněji zvládané, jsou začínajícími učiteli označovány dokonce jako nejméně obtížné (</a:t>
            </a:r>
            <a:r>
              <a:rPr lang="cs-CZ" sz="2600" i="1" dirty="0" smtClean="0"/>
              <a:t>časové rozvržení učiva, hodnocení a klasifikace, organizace samostatné práce</a:t>
            </a:r>
            <a:r>
              <a:rPr lang="cs-CZ" sz="2600" dirty="0" smtClean="0"/>
              <a:t>).</a:t>
            </a:r>
          </a:p>
          <a:p>
            <a:r>
              <a:rPr lang="cs-CZ" sz="2600" dirty="0" smtClean="0"/>
              <a:t>Předpokládalo se, že obtíže budou jako u  studentů-praktikantů, tak také u začínajících učitelů obdobné.</a:t>
            </a:r>
          </a:p>
          <a:p>
            <a:r>
              <a:rPr lang="cs-CZ" sz="2600" dirty="0" smtClean="0"/>
              <a:t>Celkově je však možno konstatovat, že obě šetření vykazují převážně odlišné, u některých činností protikladné  a jen </a:t>
            </a:r>
            <a:r>
              <a:rPr lang="cs-CZ" sz="2600" dirty="0" err="1" smtClean="0"/>
              <a:t>vyjimečně</a:t>
            </a:r>
            <a:r>
              <a:rPr lang="cs-CZ" sz="2600" dirty="0" smtClean="0"/>
              <a:t> korespondující výsledky.</a:t>
            </a:r>
            <a:endParaRPr lang="cs-CZ" sz="2600" dirty="0"/>
          </a:p>
        </p:txBody>
      </p:sp>
    </p:spTree>
  </p:cSld>
  <p:clrMapOvr>
    <a:masterClrMapping/>
  </p:clrMapOvr>
  <p:transition>
    <p:fade thruBlk="1"/>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214290"/>
            <a:ext cx="8229600" cy="6215106"/>
          </a:xfrm>
        </p:spPr>
        <p:txBody>
          <a:bodyPr>
            <a:normAutofit/>
          </a:bodyPr>
          <a:lstStyle/>
          <a:p>
            <a:r>
              <a:rPr lang="cs-CZ" sz="2600" dirty="0" smtClean="0"/>
              <a:t>Výsledky srovnání poukazují na jiný charakter činností a odlišnou roli, kterou má student –praktikant a začínající učitel. Zjevný je rozdíl nejen v délce působení, intenzitě (úvazek), v dalších činnostech a povinnostech, ale i v odpovědnosti za činnost a v profesní kompetenci. Neopomenutelná je i samotná situace příchodu nového (pro žáky mladého, generačně blízkého) učitele a jeho vnímání samotnými žáky. Student se při praxi nenachází ve zcela reálných podmínkách práce učitele. </a:t>
            </a:r>
          </a:p>
          <a:p>
            <a:r>
              <a:rPr lang="cs-CZ" sz="2600" dirty="0" smtClean="0"/>
              <a:t>Můžeme se domnívat, že činnost </a:t>
            </a:r>
            <a:r>
              <a:rPr lang="cs-CZ" sz="2600" i="1" dirty="0" smtClean="0"/>
              <a:t>komunikace se žáky</a:t>
            </a:r>
            <a:r>
              <a:rPr lang="cs-CZ" sz="2600" dirty="0" smtClean="0"/>
              <a:t> a </a:t>
            </a:r>
            <a:r>
              <a:rPr lang="cs-CZ" sz="2600" i="1" dirty="0" smtClean="0"/>
              <a:t>motivace žáků</a:t>
            </a:r>
            <a:r>
              <a:rPr lang="cs-CZ" sz="2600" dirty="0" smtClean="0"/>
              <a:t>, které byly studenty i cvičnými učiteli shodně hodnoceny jako nejlépe zvládané, avšak začínající učitelé je posoudili jako činnosti, které jim činily obtíže, jsou pro praktikujícího studenta na praxi objektivně méně obtížné, než pro začínajícího učitele v průběhu  </a:t>
            </a:r>
            <a:r>
              <a:rPr lang="cs-CZ" sz="2600" dirty="0" err="1" smtClean="0"/>
              <a:t>šk</a:t>
            </a:r>
            <a:r>
              <a:rPr lang="cs-CZ" sz="2600" dirty="0" smtClean="0"/>
              <a:t>. roku.</a:t>
            </a:r>
            <a:endParaRPr lang="cs-CZ" sz="2600" dirty="0"/>
          </a:p>
        </p:txBody>
      </p:sp>
    </p:spTree>
  </p:cSld>
  <p:clrMapOvr>
    <a:masterClrMapping/>
  </p:clrMapOvr>
  <p:transition>
    <p:fade thruBlk="1"/>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Závěr </a:t>
            </a:r>
            <a:endParaRPr lang="cs-CZ" dirty="0"/>
          </a:p>
        </p:txBody>
      </p:sp>
      <p:sp>
        <p:nvSpPr>
          <p:cNvPr id="3" name="Zástupný symbol pro obsah 2"/>
          <p:cNvSpPr>
            <a:spLocks noGrp="1"/>
          </p:cNvSpPr>
          <p:nvPr>
            <p:ph idx="1"/>
          </p:nvPr>
        </p:nvSpPr>
        <p:spPr/>
        <p:txBody>
          <a:bodyPr>
            <a:normAutofit/>
          </a:bodyPr>
          <a:lstStyle/>
          <a:p>
            <a:r>
              <a:rPr lang="cs-CZ" sz="2600" dirty="0" smtClean="0"/>
              <a:t>Cílem bylo poukázat na problematiku srovnávací analýzy v oblasti výzkumu učitele, pokusit se porovnat hodnocení (cviční učitelé) a sebehodnocení (praktikanti) vytypovaných </a:t>
            </a:r>
            <a:r>
              <a:rPr lang="cs-CZ" sz="2600" dirty="0" err="1" smtClean="0"/>
              <a:t>ped</a:t>
            </a:r>
            <a:r>
              <a:rPr lang="cs-CZ" sz="2600" dirty="0" smtClean="0"/>
              <a:t>. činností studenta učitelství a dále tyto výsledky komparovat s obdobným výzkumem u začínajících učitelů.</a:t>
            </a:r>
          </a:p>
          <a:p>
            <a:r>
              <a:rPr lang="cs-CZ" sz="2600" dirty="0" smtClean="0"/>
              <a:t>Porovnání ukázalo vysoký stupeň shody ve výpovědích cvičných učitelů a praktikantů, a to zejména u činností, které podle výpovědí respondentů student nejlépe zvládal. </a:t>
            </a:r>
            <a:endParaRPr lang="cs-CZ" sz="2600" dirty="0"/>
          </a:p>
        </p:txBody>
      </p:sp>
    </p:spTree>
  </p:cSld>
  <p:clrMapOvr>
    <a:masterClrMapping/>
  </p:clrMapOvr>
  <p:transition>
    <p:fade thruBlk="1"/>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46085"/>
            <a:ext cx="8229600" cy="5911873"/>
          </a:xfrm>
        </p:spPr>
        <p:txBody>
          <a:bodyPr>
            <a:normAutofit lnSpcReduction="10000"/>
          </a:bodyPr>
          <a:lstStyle/>
          <a:p>
            <a:r>
              <a:rPr lang="cs-CZ" sz="2600" dirty="0" smtClean="0"/>
              <a:t>Odlišnou situaci představuje výsledek komparace studentů – praktikantů s výzkumem obtíží u začínajících učitelů. Obě šetření vykazují převážně odlišné výsledky</a:t>
            </a:r>
          </a:p>
          <a:p>
            <a:r>
              <a:rPr lang="cs-CZ" sz="2600" dirty="0" smtClean="0"/>
              <a:t>Hodnocení pedagogických činností studentů v průběhu pedagogických praxí však dává reálný podklad pro možnou korekci obsahu učitelského vzdělávání a je zajímavým mezníkem v profesním růstu a vývoji budoucího učitele.</a:t>
            </a:r>
          </a:p>
          <a:p>
            <a:pPr>
              <a:buNone/>
            </a:pPr>
            <a:endParaRPr lang="cs-CZ" sz="2600" dirty="0" smtClean="0"/>
          </a:p>
          <a:p>
            <a:pPr>
              <a:buNone/>
            </a:pPr>
            <a:endParaRPr lang="cs-CZ" sz="2600" dirty="0" smtClean="0"/>
          </a:p>
          <a:p>
            <a:pPr>
              <a:buNone/>
            </a:pPr>
            <a:endParaRPr lang="cs-CZ" sz="2600" dirty="0" smtClean="0"/>
          </a:p>
          <a:p>
            <a:pPr>
              <a:buNone/>
            </a:pPr>
            <a:r>
              <a:rPr lang="cs-CZ" sz="2400" dirty="0" smtClean="0"/>
              <a:t>URBÁNEK, P.: Srovnávací analýza hodnocení úrovně</a:t>
            </a:r>
          </a:p>
          <a:p>
            <a:pPr>
              <a:buNone/>
            </a:pPr>
            <a:r>
              <a:rPr lang="cs-CZ" sz="2400" dirty="0" smtClean="0"/>
              <a:t>učitelských činností. Pedagogická orientace 1997, 3, </a:t>
            </a:r>
          </a:p>
          <a:p>
            <a:pPr>
              <a:buNone/>
            </a:pPr>
            <a:r>
              <a:rPr lang="cs-CZ" sz="2400" dirty="0" smtClean="0"/>
              <a:t>s. 53-63, ISSN 1211-4669.</a:t>
            </a:r>
            <a:endParaRPr lang="cs-CZ" sz="2400" dirty="0"/>
          </a:p>
        </p:txBody>
      </p:sp>
    </p:spTree>
  </p:cSld>
  <p:clrMapOvr>
    <a:masterClrMapping/>
  </p:clrMapOvr>
  <p:transition>
    <p:fade thruBlk="1"/>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571620"/>
            <a:ext cx="8229600" cy="1143000"/>
          </a:xfrm>
        </p:spPr>
        <p:txBody>
          <a:bodyPr/>
          <a:lstStyle/>
          <a:p>
            <a:r>
              <a:rPr lang="cs-CZ" dirty="0" smtClean="0"/>
              <a:t>Děkuji za pozornost</a:t>
            </a:r>
            <a:endParaRPr lang="cs-CZ"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28596" y="1142984"/>
            <a:ext cx="8229600" cy="5143536"/>
          </a:xfrm>
        </p:spPr>
        <p:txBody>
          <a:bodyPr>
            <a:normAutofit/>
          </a:bodyPr>
          <a:lstStyle/>
          <a:p>
            <a:r>
              <a:rPr lang="cs-CZ" sz="2600" dirty="0" smtClean="0"/>
              <a:t>Řešena problematika srovnávací analýzy v oblasti výzkumu učitele. Porovnáno je hodnocení a sebehodnocení profesního výkonu studenta učitelství. Toto šetření je komparováno s obdobným šetřením u začínajících učitelů (</a:t>
            </a:r>
            <a:r>
              <a:rPr lang="cs-CZ" sz="2600" dirty="0" err="1" smtClean="0"/>
              <a:t>Šimoník</a:t>
            </a:r>
            <a:r>
              <a:rPr lang="cs-CZ" sz="2600" dirty="0" smtClean="0"/>
              <a:t>, 1994). </a:t>
            </a:r>
          </a:p>
          <a:p>
            <a:r>
              <a:rPr lang="cs-CZ" sz="2600" dirty="0" smtClean="0"/>
              <a:t>V českém </a:t>
            </a:r>
            <a:r>
              <a:rPr lang="cs-CZ" sz="2600" dirty="0" err="1" smtClean="0"/>
              <a:t>ped</a:t>
            </a:r>
            <a:r>
              <a:rPr lang="cs-CZ" sz="2600" dirty="0" smtClean="0"/>
              <a:t>. </a:t>
            </a:r>
            <a:r>
              <a:rPr lang="cs-CZ" sz="2600" dirty="0"/>
              <a:t>v</a:t>
            </a:r>
            <a:r>
              <a:rPr lang="cs-CZ" sz="2600" dirty="0" smtClean="0"/>
              <a:t>ýzkumu nebývá srovnání zcela obvyklou metodou. Jednak je náš </a:t>
            </a:r>
            <a:r>
              <a:rPr lang="cs-CZ" sz="2600" dirty="0" err="1" smtClean="0"/>
              <a:t>ped</a:t>
            </a:r>
            <a:r>
              <a:rPr lang="cs-CZ" sz="2600" dirty="0" smtClean="0"/>
              <a:t>. výzkum v porovnání s jinými zeměmi málo rozvíjen (Průcha, 1995) a dále nebývá  vždy jednoduché vytvářet pro komparaci obdobné podmínky šetření ( časové relace, regionální rozdíly, metodologické postupy aj.)</a:t>
            </a:r>
          </a:p>
        </p:txBody>
      </p:sp>
    </p:spTree>
  </p:cSld>
  <p:clrMapOvr>
    <a:masterClrMapping/>
  </p:clrMapOvr>
  <p:transition>
    <p:fade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Dotazníkové šetření</a:t>
            </a:r>
            <a:endParaRPr lang="cs-CZ" dirty="0"/>
          </a:p>
        </p:txBody>
      </p:sp>
      <p:sp>
        <p:nvSpPr>
          <p:cNvPr id="3" name="Zástupný symbol pro obsah 2"/>
          <p:cNvSpPr>
            <a:spLocks noGrp="1"/>
          </p:cNvSpPr>
          <p:nvPr>
            <p:ph idx="1"/>
          </p:nvPr>
        </p:nvSpPr>
        <p:spPr>
          <a:xfrm>
            <a:off x="457200" y="1885952"/>
            <a:ext cx="8229600" cy="2828932"/>
          </a:xfrm>
        </p:spPr>
        <p:txBody>
          <a:bodyPr>
            <a:normAutofit/>
          </a:bodyPr>
          <a:lstStyle/>
          <a:p>
            <a:r>
              <a:rPr lang="cs-CZ" sz="2600" dirty="0" smtClean="0"/>
              <a:t>Provedeno v roce 1995</a:t>
            </a:r>
          </a:p>
          <a:p>
            <a:r>
              <a:rPr lang="cs-CZ" sz="2600" dirty="0" smtClean="0"/>
              <a:t>Porovnány výpovědi o téže pedagogické realitě (vybrané pedagogické činnosti studenta učitelství)</a:t>
            </a:r>
          </a:p>
          <a:p>
            <a:r>
              <a:rPr lang="cs-CZ" sz="2600" dirty="0" smtClean="0"/>
              <a:t>2 skupiny respondentů - začínající učitel</a:t>
            </a:r>
          </a:p>
          <a:p>
            <a:pPr>
              <a:buNone/>
            </a:pPr>
            <a:r>
              <a:rPr lang="cs-CZ" sz="2600" dirty="0" smtClean="0"/>
              <a:t>                                               - studenti = praktikanti</a:t>
            </a:r>
          </a:p>
        </p:txBody>
      </p:sp>
    </p:spTree>
  </p:cSld>
  <p:clrMapOvr>
    <a:masterClrMapping/>
  </p:clrMapOvr>
  <p:transition>
    <p:fade thruBlk="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Výsledky šetření – začínající učitel</a:t>
            </a:r>
            <a:endParaRPr lang="cs-CZ" dirty="0"/>
          </a:p>
        </p:txBody>
      </p:sp>
      <p:sp>
        <p:nvSpPr>
          <p:cNvPr id="3" name="Zástupný symbol pro obsah 2"/>
          <p:cNvSpPr>
            <a:spLocks noGrp="1"/>
          </p:cNvSpPr>
          <p:nvPr>
            <p:ph idx="1"/>
          </p:nvPr>
        </p:nvSpPr>
        <p:spPr/>
        <p:txBody>
          <a:bodyPr>
            <a:normAutofit/>
          </a:bodyPr>
          <a:lstStyle/>
          <a:p>
            <a:r>
              <a:rPr lang="cs-CZ" sz="2600" dirty="0" smtClean="0"/>
              <a:t>Výzkum se zabývá charakteristikami  začínajícího učitele a jeho nástupními podmínkami.</a:t>
            </a:r>
          </a:p>
          <a:p>
            <a:r>
              <a:rPr lang="cs-CZ" sz="2600" dirty="0" smtClean="0"/>
              <a:t>Dotazníkové šetření provedeno na jižní Moravě v letech 1990-1992, 141 začínajících učitelů.</a:t>
            </a:r>
          </a:p>
          <a:p>
            <a:r>
              <a:rPr lang="cs-CZ" sz="2600" dirty="0" smtClean="0"/>
              <a:t>Vybráno 24 pedagogických činností, u kterých měli respondenti vybrat ty profesní činnosti, které považovali při své nástupní praxi za obtížné. </a:t>
            </a:r>
            <a:endParaRPr lang="cs-CZ" sz="2600" dirty="0"/>
          </a:p>
        </p:txBody>
      </p:sp>
    </p:spTree>
  </p:cSld>
  <p:clrMapOvr>
    <a:masterClrMapping/>
  </p:clrMapOvr>
  <p:transition>
    <p:fade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357174"/>
            <a:ext cx="8229600" cy="1143000"/>
          </a:xfrm>
        </p:spPr>
        <p:txBody>
          <a:bodyPr>
            <a:normAutofit/>
          </a:bodyPr>
          <a:lstStyle/>
          <a:p>
            <a:r>
              <a:rPr lang="cs-CZ" sz="2800" dirty="0" smtClean="0"/>
              <a:t>Pořadí pedagogických  činností, které pro začínající učitele byly nejméně obtížné</a:t>
            </a:r>
            <a:endParaRPr lang="cs-CZ" sz="2800" dirty="0"/>
          </a:p>
        </p:txBody>
      </p:sp>
      <p:graphicFrame>
        <p:nvGraphicFramePr>
          <p:cNvPr id="5" name="Zástupný symbol pro obsah 4"/>
          <p:cNvGraphicFramePr>
            <a:graphicFrameLocks noGrp="1"/>
          </p:cNvGraphicFramePr>
          <p:nvPr>
            <p:ph idx="1"/>
          </p:nvPr>
        </p:nvGraphicFramePr>
        <p:xfrm>
          <a:off x="457200" y="1928799"/>
          <a:ext cx="8229600" cy="4357719"/>
        </p:xfrm>
        <a:graphic>
          <a:graphicData uri="http://schemas.openxmlformats.org/drawingml/2006/table">
            <a:tbl>
              <a:tblPr firstRow="1" bandRow="1">
                <a:tableStyleId>{5C22544A-7EE6-4342-B048-85BDC9FD1C3A}</a:tableStyleId>
              </a:tblPr>
              <a:tblGrid>
                <a:gridCol w="4114800"/>
                <a:gridCol w="4114800"/>
              </a:tblGrid>
              <a:tr h="484191">
                <a:tc>
                  <a:txBody>
                    <a:bodyPr/>
                    <a:lstStyle/>
                    <a:p>
                      <a:r>
                        <a:rPr lang="cs-CZ" dirty="0" smtClean="0"/>
                        <a:t>Činnosti</a:t>
                      </a:r>
                      <a:endParaRPr lang="cs-CZ" dirty="0"/>
                    </a:p>
                  </a:txBody>
                  <a:tcPr/>
                </a:tc>
                <a:tc>
                  <a:txBody>
                    <a:bodyPr/>
                    <a:lstStyle/>
                    <a:p>
                      <a:r>
                        <a:rPr lang="cs-CZ" dirty="0" smtClean="0"/>
                        <a:t>% učitelů</a:t>
                      </a:r>
                      <a:endParaRPr lang="cs-CZ" dirty="0"/>
                    </a:p>
                  </a:txBody>
                  <a:tcPr/>
                </a:tc>
              </a:tr>
              <a:tr h="484191">
                <a:tc>
                  <a:txBody>
                    <a:bodyPr/>
                    <a:lstStyle/>
                    <a:p>
                      <a:r>
                        <a:rPr lang="cs-CZ" dirty="0" smtClean="0"/>
                        <a:t>1. Vysvětlení nové látky</a:t>
                      </a:r>
                      <a:endParaRPr lang="cs-CZ" dirty="0"/>
                    </a:p>
                  </a:txBody>
                  <a:tcPr/>
                </a:tc>
                <a:tc>
                  <a:txBody>
                    <a:bodyPr/>
                    <a:lstStyle/>
                    <a:p>
                      <a:r>
                        <a:rPr lang="cs-CZ" dirty="0" smtClean="0"/>
                        <a:t>73</a:t>
                      </a:r>
                      <a:endParaRPr lang="cs-CZ" dirty="0"/>
                    </a:p>
                  </a:txBody>
                  <a:tcPr/>
                </a:tc>
              </a:tr>
              <a:tr h="484191">
                <a:tc>
                  <a:txBody>
                    <a:bodyPr/>
                    <a:lstStyle/>
                    <a:p>
                      <a:r>
                        <a:rPr lang="cs-CZ" dirty="0" smtClean="0"/>
                        <a:t>2. Volba a použití nových pomůcek</a:t>
                      </a:r>
                      <a:endParaRPr lang="cs-CZ" dirty="0"/>
                    </a:p>
                  </a:txBody>
                  <a:tcPr/>
                </a:tc>
                <a:tc>
                  <a:txBody>
                    <a:bodyPr/>
                    <a:lstStyle/>
                    <a:p>
                      <a:r>
                        <a:rPr lang="cs-CZ" dirty="0" smtClean="0"/>
                        <a:t>72,3</a:t>
                      </a:r>
                      <a:endParaRPr lang="cs-CZ" dirty="0"/>
                    </a:p>
                  </a:txBody>
                  <a:tcPr/>
                </a:tc>
              </a:tr>
              <a:tr h="484191">
                <a:tc>
                  <a:txBody>
                    <a:bodyPr/>
                    <a:lstStyle/>
                    <a:p>
                      <a:r>
                        <a:rPr lang="cs-CZ" dirty="0" smtClean="0"/>
                        <a:t>3. Spolupráce s ostatními pedagogy</a:t>
                      </a:r>
                      <a:endParaRPr lang="cs-CZ" dirty="0"/>
                    </a:p>
                  </a:txBody>
                  <a:tcPr/>
                </a:tc>
                <a:tc>
                  <a:txBody>
                    <a:bodyPr/>
                    <a:lstStyle/>
                    <a:p>
                      <a:r>
                        <a:rPr lang="cs-CZ" dirty="0" smtClean="0"/>
                        <a:t>72,3</a:t>
                      </a:r>
                      <a:endParaRPr lang="cs-CZ" dirty="0"/>
                    </a:p>
                  </a:txBody>
                  <a:tcPr/>
                </a:tc>
              </a:tr>
              <a:tr h="484191">
                <a:tc>
                  <a:txBody>
                    <a:bodyPr/>
                    <a:lstStyle/>
                    <a:p>
                      <a:r>
                        <a:rPr lang="cs-CZ" dirty="0" smtClean="0"/>
                        <a:t>4. Organizace samostatné práce</a:t>
                      </a:r>
                      <a:endParaRPr lang="cs-CZ" dirty="0"/>
                    </a:p>
                  </a:txBody>
                  <a:tcPr/>
                </a:tc>
                <a:tc>
                  <a:txBody>
                    <a:bodyPr/>
                    <a:lstStyle/>
                    <a:p>
                      <a:r>
                        <a:rPr lang="cs-CZ" dirty="0" smtClean="0"/>
                        <a:t>70,2</a:t>
                      </a:r>
                      <a:endParaRPr lang="cs-CZ" dirty="0"/>
                    </a:p>
                  </a:txBody>
                  <a:tcPr/>
                </a:tc>
              </a:tr>
              <a:tr h="484191">
                <a:tc>
                  <a:txBody>
                    <a:bodyPr/>
                    <a:lstStyle/>
                    <a:p>
                      <a:r>
                        <a:rPr lang="cs-CZ" dirty="0" smtClean="0"/>
                        <a:t>5.</a:t>
                      </a:r>
                      <a:r>
                        <a:rPr lang="cs-CZ" baseline="0" dirty="0" smtClean="0"/>
                        <a:t> Hodnocení a  klasifikace</a:t>
                      </a:r>
                      <a:endParaRPr lang="cs-CZ" dirty="0"/>
                    </a:p>
                  </a:txBody>
                  <a:tcPr/>
                </a:tc>
                <a:tc>
                  <a:txBody>
                    <a:bodyPr/>
                    <a:lstStyle/>
                    <a:p>
                      <a:r>
                        <a:rPr lang="cs-CZ" dirty="0" smtClean="0"/>
                        <a:t>68,1</a:t>
                      </a:r>
                      <a:endParaRPr lang="cs-CZ" dirty="0"/>
                    </a:p>
                  </a:txBody>
                  <a:tcPr/>
                </a:tc>
              </a:tr>
              <a:tr h="484191">
                <a:tc>
                  <a:txBody>
                    <a:bodyPr/>
                    <a:lstStyle/>
                    <a:p>
                      <a:r>
                        <a:rPr lang="cs-CZ" dirty="0" smtClean="0"/>
                        <a:t>6. Časové</a:t>
                      </a:r>
                      <a:r>
                        <a:rPr lang="cs-CZ" baseline="0" dirty="0" smtClean="0"/>
                        <a:t> rozvržení vyučovací hodiny</a:t>
                      </a:r>
                      <a:endParaRPr lang="cs-CZ" dirty="0"/>
                    </a:p>
                  </a:txBody>
                  <a:tcPr/>
                </a:tc>
                <a:tc>
                  <a:txBody>
                    <a:bodyPr/>
                    <a:lstStyle/>
                    <a:p>
                      <a:r>
                        <a:rPr lang="cs-CZ" dirty="0" smtClean="0"/>
                        <a:t>63,8</a:t>
                      </a:r>
                      <a:endParaRPr lang="cs-CZ" dirty="0"/>
                    </a:p>
                  </a:txBody>
                  <a:tcPr/>
                </a:tc>
              </a:tr>
              <a:tr h="484191">
                <a:tc>
                  <a:txBody>
                    <a:bodyPr/>
                    <a:lstStyle/>
                    <a:p>
                      <a:r>
                        <a:rPr lang="cs-CZ" dirty="0" smtClean="0"/>
                        <a:t>7. Rozvržení učiva na celý školní</a:t>
                      </a:r>
                      <a:r>
                        <a:rPr lang="cs-CZ" baseline="0" dirty="0" smtClean="0"/>
                        <a:t> rok</a:t>
                      </a:r>
                      <a:endParaRPr lang="cs-CZ" dirty="0"/>
                    </a:p>
                  </a:txBody>
                  <a:tcPr/>
                </a:tc>
                <a:tc>
                  <a:txBody>
                    <a:bodyPr/>
                    <a:lstStyle/>
                    <a:p>
                      <a:r>
                        <a:rPr lang="cs-CZ" dirty="0" smtClean="0"/>
                        <a:t>61,7</a:t>
                      </a:r>
                      <a:endParaRPr lang="cs-CZ" dirty="0"/>
                    </a:p>
                  </a:txBody>
                  <a:tcPr/>
                </a:tc>
              </a:tr>
              <a:tr h="484191">
                <a:tc>
                  <a:txBody>
                    <a:bodyPr/>
                    <a:lstStyle/>
                    <a:p>
                      <a:r>
                        <a:rPr lang="cs-CZ" dirty="0" smtClean="0"/>
                        <a:t>8. Stanovení obsahu a rozsahu učiva</a:t>
                      </a:r>
                      <a:endParaRPr lang="cs-CZ" dirty="0"/>
                    </a:p>
                  </a:txBody>
                  <a:tcPr/>
                </a:tc>
                <a:tc>
                  <a:txBody>
                    <a:bodyPr/>
                    <a:lstStyle/>
                    <a:p>
                      <a:r>
                        <a:rPr lang="cs-CZ" dirty="0" smtClean="0"/>
                        <a:t>59,6</a:t>
                      </a:r>
                      <a:endParaRPr lang="cs-CZ" dirty="0"/>
                    </a:p>
                  </a:txBody>
                  <a:tcPr/>
                </a:tc>
              </a:tr>
            </a:tbl>
          </a:graphicData>
        </a:graphic>
      </p:graphicFrame>
    </p:spTree>
  </p:cSld>
  <p:clrMapOvr>
    <a:masterClrMapping/>
  </p:clrMapOvr>
  <p:transition>
    <p:fade thruBlk="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357174"/>
            <a:ext cx="8229600" cy="1143000"/>
          </a:xfrm>
        </p:spPr>
        <p:txBody>
          <a:bodyPr>
            <a:normAutofit/>
          </a:bodyPr>
          <a:lstStyle/>
          <a:p>
            <a:r>
              <a:rPr lang="cs-CZ" sz="2800" dirty="0" smtClean="0"/>
              <a:t>Pořadí pedagogických činností, které pro začínající učitele byly nejvíce obtížné</a:t>
            </a:r>
            <a:endParaRPr lang="cs-CZ" sz="2800" dirty="0"/>
          </a:p>
        </p:txBody>
      </p:sp>
      <p:graphicFrame>
        <p:nvGraphicFramePr>
          <p:cNvPr id="4" name="Zástupný symbol pro obsah 3"/>
          <p:cNvGraphicFramePr>
            <a:graphicFrameLocks noGrp="1"/>
          </p:cNvGraphicFramePr>
          <p:nvPr>
            <p:ph idx="1"/>
          </p:nvPr>
        </p:nvGraphicFramePr>
        <p:xfrm>
          <a:off x="457200" y="1928801"/>
          <a:ext cx="8229600" cy="4357719"/>
        </p:xfrm>
        <a:graphic>
          <a:graphicData uri="http://schemas.openxmlformats.org/drawingml/2006/table">
            <a:tbl>
              <a:tblPr firstRow="1" bandRow="1">
                <a:tableStyleId>{5C22544A-7EE6-4342-B048-85BDC9FD1C3A}</a:tableStyleId>
              </a:tblPr>
              <a:tblGrid>
                <a:gridCol w="4114800"/>
                <a:gridCol w="4114800"/>
              </a:tblGrid>
              <a:tr h="484191">
                <a:tc>
                  <a:txBody>
                    <a:bodyPr/>
                    <a:lstStyle/>
                    <a:p>
                      <a:r>
                        <a:rPr lang="cs-CZ" dirty="0" smtClean="0"/>
                        <a:t>Činnosti</a:t>
                      </a:r>
                      <a:endParaRPr lang="cs-CZ" dirty="0"/>
                    </a:p>
                  </a:txBody>
                  <a:tcPr/>
                </a:tc>
                <a:tc>
                  <a:txBody>
                    <a:bodyPr/>
                    <a:lstStyle/>
                    <a:p>
                      <a:r>
                        <a:rPr lang="cs-CZ" dirty="0" smtClean="0"/>
                        <a:t>% učitelů</a:t>
                      </a:r>
                      <a:endParaRPr lang="cs-CZ" dirty="0"/>
                    </a:p>
                  </a:txBody>
                  <a:tcPr/>
                </a:tc>
              </a:tr>
              <a:tr h="484191">
                <a:tc>
                  <a:txBody>
                    <a:bodyPr/>
                    <a:lstStyle/>
                    <a:p>
                      <a:r>
                        <a:rPr lang="cs-CZ" dirty="0" smtClean="0"/>
                        <a:t>1. Práce s neprospívajícími</a:t>
                      </a:r>
                      <a:r>
                        <a:rPr lang="cs-CZ" baseline="0" dirty="0" smtClean="0"/>
                        <a:t> žáky</a:t>
                      </a:r>
                      <a:endParaRPr lang="cs-CZ" dirty="0"/>
                    </a:p>
                  </a:txBody>
                  <a:tcPr/>
                </a:tc>
                <a:tc>
                  <a:txBody>
                    <a:bodyPr/>
                    <a:lstStyle/>
                    <a:p>
                      <a:r>
                        <a:rPr lang="cs-CZ" dirty="0" smtClean="0"/>
                        <a:t>76,6</a:t>
                      </a:r>
                      <a:endParaRPr lang="cs-CZ" dirty="0"/>
                    </a:p>
                  </a:txBody>
                  <a:tcPr/>
                </a:tc>
              </a:tr>
              <a:tr h="484191">
                <a:tc>
                  <a:txBody>
                    <a:bodyPr/>
                    <a:lstStyle/>
                    <a:p>
                      <a:r>
                        <a:rPr lang="cs-CZ" dirty="0" smtClean="0"/>
                        <a:t>2. Udržení kázně při vyučování</a:t>
                      </a:r>
                      <a:endParaRPr lang="cs-CZ" dirty="0"/>
                    </a:p>
                  </a:txBody>
                  <a:tcPr/>
                </a:tc>
                <a:tc>
                  <a:txBody>
                    <a:bodyPr/>
                    <a:lstStyle/>
                    <a:p>
                      <a:r>
                        <a:rPr lang="cs-CZ" dirty="0" smtClean="0"/>
                        <a:t>75,2</a:t>
                      </a:r>
                      <a:endParaRPr lang="cs-CZ" dirty="0"/>
                    </a:p>
                  </a:txBody>
                  <a:tcPr/>
                </a:tc>
              </a:tr>
              <a:tr h="484191">
                <a:tc>
                  <a:txBody>
                    <a:bodyPr/>
                    <a:lstStyle/>
                    <a:p>
                      <a:r>
                        <a:rPr lang="cs-CZ" dirty="0" smtClean="0"/>
                        <a:t>3. Udržení</a:t>
                      </a:r>
                      <a:r>
                        <a:rPr lang="cs-CZ" baseline="0" dirty="0" smtClean="0"/>
                        <a:t> pozornosti žáků</a:t>
                      </a:r>
                      <a:endParaRPr lang="cs-CZ" dirty="0"/>
                    </a:p>
                  </a:txBody>
                  <a:tcPr/>
                </a:tc>
                <a:tc>
                  <a:txBody>
                    <a:bodyPr/>
                    <a:lstStyle/>
                    <a:p>
                      <a:r>
                        <a:rPr lang="cs-CZ" dirty="0" smtClean="0"/>
                        <a:t>70,2</a:t>
                      </a:r>
                      <a:endParaRPr lang="cs-CZ" dirty="0"/>
                    </a:p>
                  </a:txBody>
                  <a:tcPr/>
                </a:tc>
              </a:tr>
              <a:tr h="484191">
                <a:tc>
                  <a:txBody>
                    <a:bodyPr/>
                    <a:lstStyle/>
                    <a:p>
                      <a:r>
                        <a:rPr lang="cs-CZ" dirty="0" smtClean="0"/>
                        <a:t>4. Diagnostika osobnosti </a:t>
                      </a:r>
                      <a:endParaRPr lang="cs-CZ" dirty="0"/>
                    </a:p>
                  </a:txBody>
                  <a:tcPr/>
                </a:tc>
                <a:tc>
                  <a:txBody>
                    <a:bodyPr/>
                    <a:lstStyle/>
                    <a:p>
                      <a:r>
                        <a:rPr lang="cs-CZ" dirty="0" smtClean="0"/>
                        <a:t>63,8</a:t>
                      </a:r>
                      <a:endParaRPr lang="cs-CZ" dirty="0"/>
                    </a:p>
                  </a:txBody>
                  <a:tcPr/>
                </a:tc>
              </a:tr>
              <a:tr h="484191">
                <a:tc>
                  <a:txBody>
                    <a:bodyPr/>
                    <a:lstStyle/>
                    <a:p>
                      <a:r>
                        <a:rPr lang="cs-CZ" dirty="0" smtClean="0"/>
                        <a:t>5. Motivace</a:t>
                      </a:r>
                      <a:r>
                        <a:rPr lang="cs-CZ" baseline="0" dirty="0" smtClean="0"/>
                        <a:t> žáků</a:t>
                      </a:r>
                      <a:endParaRPr lang="cs-CZ" dirty="0"/>
                    </a:p>
                  </a:txBody>
                  <a:tcPr/>
                </a:tc>
                <a:tc>
                  <a:txBody>
                    <a:bodyPr/>
                    <a:lstStyle/>
                    <a:p>
                      <a:r>
                        <a:rPr lang="cs-CZ" dirty="0" smtClean="0"/>
                        <a:t>59,6</a:t>
                      </a:r>
                      <a:endParaRPr lang="cs-CZ" dirty="0"/>
                    </a:p>
                  </a:txBody>
                  <a:tcPr/>
                </a:tc>
              </a:tr>
              <a:tr h="484191">
                <a:tc>
                  <a:txBody>
                    <a:bodyPr/>
                    <a:lstStyle/>
                    <a:p>
                      <a:r>
                        <a:rPr lang="cs-CZ" dirty="0" smtClean="0"/>
                        <a:t>6. Individuální jednání s rodiči žáků</a:t>
                      </a:r>
                      <a:endParaRPr lang="cs-CZ" dirty="0"/>
                    </a:p>
                  </a:txBody>
                  <a:tcPr/>
                </a:tc>
                <a:tc>
                  <a:txBody>
                    <a:bodyPr/>
                    <a:lstStyle/>
                    <a:p>
                      <a:r>
                        <a:rPr lang="cs-CZ" dirty="0" smtClean="0"/>
                        <a:t>59,6</a:t>
                      </a:r>
                      <a:endParaRPr lang="cs-CZ" dirty="0"/>
                    </a:p>
                  </a:txBody>
                  <a:tcPr/>
                </a:tc>
              </a:tr>
              <a:tr h="484191">
                <a:tc>
                  <a:txBody>
                    <a:bodyPr/>
                    <a:lstStyle/>
                    <a:p>
                      <a:r>
                        <a:rPr lang="cs-CZ" dirty="0" smtClean="0"/>
                        <a:t>7. Vedení schůzek s rodiči</a:t>
                      </a:r>
                      <a:endParaRPr lang="cs-CZ" dirty="0"/>
                    </a:p>
                  </a:txBody>
                  <a:tcPr/>
                </a:tc>
                <a:tc>
                  <a:txBody>
                    <a:bodyPr/>
                    <a:lstStyle/>
                    <a:p>
                      <a:r>
                        <a:rPr lang="cs-CZ" dirty="0" smtClean="0"/>
                        <a:t>57,5</a:t>
                      </a:r>
                      <a:endParaRPr lang="cs-CZ" dirty="0"/>
                    </a:p>
                  </a:txBody>
                  <a:tcPr/>
                </a:tc>
              </a:tr>
              <a:tr h="484191">
                <a:tc>
                  <a:txBody>
                    <a:bodyPr/>
                    <a:lstStyle/>
                    <a:p>
                      <a:r>
                        <a:rPr lang="cs-CZ" dirty="0" smtClean="0"/>
                        <a:t>8. Reakce na neočekávaný vývoj vyučování</a:t>
                      </a:r>
                      <a:endParaRPr lang="cs-CZ" dirty="0"/>
                    </a:p>
                  </a:txBody>
                  <a:tcPr/>
                </a:tc>
                <a:tc>
                  <a:txBody>
                    <a:bodyPr/>
                    <a:lstStyle/>
                    <a:p>
                      <a:r>
                        <a:rPr lang="cs-CZ" dirty="0" smtClean="0"/>
                        <a:t>56,7</a:t>
                      </a:r>
                      <a:endParaRPr lang="cs-CZ" dirty="0"/>
                    </a:p>
                  </a:txBody>
                  <a:tcPr/>
                </a:tc>
              </a:tr>
            </a:tbl>
          </a:graphicData>
        </a:graphic>
      </p:graphicFrame>
    </p:spTree>
  </p:cSld>
  <p:clrMapOvr>
    <a:masterClrMapping/>
  </p:clrMapOvr>
  <p:transition>
    <p:fade thruBlk="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1142984"/>
            <a:ext cx="8229600" cy="5000660"/>
          </a:xfrm>
        </p:spPr>
        <p:txBody>
          <a:bodyPr>
            <a:normAutofit/>
          </a:bodyPr>
          <a:lstStyle/>
          <a:p>
            <a:r>
              <a:rPr lang="cs-CZ" sz="2600" dirty="0" smtClean="0"/>
              <a:t>Šetření se opíralo o sebehodnocení  graduovaného (byť začínajícího) učitele.</a:t>
            </a:r>
          </a:p>
          <a:p>
            <a:r>
              <a:rPr lang="cs-CZ" sz="2600" dirty="0" smtClean="0"/>
              <a:t>Sebehodnocení vlastního výkonu těchto učitelů se týkalo</a:t>
            </a:r>
            <a:r>
              <a:rPr lang="cs-CZ" sz="2600" dirty="0"/>
              <a:t> </a:t>
            </a:r>
            <a:r>
              <a:rPr lang="cs-CZ" sz="2600" dirty="0" smtClean="0"/>
              <a:t>posuzování v delším časovém období.</a:t>
            </a:r>
          </a:p>
          <a:p>
            <a:r>
              <a:rPr lang="cs-CZ" sz="2600" dirty="0" smtClean="0"/>
              <a:t>Začínající učitel pracoval v reálných podmínkách (jsou na něj kladeny stoprocentní profesní nároky).</a:t>
            </a:r>
          </a:p>
          <a:p>
            <a:r>
              <a:rPr lang="cs-CZ" sz="2600" dirty="0" smtClean="0"/>
              <a:t>Dotazníkové šeření  probíhalo v letech 1990,  1991 a 1992.</a:t>
            </a:r>
          </a:p>
          <a:p>
            <a:r>
              <a:rPr lang="cs-CZ" sz="2600" dirty="0" smtClean="0"/>
              <a:t>Autor frekvenci voleb vyjádřil v procentech a sestavil pořadí činností , které podle výpovědí činily začínajícím učitelům obtíže.</a:t>
            </a:r>
          </a:p>
        </p:txBody>
      </p:sp>
    </p:spTree>
  </p:cSld>
  <p:clrMapOvr>
    <a:masterClrMapping/>
  </p:clrMapOvr>
  <p:transition>
    <p:fade thruBlk="1"/>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4000" dirty="0" smtClean="0"/>
              <a:t>Výsledky šetření – student (praktikant)</a:t>
            </a:r>
            <a:endParaRPr lang="cs-CZ" sz="4000" dirty="0"/>
          </a:p>
        </p:txBody>
      </p:sp>
      <p:sp>
        <p:nvSpPr>
          <p:cNvPr id="3" name="Zástupný symbol pro obsah 2"/>
          <p:cNvSpPr>
            <a:spLocks noGrp="1"/>
          </p:cNvSpPr>
          <p:nvPr>
            <p:ph idx="1"/>
          </p:nvPr>
        </p:nvSpPr>
        <p:spPr>
          <a:xfrm>
            <a:off x="457200" y="1600200"/>
            <a:ext cx="8229600" cy="4829196"/>
          </a:xfrm>
        </p:spPr>
        <p:txBody>
          <a:bodyPr>
            <a:normAutofit/>
          </a:bodyPr>
          <a:lstStyle/>
          <a:p>
            <a:r>
              <a:rPr lang="cs-CZ" sz="2600" dirty="0" smtClean="0"/>
              <a:t>Objektem dotazníkového byla pedagogická činnost studenta v podmínkách standardního provozu na ZŠ, v době souvislé čtyřtýdenní praxe ve 4. ročníku studia.</a:t>
            </a:r>
          </a:p>
          <a:p>
            <a:r>
              <a:rPr lang="cs-CZ" sz="2600" dirty="0" smtClean="0"/>
              <a:t>K 19 ledovaným činnostem začínajícího učitele se měli vyjádřit jednak samotní studenti a současně jejich cviční učitelé, kteří je v průběhu praxe sledovali, pomáhali jim, korigovali a hodnotili jejich činnost.</a:t>
            </a:r>
          </a:p>
          <a:p>
            <a:r>
              <a:rPr lang="cs-CZ" sz="2600" dirty="0" smtClean="0"/>
              <a:t>Respondenti měli z nabízených činností sestavit pořadí pedagogických činností, které v průběhu praxe činily studentovi největší obtíže a které naopak zvládal relativně nejlépe.</a:t>
            </a:r>
            <a:endParaRPr lang="cs-CZ" sz="2600" dirty="0"/>
          </a:p>
        </p:txBody>
      </p:sp>
    </p:spTree>
  </p:cSld>
  <p:clrMapOvr>
    <a:masterClrMapping/>
  </p:clrMapOvr>
  <p:transition>
    <p:fade thruBlk="1"/>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428612"/>
            <a:ext cx="8229600" cy="1143000"/>
          </a:xfrm>
        </p:spPr>
        <p:txBody>
          <a:bodyPr>
            <a:normAutofit/>
          </a:bodyPr>
          <a:lstStyle/>
          <a:p>
            <a:r>
              <a:rPr lang="cs-CZ" sz="2800" dirty="0" smtClean="0"/>
              <a:t>Výpovědi o pedagogických činnostem nejlépe zvládaných studentem</a:t>
            </a:r>
            <a:endParaRPr lang="cs-CZ" sz="2800" dirty="0"/>
          </a:p>
        </p:txBody>
      </p:sp>
      <p:graphicFrame>
        <p:nvGraphicFramePr>
          <p:cNvPr id="5" name="Zástupný symbol pro obsah 4"/>
          <p:cNvGraphicFramePr>
            <a:graphicFrameLocks noGrp="1"/>
          </p:cNvGraphicFramePr>
          <p:nvPr>
            <p:ph idx="1"/>
          </p:nvPr>
        </p:nvGraphicFramePr>
        <p:xfrm>
          <a:off x="500034" y="2071678"/>
          <a:ext cx="8229601" cy="3729060"/>
        </p:xfrm>
        <a:graphic>
          <a:graphicData uri="http://schemas.openxmlformats.org/drawingml/2006/table">
            <a:tbl>
              <a:tblPr firstRow="1" bandRow="1">
                <a:tableStyleId>{5C22544A-7EE6-4342-B048-85BDC9FD1C3A}</a:tableStyleId>
              </a:tblPr>
              <a:tblGrid>
                <a:gridCol w="2392452"/>
                <a:gridCol w="720636"/>
                <a:gridCol w="2190761"/>
                <a:gridCol w="720636"/>
                <a:gridCol w="2205116"/>
              </a:tblGrid>
              <a:tr h="414340">
                <a:tc>
                  <a:txBody>
                    <a:bodyPr/>
                    <a:lstStyle/>
                    <a:p>
                      <a:r>
                        <a:rPr lang="cs-CZ" dirty="0" smtClean="0"/>
                        <a:t>Činnosti</a:t>
                      </a:r>
                      <a:endParaRPr lang="cs-CZ" dirty="0"/>
                    </a:p>
                  </a:txBody>
                  <a:tcPr/>
                </a:tc>
                <a:tc>
                  <a:txBody>
                    <a:bodyPr/>
                    <a:lstStyle/>
                    <a:p>
                      <a:r>
                        <a:rPr lang="cs-CZ" dirty="0" err="1" smtClean="0"/>
                        <a:t>Poř</a:t>
                      </a:r>
                      <a:r>
                        <a:rPr lang="cs-CZ" dirty="0" smtClean="0"/>
                        <a:t>.</a:t>
                      </a:r>
                      <a:endParaRPr lang="cs-CZ" dirty="0"/>
                    </a:p>
                  </a:txBody>
                  <a:tcPr/>
                </a:tc>
                <a:tc>
                  <a:txBody>
                    <a:bodyPr/>
                    <a:lstStyle/>
                    <a:p>
                      <a:r>
                        <a:rPr lang="cs-CZ" dirty="0" smtClean="0"/>
                        <a:t>Výpovědi učitelů %</a:t>
                      </a:r>
                      <a:endParaRPr lang="cs-CZ" dirty="0"/>
                    </a:p>
                  </a:txBody>
                  <a:tcPr/>
                </a:tc>
                <a:tc>
                  <a:txBody>
                    <a:bodyPr/>
                    <a:lstStyle/>
                    <a:p>
                      <a:r>
                        <a:rPr lang="cs-CZ" dirty="0" err="1" smtClean="0"/>
                        <a:t>Poř</a:t>
                      </a:r>
                      <a:r>
                        <a:rPr lang="cs-CZ" dirty="0" smtClean="0"/>
                        <a:t> .</a:t>
                      </a:r>
                      <a:endParaRPr lang="cs-CZ" dirty="0"/>
                    </a:p>
                  </a:txBody>
                  <a:tcPr/>
                </a:tc>
                <a:tc>
                  <a:txBody>
                    <a:bodyPr/>
                    <a:lstStyle/>
                    <a:p>
                      <a:r>
                        <a:rPr lang="cs-CZ" dirty="0" smtClean="0"/>
                        <a:t>Výpovědi studentů %</a:t>
                      </a:r>
                      <a:endParaRPr lang="cs-CZ" dirty="0"/>
                    </a:p>
                  </a:txBody>
                  <a:tcPr/>
                </a:tc>
              </a:tr>
              <a:tr h="414340">
                <a:tc>
                  <a:txBody>
                    <a:bodyPr/>
                    <a:lstStyle/>
                    <a:p>
                      <a:r>
                        <a:rPr lang="cs-CZ" dirty="0" smtClean="0"/>
                        <a:t>Komunikace</a:t>
                      </a:r>
                      <a:r>
                        <a:rPr lang="cs-CZ" baseline="0" dirty="0" smtClean="0"/>
                        <a:t> s žáky</a:t>
                      </a:r>
                      <a:endParaRPr lang="cs-CZ" dirty="0"/>
                    </a:p>
                  </a:txBody>
                  <a:tcPr/>
                </a:tc>
                <a:tc>
                  <a:txBody>
                    <a:bodyPr/>
                    <a:lstStyle/>
                    <a:p>
                      <a:pPr algn="ctr"/>
                      <a:r>
                        <a:rPr lang="cs-CZ" dirty="0" smtClean="0"/>
                        <a:t>1.</a:t>
                      </a:r>
                      <a:endParaRPr lang="cs-CZ" dirty="0"/>
                    </a:p>
                  </a:txBody>
                  <a:tcPr/>
                </a:tc>
                <a:tc>
                  <a:txBody>
                    <a:bodyPr/>
                    <a:lstStyle/>
                    <a:p>
                      <a:pPr algn="ctr"/>
                      <a:r>
                        <a:rPr lang="cs-CZ" dirty="0" smtClean="0"/>
                        <a:t>55,3</a:t>
                      </a:r>
                      <a:endParaRPr lang="cs-CZ" dirty="0"/>
                    </a:p>
                  </a:txBody>
                  <a:tcPr/>
                </a:tc>
                <a:tc>
                  <a:txBody>
                    <a:bodyPr/>
                    <a:lstStyle/>
                    <a:p>
                      <a:pPr algn="ctr"/>
                      <a:r>
                        <a:rPr lang="cs-CZ" dirty="0" smtClean="0"/>
                        <a:t>1.</a:t>
                      </a:r>
                      <a:endParaRPr lang="cs-CZ" dirty="0"/>
                    </a:p>
                  </a:txBody>
                  <a:tcPr/>
                </a:tc>
                <a:tc>
                  <a:txBody>
                    <a:bodyPr/>
                    <a:lstStyle/>
                    <a:p>
                      <a:pPr algn="ctr"/>
                      <a:r>
                        <a:rPr lang="cs-CZ" dirty="0" smtClean="0"/>
                        <a:t>64,7</a:t>
                      </a:r>
                      <a:endParaRPr lang="cs-CZ" dirty="0"/>
                    </a:p>
                  </a:txBody>
                  <a:tcPr/>
                </a:tc>
              </a:tr>
              <a:tr h="414340">
                <a:tc>
                  <a:txBody>
                    <a:bodyPr/>
                    <a:lstStyle/>
                    <a:p>
                      <a:r>
                        <a:rPr lang="cs-CZ" dirty="0" smtClean="0"/>
                        <a:t>Motivace žáků</a:t>
                      </a:r>
                      <a:endParaRPr lang="cs-CZ" dirty="0"/>
                    </a:p>
                  </a:txBody>
                  <a:tcPr/>
                </a:tc>
                <a:tc>
                  <a:txBody>
                    <a:bodyPr/>
                    <a:lstStyle/>
                    <a:p>
                      <a:pPr algn="ctr"/>
                      <a:r>
                        <a:rPr lang="cs-CZ" dirty="0" smtClean="0"/>
                        <a:t>2.</a:t>
                      </a:r>
                      <a:endParaRPr lang="cs-CZ" dirty="0"/>
                    </a:p>
                  </a:txBody>
                  <a:tcPr/>
                </a:tc>
                <a:tc>
                  <a:txBody>
                    <a:bodyPr/>
                    <a:lstStyle/>
                    <a:p>
                      <a:pPr algn="ctr"/>
                      <a:r>
                        <a:rPr lang="cs-CZ" dirty="0" smtClean="0"/>
                        <a:t>43,5</a:t>
                      </a:r>
                      <a:endParaRPr lang="cs-CZ" dirty="0"/>
                    </a:p>
                  </a:txBody>
                  <a:tcPr/>
                </a:tc>
                <a:tc>
                  <a:txBody>
                    <a:bodyPr/>
                    <a:lstStyle/>
                    <a:p>
                      <a:pPr algn="ctr"/>
                      <a:r>
                        <a:rPr lang="cs-CZ" dirty="0" smtClean="0"/>
                        <a:t>2.</a:t>
                      </a:r>
                      <a:endParaRPr lang="cs-CZ" dirty="0"/>
                    </a:p>
                  </a:txBody>
                  <a:tcPr/>
                </a:tc>
                <a:tc>
                  <a:txBody>
                    <a:bodyPr/>
                    <a:lstStyle/>
                    <a:p>
                      <a:pPr algn="ctr"/>
                      <a:r>
                        <a:rPr lang="cs-CZ" dirty="0" smtClean="0"/>
                        <a:t>45,9</a:t>
                      </a:r>
                      <a:endParaRPr lang="cs-CZ" dirty="0"/>
                    </a:p>
                  </a:txBody>
                  <a:tcPr/>
                </a:tc>
              </a:tr>
              <a:tr h="414340">
                <a:tc>
                  <a:txBody>
                    <a:bodyPr/>
                    <a:lstStyle/>
                    <a:p>
                      <a:r>
                        <a:rPr lang="cs-CZ" dirty="0" smtClean="0"/>
                        <a:t>Vysvětlení nové látky</a:t>
                      </a:r>
                      <a:endParaRPr lang="cs-CZ" dirty="0"/>
                    </a:p>
                  </a:txBody>
                  <a:tcPr/>
                </a:tc>
                <a:tc>
                  <a:txBody>
                    <a:bodyPr/>
                    <a:lstStyle/>
                    <a:p>
                      <a:pPr algn="ctr"/>
                      <a:r>
                        <a:rPr lang="cs-CZ" dirty="0" smtClean="0"/>
                        <a:t>3.</a:t>
                      </a:r>
                      <a:endParaRPr lang="cs-CZ" dirty="0"/>
                    </a:p>
                  </a:txBody>
                  <a:tcPr/>
                </a:tc>
                <a:tc>
                  <a:txBody>
                    <a:bodyPr/>
                    <a:lstStyle/>
                    <a:p>
                      <a:pPr algn="ctr"/>
                      <a:r>
                        <a:rPr lang="cs-CZ" dirty="0" smtClean="0"/>
                        <a:t>42,4</a:t>
                      </a:r>
                      <a:endParaRPr lang="cs-CZ" dirty="0"/>
                    </a:p>
                  </a:txBody>
                  <a:tcPr/>
                </a:tc>
                <a:tc>
                  <a:txBody>
                    <a:bodyPr/>
                    <a:lstStyle/>
                    <a:p>
                      <a:pPr algn="ctr"/>
                      <a:r>
                        <a:rPr lang="cs-CZ" dirty="0" smtClean="0"/>
                        <a:t>3.</a:t>
                      </a:r>
                      <a:endParaRPr lang="cs-CZ" dirty="0"/>
                    </a:p>
                  </a:txBody>
                  <a:tcPr/>
                </a:tc>
                <a:tc>
                  <a:txBody>
                    <a:bodyPr/>
                    <a:lstStyle/>
                    <a:p>
                      <a:pPr algn="ctr"/>
                      <a:r>
                        <a:rPr lang="cs-CZ" dirty="0" smtClean="0"/>
                        <a:t>30,6</a:t>
                      </a:r>
                      <a:endParaRPr lang="cs-CZ" dirty="0"/>
                    </a:p>
                  </a:txBody>
                  <a:tcPr/>
                </a:tc>
              </a:tr>
              <a:tr h="414340">
                <a:tc>
                  <a:txBody>
                    <a:bodyPr/>
                    <a:lstStyle/>
                    <a:p>
                      <a:r>
                        <a:rPr lang="cs-CZ" dirty="0" smtClean="0"/>
                        <a:t>Volba uč. pomůcek</a:t>
                      </a:r>
                      <a:endParaRPr lang="cs-CZ" dirty="0"/>
                    </a:p>
                  </a:txBody>
                  <a:tcPr/>
                </a:tc>
                <a:tc>
                  <a:txBody>
                    <a:bodyPr/>
                    <a:lstStyle/>
                    <a:p>
                      <a:pPr algn="ctr"/>
                      <a:r>
                        <a:rPr lang="cs-CZ" dirty="0" smtClean="0"/>
                        <a:t>4.</a:t>
                      </a:r>
                      <a:endParaRPr lang="cs-CZ" dirty="0"/>
                    </a:p>
                  </a:txBody>
                  <a:tcPr/>
                </a:tc>
                <a:tc>
                  <a:txBody>
                    <a:bodyPr/>
                    <a:lstStyle/>
                    <a:p>
                      <a:pPr algn="ctr"/>
                      <a:r>
                        <a:rPr lang="cs-CZ" dirty="0" smtClean="0"/>
                        <a:t>40,0</a:t>
                      </a:r>
                      <a:endParaRPr lang="cs-CZ" dirty="0"/>
                    </a:p>
                  </a:txBody>
                  <a:tcPr/>
                </a:tc>
                <a:tc>
                  <a:txBody>
                    <a:bodyPr/>
                    <a:lstStyle/>
                    <a:p>
                      <a:pPr algn="ctr"/>
                      <a:r>
                        <a:rPr lang="cs-CZ" dirty="0" smtClean="0"/>
                        <a:t>4.</a:t>
                      </a:r>
                      <a:endParaRPr lang="cs-CZ" dirty="0"/>
                    </a:p>
                  </a:txBody>
                  <a:tcPr/>
                </a:tc>
                <a:tc>
                  <a:txBody>
                    <a:bodyPr/>
                    <a:lstStyle/>
                    <a:p>
                      <a:pPr algn="ctr"/>
                      <a:r>
                        <a:rPr lang="cs-CZ" dirty="0" smtClean="0"/>
                        <a:t>31,8</a:t>
                      </a:r>
                      <a:endParaRPr lang="cs-CZ" dirty="0"/>
                    </a:p>
                  </a:txBody>
                  <a:tcPr/>
                </a:tc>
              </a:tr>
              <a:tr h="414340">
                <a:tc>
                  <a:txBody>
                    <a:bodyPr/>
                    <a:lstStyle/>
                    <a:p>
                      <a:r>
                        <a:rPr lang="cs-CZ" dirty="0" err="1" smtClean="0"/>
                        <a:t>Indiv.přístup</a:t>
                      </a:r>
                      <a:r>
                        <a:rPr lang="cs-CZ" dirty="0" smtClean="0"/>
                        <a:t> k žákům</a:t>
                      </a:r>
                      <a:endParaRPr lang="cs-CZ" dirty="0"/>
                    </a:p>
                  </a:txBody>
                  <a:tcPr/>
                </a:tc>
                <a:tc>
                  <a:txBody>
                    <a:bodyPr/>
                    <a:lstStyle/>
                    <a:p>
                      <a:pPr algn="ctr"/>
                      <a:r>
                        <a:rPr lang="cs-CZ" dirty="0" smtClean="0"/>
                        <a:t>5.</a:t>
                      </a:r>
                      <a:endParaRPr lang="cs-CZ" dirty="0"/>
                    </a:p>
                  </a:txBody>
                  <a:tcPr/>
                </a:tc>
                <a:tc>
                  <a:txBody>
                    <a:bodyPr/>
                    <a:lstStyle/>
                    <a:p>
                      <a:pPr algn="ctr"/>
                      <a:r>
                        <a:rPr lang="cs-CZ" dirty="0" smtClean="0"/>
                        <a:t>37,6</a:t>
                      </a:r>
                      <a:endParaRPr lang="cs-CZ" dirty="0"/>
                    </a:p>
                  </a:txBody>
                  <a:tcPr/>
                </a:tc>
                <a:tc>
                  <a:txBody>
                    <a:bodyPr/>
                    <a:lstStyle/>
                    <a:p>
                      <a:pPr algn="ctr"/>
                      <a:r>
                        <a:rPr lang="cs-CZ" dirty="0" smtClean="0"/>
                        <a:t>5.</a:t>
                      </a:r>
                      <a:endParaRPr lang="cs-CZ" dirty="0"/>
                    </a:p>
                  </a:txBody>
                  <a:tcPr/>
                </a:tc>
                <a:tc>
                  <a:txBody>
                    <a:bodyPr/>
                    <a:lstStyle/>
                    <a:p>
                      <a:pPr algn="ctr"/>
                      <a:r>
                        <a:rPr lang="cs-CZ" dirty="0" smtClean="0"/>
                        <a:t>25,9</a:t>
                      </a:r>
                      <a:endParaRPr lang="cs-CZ" dirty="0"/>
                    </a:p>
                  </a:txBody>
                  <a:tcPr/>
                </a:tc>
              </a:tr>
              <a:tr h="414340">
                <a:tc>
                  <a:txBody>
                    <a:bodyPr/>
                    <a:lstStyle/>
                    <a:p>
                      <a:r>
                        <a:rPr lang="cs-CZ" dirty="0" smtClean="0"/>
                        <a:t>Spolupráce s pedagogy</a:t>
                      </a:r>
                      <a:endParaRPr lang="cs-CZ" dirty="0"/>
                    </a:p>
                  </a:txBody>
                  <a:tcPr/>
                </a:tc>
                <a:tc>
                  <a:txBody>
                    <a:bodyPr/>
                    <a:lstStyle/>
                    <a:p>
                      <a:pPr algn="ctr"/>
                      <a:r>
                        <a:rPr lang="cs-CZ" dirty="0" smtClean="0"/>
                        <a:t>6.</a:t>
                      </a:r>
                      <a:endParaRPr lang="cs-CZ" dirty="0"/>
                    </a:p>
                  </a:txBody>
                  <a:tcPr/>
                </a:tc>
                <a:tc>
                  <a:txBody>
                    <a:bodyPr/>
                    <a:lstStyle/>
                    <a:p>
                      <a:pPr algn="ctr"/>
                      <a:r>
                        <a:rPr lang="cs-CZ" dirty="0" smtClean="0"/>
                        <a:t>24,7</a:t>
                      </a:r>
                      <a:endParaRPr lang="cs-CZ" dirty="0"/>
                    </a:p>
                  </a:txBody>
                  <a:tcPr/>
                </a:tc>
                <a:tc>
                  <a:txBody>
                    <a:bodyPr/>
                    <a:lstStyle/>
                    <a:p>
                      <a:pPr algn="ctr"/>
                      <a:r>
                        <a:rPr lang="cs-CZ" dirty="0" smtClean="0"/>
                        <a:t>7.</a:t>
                      </a:r>
                      <a:endParaRPr lang="cs-CZ" dirty="0"/>
                    </a:p>
                  </a:txBody>
                  <a:tcPr/>
                </a:tc>
                <a:tc>
                  <a:txBody>
                    <a:bodyPr/>
                    <a:lstStyle/>
                    <a:p>
                      <a:pPr algn="ctr"/>
                      <a:r>
                        <a:rPr lang="cs-CZ" dirty="0" smtClean="0"/>
                        <a:t>18,2</a:t>
                      </a:r>
                      <a:endParaRPr lang="cs-CZ" dirty="0"/>
                    </a:p>
                  </a:txBody>
                  <a:tcPr/>
                </a:tc>
              </a:tr>
              <a:tr h="414340">
                <a:tc>
                  <a:txBody>
                    <a:bodyPr/>
                    <a:lstStyle/>
                    <a:p>
                      <a:r>
                        <a:rPr lang="cs-CZ" dirty="0" smtClean="0"/>
                        <a:t>Organizace </a:t>
                      </a:r>
                      <a:r>
                        <a:rPr lang="cs-CZ" dirty="0" err="1" smtClean="0"/>
                        <a:t>sam.práce</a:t>
                      </a:r>
                      <a:endParaRPr lang="cs-CZ" dirty="0"/>
                    </a:p>
                  </a:txBody>
                  <a:tcPr/>
                </a:tc>
                <a:tc>
                  <a:txBody>
                    <a:bodyPr/>
                    <a:lstStyle/>
                    <a:p>
                      <a:pPr algn="ctr"/>
                      <a:r>
                        <a:rPr lang="cs-CZ" dirty="0" smtClean="0"/>
                        <a:t>7.</a:t>
                      </a:r>
                      <a:endParaRPr lang="cs-CZ" dirty="0"/>
                    </a:p>
                  </a:txBody>
                  <a:tcPr/>
                </a:tc>
                <a:tc>
                  <a:txBody>
                    <a:bodyPr/>
                    <a:lstStyle/>
                    <a:p>
                      <a:pPr algn="ctr"/>
                      <a:r>
                        <a:rPr lang="cs-CZ" dirty="0" smtClean="0"/>
                        <a:t>22,4</a:t>
                      </a:r>
                      <a:endParaRPr lang="cs-CZ" dirty="0"/>
                    </a:p>
                  </a:txBody>
                  <a:tcPr/>
                </a:tc>
                <a:tc>
                  <a:txBody>
                    <a:bodyPr/>
                    <a:lstStyle/>
                    <a:p>
                      <a:pPr algn="ctr"/>
                      <a:r>
                        <a:rPr lang="cs-CZ" dirty="0" smtClean="0"/>
                        <a:t>6.</a:t>
                      </a:r>
                      <a:endParaRPr lang="cs-CZ" dirty="0"/>
                    </a:p>
                  </a:txBody>
                  <a:tcPr/>
                </a:tc>
                <a:tc>
                  <a:txBody>
                    <a:bodyPr/>
                    <a:lstStyle/>
                    <a:p>
                      <a:pPr algn="ctr"/>
                      <a:r>
                        <a:rPr lang="cs-CZ" dirty="0" smtClean="0"/>
                        <a:t>24,7</a:t>
                      </a:r>
                      <a:endParaRPr lang="cs-CZ" dirty="0"/>
                    </a:p>
                  </a:txBody>
                  <a:tcPr/>
                </a:tc>
              </a:tr>
              <a:tr h="414340">
                <a:tc>
                  <a:txBody>
                    <a:bodyPr/>
                    <a:lstStyle/>
                    <a:p>
                      <a:r>
                        <a:rPr lang="cs-CZ" dirty="0" smtClean="0"/>
                        <a:t>Hodnocení a klasifikace</a:t>
                      </a:r>
                      <a:endParaRPr lang="cs-CZ" dirty="0"/>
                    </a:p>
                  </a:txBody>
                  <a:tcPr/>
                </a:tc>
                <a:tc>
                  <a:txBody>
                    <a:bodyPr/>
                    <a:lstStyle/>
                    <a:p>
                      <a:pPr algn="ctr"/>
                      <a:r>
                        <a:rPr lang="cs-CZ" dirty="0" smtClean="0"/>
                        <a:t>8.</a:t>
                      </a:r>
                      <a:endParaRPr lang="cs-CZ" dirty="0"/>
                    </a:p>
                  </a:txBody>
                  <a:tcPr/>
                </a:tc>
                <a:tc>
                  <a:txBody>
                    <a:bodyPr/>
                    <a:lstStyle/>
                    <a:p>
                      <a:pPr algn="ctr"/>
                      <a:r>
                        <a:rPr lang="cs-CZ" dirty="0" smtClean="0"/>
                        <a:t>20,0</a:t>
                      </a:r>
                      <a:endParaRPr lang="cs-CZ" dirty="0"/>
                    </a:p>
                  </a:txBody>
                  <a:tcPr/>
                </a:tc>
                <a:tc>
                  <a:txBody>
                    <a:bodyPr/>
                    <a:lstStyle/>
                    <a:p>
                      <a:pPr algn="ctr"/>
                      <a:r>
                        <a:rPr lang="cs-CZ" dirty="0" smtClean="0"/>
                        <a:t>8.</a:t>
                      </a:r>
                      <a:endParaRPr lang="cs-CZ" dirty="0"/>
                    </a:p>
                  </a:txBody>
                  <a:tcPr/>
                </a:tc>
                <a:tc>
                  <a:txBody>
                    <a:bodyPr/>
                    <a:lstStyle/>
                    <a:p>
                      <a:pPr algn="ctr"/>
                      <a:r>
                        <a:rPr lang="cs-CZ" dirty="0" smtClean="0"/>
                        <a:t>17,7</a:t>
                      </a:r>
                      <a:endParaRPr lang="cs-CZ" dirty="0"/>
                    </a:p>
                  </a:txBody>
                  <a:tcPr/>
                </a:tc>
              </a:tr>
            </a:tbl>
          </a:graphicData>
        </a:graphic>
      </p:graphicFrame>
    </p:spTree>
  </p:cSld>
  <p:clrMapOvr>
    <a:masterClrMapping/>
  </p:clrMapOvr>
  <p:transition>
    <p:fade thruBlk="1"/>
  </p:transition>
  <p:timing>
    <p:tnLst>
      <p:par>
        <p:cTn id="1" dur="indefinite" restart="never" nodeType="tmRoot"/>
      </p:par>
    </p:tnLst>
  </p:timing>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321</TotalTime>
  <Words>1177</Words>
  <Application>Microsoft Office PowerPoint</Application>
  <PresentationFormat>Předvádění na obrazovce (4:3)</PresentationFormat>
  <Paragraphs>186</Paragraphs>
  <Slides>17</Slides>
  <Notes>0</Notes>
  <HiddenSlides>0</HiddenSlides>
  <MMClips>0</MMClips>
  <ScaleCrop>false</ScaleCrop>
  <HeadingPairs>
    <vt:vector size="4" baseType="variant">
      <vt:variant>
        <vt:lpstr>Motiv</vt:lpstr>
      </vt:variant>
      <vt:variant>
        <vt:i4>1</vt:i4>
      </vt:variant>
      <vt:variant>
        <vt:lpstr>Nadpisy snímků</vt:lpstr>
      </vt:variant>
      <vt:variant>
        <vt:i4>17</vt:i4>
      </vt:variant>
    </vt:vector>
  </HeadingPairs>
  <TitlesOfParts>
    <vt:vector size="18" baseType="lpstr">
      <vt:lpstr>Motiv sady Office</vt:lpstr>
      <vt:lpstr>Srovnávací analýza hodnocení úrovně učitelských činností</vt:lpstr>
      <vt:lpstr>Snímek 2</vt:lpstr>
      <vt:lpstr>Dotazníkové šetření</vt:lpstr>
      <vt:lpstr>Výsledky šetření – začínající učitel</vt:lpstr>
      <vt:lpstr>Pořadí pedagogických  činností, které pro začínající učitele byly nejméně obtížné</vt:lpstr>
      <vt:lpstr>Pořadí pedagogických činností, které pro začínající učitele byly nejvíce obtížné</vt:lpstr>
      <vt:lpstr>Snímek 7</vt:lpstr>
      <vt:lpstr>Výsledky šetření – student (praktikant)</vt:lpstr>
      <vt:lpstr>Výpovědi o pedagogických činnostem nejlépe zvládaných studentem</vt:lpstr>
      <vt:lpstr>Výpovědi o pedagogických činnostech nejobtížněji zvládaných studentem</vt:lpstr>
      <vt:lpstr>Snímek 11</vt:lpstr>
      <vt:lpstr>Snímek 12</vt:lpstr>
      <vt:lpstr>Komparace  výsledků obou šetření</vt:lpstr>
      <vt:lpstr>Snímek 14</vt:lpstr>
      <vt:lpstr>Závěr </vt:lpstr>
      <vt:lpstr>Snímek 16</vt:lpstr>
      <vt:lpstr>Děkuji za pozornost</vt:lpstr>
    </vt:vector>
  </TitlesOfParts>
  <Company>Název společnosti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Srovnávací analýza hodnocení úrovně učitelských činností</dc:title>
  <dc:creator>Zuzana Freislebenová</dc:creator>
  <cp:lastModifiedBy>Zuzana Freislebenová</cp:lastModifiedBy>
  <cp:revision>5</cp:revision>
  <dcterms:created xsi:type="dcterms:W3CDTF">2010-04-01T06:44:46Z</dcterms:created>
  <dcterms:modified xsi:type="dcterms:W3CDTF">2010-04-06T16:54:35Z</dcterms:modified>
</cp:coreProperties>
</file>