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0FB6B11F-AABE-4895-B725-3D9077E132CB}" type="datetimeFigureOut">
              <a:rPr lang="cs-CZ" smtClean="0"/>
              <a:pPr/>
              <a:t>31.3.2010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00147D5-2A5E-4F8E-85DF-1216B6540588}"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FB6B11F-AABE-4895-B725-3D9077E132CB}" type="datetimeFigureOut">
              <a:rPr lang="cs-CZ" smtClean="0"/>
              <a:pPr/>
              <a:t>31.3.2010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00147D5-2A5E-4F8E-85DF-1216B6540588}"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FB6B11F-AABE-4895-B725-3D9077E132CB}" type="datetimeFigureOut">
              <a:rPr lang="cs-CZ" smtClean="0"/>
              <a:pPr/>
              <a:t>31.3.2010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00147D5-2A5E-4F8E-85DF-1216B6540588}"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FB6B11F-AABE-4895-B725-3D9077E132CB}" type="datetimeFigureOut">
              <a:rPr lang="cs-CZ" smtClean="0"/>
              <a:pPr/>
              <a:t>31.3.2010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00147D5-2A5E-4F8E-85DF-1216B6540588}"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0FB6B11F-AABE-4895-B725-3D9077E132CB}" type="datetimeFigureOut">
              <a:rPr lang="cs-CZ" smtClean="0"/>
              <a:pPr/>
              <a:t>31.3.2010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00147D5-2A5E-4F8E-85DF-1216B6540588}"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0FB6B11F-AABE-4895-B725-3D9077E132CB}" type="datetimeFigureOut">
              <a:rPr lang="cs-CZ" smtClean="0"/>
              <a:pPr/>
              <a:t>31.3.2010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00147D5-2A5E-4F8E-85DF-1216B6540588}"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0FB6B11F-AABE-4895-B725-3D9077E132CB}" type="datetimeFigureOut">
              <a:rPr lang="cs-CZ" smtClean="0"/>
              <a:pPr/>
              <a:t>31.3.2010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00147D5-2A5E-4F8E-85DF-1216B6540588}"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0FB6B11F-AABE-4895-B725-3D9077E132CB}" type="datetimeFigureOut">
              <a:rPr lang="cs-CZ" smtClean="0"/>
              <a:pPr/>
              <a:t>31.3.2010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00147D5-2A5E-4F8E-85DF-1216B6540588}"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FB6B11F-AABE-4895-B725-3D9077E132CB}" type="datetimeFigureOut">
              <a:rPr lang="cs-CZ" smtClean="0"/>
              <a:pPr/>
              <a:t>31.3.2010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00147D5-2A5E-4F8E-85DF-1216B6540588}"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0FB6B11F-AABE-4895-B725-3D9077E132CB}" type="datetimeFigureOut">
              <a:rPr lang="cs-CZ" smtClean="0"/>
              <a:pPr/>
              <a:t>31.3.2010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00147D5-2A5E-4F8E-85DF-1216B6540588}"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0FB6B11F-AABE-4895-B725-3D9077E132CB}" type="datetimeFigureOut">
              <a:rPr lang="cs-CZ" smtClean="0"/>
              <a:pPr/>
              <a:t>31.3.2010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00147D5-2A5E-4F8E-85DF-1216B6540588}"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82000"/>
            <a:lum/>
          </a:blip>
          <a:srcRect/>
          <a:tile tx="0" ty="0" sx="100000" sy="100000" flip="none" algn="tl"/>
        </a:blip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B6B11F-AABE-4895-B725-3D9077E132CB}" type="datetimeFigureOut">
              <a:rPr lang="cs-CZ" smtClean="0"/>
              <a:pPr/>
              <a:t>31.3.2010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0147D5-2A5E-4F8E-85DF-1216B6540588}"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Teorie a metodika výchovy</a:t>
            </a:r>
            <a:br>
              <a:rPr lang="cs-CZ" b="1" dirty="0" smtClean="0"/>
            </a:br>
            <a:r>
              <a:rPr lang="cs-CZ" b="1" dirty="0" smtClean="0"/>
              <a:t>Lucie </a:t>
            </a:r>
            <a:r>
              <a:rPr lang="cs-CZ" b="1" dirty="0" err="1" smtClean="0"/>
              <a:t>Malhocká</a:t>
            </a:r>
            <a:endParaRPr lang="cs-CZ" b="1" dirty="0"/>
          </a:p>
        </p:txBody>
      </p:sp>
      <p:sp>
        <p:nvSpPr>
          <p:cNvPr id="3" name="Podnadpis 2"/>
          <p:cNvSpPr>
            <a:spLocks noGrp="1"/>
          </p:cNvSpPr>
          <p:nvPr>
            <p:ph type="subTitle" idx="1"/>
          </p:nvPr>
        </p:nvSpPr>
        <p:spPr/>
        <p:txBody>
          <a:bodyPr/>
          <a:lstStyle/>
          <a:p>
            <a:r>
              <a:rPr lang="cs-CZ" b="1" dirty="0" smtClean="0">
                <a:solidFill>
                  <a:schemeClr val="tx1"/>
                </a:solidFill>
              </a:rPr>
              <a:t>Kultura učení jako výuková metoda</a:t>
            </a:r>
          </a:p>
          <a:p>
            <a:r>
              <a:rPr lang="cs-CZ" b="1" dirty="0" smtClean="0">
                <a:solidFill>
                  <a:schemeClr val="tx1"/>
                </a:solidFill>
              </a:rPr>
              <a:t>Renata </a:t>
            </a:r>
            <a:r>
              <a:rPr lang="cs-CZ" b="1" dirty="0" err="1" smtClean="0">
                <a:solidFill>
                  <a:schemeClr val="tx1"/>
                </a:solidFill>
              </a:rPr>
              <a:t>Seebauerová</a:t>
            </a:r>
            <a:endParaRPr lang="cs-CZ" b="1" dirty="0" smtClean="0">
              <a:solidFill>
                <a:schemeClr val="tx1"/>
              </a:solidFill>
            </a:endParaRPr>
          </a:p>
          <a:p>
            <a:r>
              <a:rPr lang="cs-CZ" b="1" dirty="0" smtClean="0">
                <a:solidFill>
                  <a:schemeClr val="tx1"/>
                </a:solidFill>
              </a:rPr>
              <a:t>1/2002</a:t>
            </a:r>
            <a:endParaRPr lang="cs-CZ"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a:buNone/>
            </a:pPr>
            <a:r>
              <a:rPr lang="cs-CZ" dirty="0" smtClean="0"/>
              <a:t>Metody určují, jak spolu žáci a učitel ve vyučování budou jednat, přičemž se učitelé často ve svém vyučovacím jednání  dovolávají předpisů v učebním plánu, materializovaných prostřednictvím učebnice. Moc učitele stanovovat pravidla prosazovat jejich dodržování, je tím nesrovnatelně  větší než žákova.</a:t>
            </a:r>
            <a:endParaRPr lang="cs-CZ"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92500" lnSpcReduction="10000"/>
          </a:bodyPr>
          <a:lstStyle/>
          <a:p>
            <a:pPr>
              <a:buNone/>
            </a:pPr>
            <a:r>
              <a:rPr lang="cs-CZ" u="sng" dirty="0" err="1" smtClean="0"/>
              <a:t>Meyer</a:t>
            </a:r>
            <a:r>
              <a:rPr lang="cs-CZ" u="sng" dirty="0" smtClean="0"/>
              <a:t> odkazuje při diskusích o metodách:</a:t>
            </a:r>
          </a:p>
          <a:p>
            <a:pPr>
              <a:buNone/>
            </a:pPr>
            <a:endParaRPr lang="cs-CZ" dirty="0"/>
          </a:p>
          <a:p>
            <a:pPr marL="514350" indent="-514350">
              <a:buFont typeface="+mj-lt"/>
              <a:buAutoNum type="arabicPeriod"/>
            </a:pPr>
            <a:r>
              <a:rPr lang="cs-CZ" dirty="0" smtClean="0"/>
              <a:t> Na „vztah nadvlády“, který existuje „mezi učitelem a jeho žáky . . . „</a:t>
            </a:r>
          </a:p>
          <a:p>
            <a:pPr marL="514350" indent="-514350">
              <a:buFont typeface="+mj-lt"/>
              <a:buAutoNum type="arabicPeriod"/>
            </a:pPr>
            <a:r>
              <a:rPr lang="cs-CZ" dirty="0"/>
              <a:t> </a:t>
            </a:r>
            <a:r>
              <a:rPr lang="cs-CZ" dirty="0" smtClean="0"/>
              <a:t>Na „rozporuplnost“, která ulpívá na vyučovacích metodách. „Metodické jednání učitele spočívá v neodstranitelném protikladu vést žáky násilím k samostatnosti. Metodické jednání žáků je prostoupeno rozporem chtít samostatně jednat, ale přesto být odkázán na pomoc učitele“</a:t>
            </a:r>
            <a:endParaRPr lang="cs-CZ"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Nové „kultury učení“ místo strnulých metodických konceptů</a:t>
            </a:r>
            <a:endParaRPr lang="cs-CZ" b="1" dirty="0"/>
          </a:p>
        </p:txBody>
      </p:sp>
      <p:sp>
        <p:nvSpPr>
          <p:cNvPr id="3" name="Zástupný symbol pro obsah 2"/>
          <p:cNvSpPr>
            <a:spLocks noGrp="1"/>
          </p:cNvSpPr>
          <p:nvPr>
            <p:ph idx="1"/>
          </p:nvPr>
        </p:nvSpPr>
        <p:spPr/>
        <p:txBody>
          <a:bodyPr/>
          <a:lstStyle/>
          <a:p>
            <a:pPr>
              <a:buNone/>
            </a:pPr>
            <a:r>
              <a:rPr lang="cs-CZ" dirty="0" smtClean="0"/>
              <a:t>Jestliže v minulosti byl ve světě práce i ve škole výkon vesměs orientován na úkol, který plnil jednotlivec, dnes se četné výkony v hospodářství, vědě a technice chápou jako výsledky týmů a skupin. Podobně jako v hospodářství se i v každodenní práci školní třídy klade stále větší důraz na „kvalitu a dynamiku výkonu“ dosaženého skupinovou prací. </a:t>
            </a:r>
            <a:endParaRPr lang="cs-CZ"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92500" lnSpcReduction="10000"/>
          </a:bodyPr>
          <a:lstStyle/>
          <a:p>
            <a:pPr>
              <a:buNone/>
            </a:pPr>
            <a:r>
              <a:rPr lang="cs-CZ" u="sng" dirty="0" smtClean="0"/>
              <a:t>Tato proměna v pojetí výkonu podle </a:t>
            </a:r>
            <a:r>
              <a:rPr lang="cs-CZ" u="sng" dirty="0" err="1" smtClean="0"/>
              <a:t>Mustera</a:t>
            </a:r>
            <a:r>
              <a:rPr lang="cs-CZ" u="sng" dirty="0" smtClean="0"/>
              <a:t> znamená:</a:t>
            </a:r>
          </a:p>
          <a:p>
            <a:r>
              <a:rPr lang="cs-CZ" dirty="0" smtClean="0"/>
              <a:t> že významy výkonu se mohou značně lišit, např. v závislosti na stupni obtížnosti problémové situace,</a:t>
            </a:r>
          </a:p>
          <a:p>
            <a:r>
              <a:rPr lang="cs-CZ" dirty="0"/>
              <a:t> </a:t>
            </a:r>
            <a:r>
              <a:rPr lang="cs-CZ" dirty="0" smtClean="0"/>
              <a:t>na druhé straně je pracovní skupina učícím se systémem, v němž zkušenosti s vítězstvími a prohrami během zvládání úkolu vedou k novým, obsáhlejším individuálním i kolektivním kompetencím.</a:t>
            </a:r>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92500" lnSpcReduction="10000"/>
          </a:bodyPr>
          <a:lstStyle/>
          <a:p>
            <a:pPr>
              <a:buNone/>
            </a:pPr>
            <a:r>
              <a:rPr lang="cs-CZ" dirty="0" smtClean="0"/>
              <a:t>Usilujeme o školu, v níž bude každý výkon oceněn na základě individuálního založení dítěte a která poskytne podporu i slabým, úzkostným, nejistým a znevýhodněným. Učení se tak nestane konkurenčním bojem a z dětí se nestanou vítězové ani poražení.</a:t>
            </a:r>
          </a:p>
          <a:p>
            <a:pPr>
              <a:buNone/>
            </a:pPr>
            <a:r>
              <a:rPr lang="cs-CZ" dirty="0" smtClean="0"/>
              <a:t>Na základě takto chápaného pojmu výkonu se četné školy pokouší organizovat učení jinak než formou tradičního vyučování, založeného na učitelově přednášce a výukovém rozhovoru.</a:t>
            </a: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pPr>
              <a:buNone/>
            </a:pPr>
            <a:r>
              <a:rPr lang="cs-CZ" dirty="0" smtClean="0"/>
              <a:t>Nové formy osvojování poznatků z části předpokládají i nová organizační opatření ve škole, která z části vycházejí z nového pojetí řízení školy a konečně vyplývají i ze vzájemné kooperace všech, kdo ovlivňují život konkrétní školní třídy:  učitelů, dětí, rodičů.</a:t>
            </a:r>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Kompetence a připravenosti žáků k vytvoření nových „kultur učení“</a:t>
            </a:r>
            <a:endParaRPr lang="cs-CZ" b="1" dirty="0"/>
          </a:p>
        </p:txBody>
      </p:sp>
      <p:sp>
        <p:nvSpPr>
          <p:cNvPr id="3" name="Zástupný symbol pro obsah 2"/>
          <p:cNvSpPr>
            <a:spLocks noGrp="1"/>
          </p:cNvSpPr>
          <p:nvPr>
            <p:ph idx="1"/>
          </p:nvPr>
        </p:nvSpPr>
        <p:spPr/>
        <p:txBody>
          <a:bodyPr/>
          <a:lstStyle/>
          <a:p>
            <a:pPr>
              <a:buNone/>
            </a:pPr>
            <a:r>
              <a:rPr lang="cs-CZ" dirty="0" smtClean="0"/>
              <a:t>Organizace připravující učitele stojí stále častěji před otázkou, jakým způsobem a v jaké míře jsou ony samy schopny pro praxi připravit budoucí generaci učitelů – přinejmenším pro první roky praxe.</a:t>
            </a:r>
          </a:p>
          <a:p>
            <a:pPr>
              <a:buNone/>
            </a:pPr>
            <a:r>
              <a:rPr lang="cs-CZ" dirty="0" smtClean="0"/>
              <a:t>Následuje přehled „kompetencí“ a „připraveností“, které autorka považuje za podstatné.</a:t>
            </a:r>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1"/>
          </p:nvPr>
        </p:nvGraphicFramePr>
        <p:xfrm>
          <a:off x="428596" y="500042"/>
          <a:ext cx="8229600" cy="5943600"/>
        </p:xfrm>
        <a:graphic>
          <a:graphicData uri="http://schemas.openxmlformats.org/drawingml/2006/table">
            <a:tbl>
              <a:tblPr firstRow="1" bandRow="1">
                <a:tableStyleId>{5C22544A-7EE6-4342-B048-85BDC9FD1C3A}</a:tableStyleId>
              </a:tblPr>
              <a:tblGrid>
                <a:gridCol w="4114800"/>
                <a:gridCol w="4114800"/>
              </a:tblGrid>
              <a:tr h="1013121">
                <a:tc>
                  <a:txBody>
                    <a:bodyPr/>
                    <a:lstStyle/>
                    <a:p>
                      <a:r>
                        <a:rPr lang="cs-CZ" dirty="0" smtClean="0">
                          <a:solidFill>
                            <a:schemeClr val="tx1"/>
                          </a:solidFill>
                        </a:rPr>
                        <a:t>Personální</a:t>
                      </a:r>
                      <a:r>
                        <a:rPr lang="cs-CZ" baseline="0" dirty="0" smtClean="0">
                          <a:solidFill>
                            <a:schemeClr val="tx1"/>
                          </a:solidFill>
                        </a:rPr>
                        <a:t> kompetence</a:t>
                      </a:r>
                      <a:endParaRPr lang="cs-CZ" b="0" baseline="0" dirty="0" smtClean="0">
                        <a:solidFill>
                          <a:schemeClr val="tx1"/>
                        </a:solidFill>
                      </a:endParaRPr>
                    </a:p>
                    <a:p>
                      <a:r>
                        <a:rPr lang="cs-CZ" b="0" dirty="0" smtClean="0">
                          <a:solidFill>
                            <a:schemeClr val="tx1"/>
                          </a:solidFill>
                        </a:rPr>
                        <a:t>Např. otevřenost, sebekritičnost, konstruktivnost, odolnost vůči zátěží, tolerance…</a:t>
                      </a:r>
                    </a:p>
                  </a:txBody>
                  <a:tcPr>
                    <a:solidFill>
                      <a:schemeClr val="accent1">
                        <a:lumMod val="20000"/>
                        <a:lumOff val="80000"/>
                      </a:schemeClr>
                    </a:solidFill>
                  </a:tcPr>
                </a:tc>
                <a:tc rowSpan="2">
                  <a:txBody>
                    <a:bodyPr/>
                    <a:lstStyle/>
                    <a:p>
                      <a:r>
                        <a:rPr lang="cs-CZ" dirty="0" smtClean="0">
                          <a:solidFill>
                            <a:schemeClr val="tx1"/>
                          </a:solidFill>
                        </a:rPr>
                        <a:t>Připravenost</a:t>
                      </a:r>
                      <a:r>
                        <a:rPr lang="cs-CZ" baseline="0" dirty="0" smtClean="0">
                          <a:solidFill>
                            <a:schemeClr val="tx1"/>
                          </a:solidFill>
                        </a:rPr>
                        <a:t> orientovat vyučování na individuální založení dítěte</a:t>
                      </a:r>
                    </a:p>
                    <a:p>
                      <a:endParaRPr lang="cs-CZ" b="0" baseline="0" dirty="0" smtClean="0">
                        <a:solidFill>
                          <a:schemeClr val="tx1"/>
                        </a:solidFill>
                      </a:endParaRPr>
                    </a:p>
                    <a:p>
                      <a:r>
                        <a:rPr lang="cs-CZ" b="0" baseline="0" dirty="0" smtClean="0">
                          <a:solidFill>
                            <a:schemeClr val="tx1"/>
                          </a:solidFill>
                        </a:rPr>
                        <a:t>„orientace na dítě“, pozorování antropogenních a sociálně kulturních předpokladů …</a:t>
                      </a:r>
                      <a:endParaRPr lang="cs-CZ" b="0" dirty="0">
                        <a:solidFill>
                          <a:schemeClr val="tx1"/>
                        </a:solidFill>
                      </a:endParaRPr>
                    </a:p>
                  </a:txBody>
                  <a:tcPr>
                    <a:solidFill>
                      <a:schemeClr val="accent1">
                        <a:lumMod val="20000"/>
                        <a:lumOff val="80000"/>
                      </a:schemeClr>
                    </a:solidFill>
                  </a:tcPr>
                </a:tc>
              </a:tr>
              <a:tr h="779324">
                <a:tc>
                  <a:txBody>
                    <a:bodyPr/>
                    <a:lstStyle/>
                    <a:p>
                      <a:r>
                        <a:rPr lang="cs-CZ" b="1" dirty="0" smtClean="0"/>
                        <a:t>Sociální</a:t>
                      </a:r>
                      <a:r>
                        <a:rPr lang="cs-CZ" b="1" baseline="0" dirty="0" smtClean="0"/>
                        <a:t> kompetence</a:t>
                      </a:r>
                    </a:p>
                    <a:p>
                      <a:r>
                        <a:rPr lang="cs-CZ" b="0" baseline="0" dirty="0" smtClean="0"/>
                        <a:t>Např. připravenost pomoci, </a:t>
                      </a:r>
                      <a:r>
                        <a:rPr lang="cs-CZ" b="0" baseline="0" dirty="0" err="1" smtClean="0"/>
                        <a:t>prosociální</a:t>
                      </a:r>
                      <a:r>
                        <a:rPr lang="cs-CZ" b="0" baseline="0" dirty="0" smtClean="0"/>
                        <a:t> chování, reverzibilita…</a:t>
                      </a:r>
                      <a:endParaRPr lang="cs-CZ" b="0" dirty="0"/>
                    </a:p>
                  </a:txBody>
                  <a:tcPr/>
                </a:tc>
                <a:tc vMerge="1">
                  <a:txBody>
                    <a:bodyPr/>
                    <a:lstStyle/>
                    <a:p>
                      <a:endParaRPr lang="cs-CZ" dirty="0"/>
                    </a:p>
                  </a:txBody>
                  <a:tcPr/>
                </a:tc>
              </a:tr>
              <a:tr h="779324">
                <a:tc>
                  <a:txBody>
                    <a:bodyPr/>
                    <a:lstStyle/>
                    <a:p>
                      <a:r>
                        <a:rPr lang="cs-CZ" b="1" dirty="0" smtClean="0"/>
                        <a:t>Interkulturní kompetence</a:t>
                      </a:r>
                    </a:p>
                    <a:p>
                      <a:r>
                        <a:rPr lang="cs-CZ" b="0" dirty="0" smtClean="0"/>
                        <a:t>Např. adekvátní zacházení s</a:t>
                      </a:r>
                      <a:r>
                        <a:rPr lang="cs-CZ" b="0" baseline="0" dirty="0" smtClean="0"/>
                        <a:t> kulturní diverzifikací včetně její akceptace</a:t>
                      </a:r>
                    </a:p>
                  </a:txBody>
                  <a:tcPr/>
                </a:tc>
                <a:tc rowSpan="3">
                  <a:txBody>
                    <a:bodyPr/>
                    <a:lstStyle/>
                    <a:p>
                      <a:endParaRPr lang="cs-CZ" b="1" dirty="0" smtClean="0"/>
                    </a:p>
                    <a:p>
                      <a:endParaRPr lang="cs-CZ" b="1" dirty="0" smtClean="0"/>
                    </a:p>
                    <a:p>
                      <a:endParaRPr lang="cs-CZ" b="1" dirty="0" smtClean="0"/>
                    </a:p>
                    <a:p>
                      <a:r>
                        <a:rPr lang="cs-CZ" b="1" dirty="0" smtClean="0"/>
                        <a:t>Připravenost k vytvoření</a:t>
                      </a:r>
                      <a:r>
                        <a:rPr lang="cs-CZ" b="1" baseline="0" dirty="0" smtClean="0"/>
                        <a:t> příznivého učebního klimatu</a:t>
                      </a:r>
                    </a:p>
                    <a:p>
                      <a:endParaRPr lang="cs-CZ" b="1" baseline="0" dirty="0" smtClean="0"/>
                    </a:p>
                    <a:p>
                      <a:r>
                        <a:rPr lang="cs-CZ" b="0" baseline="0" dirty="0" smtClean="0"/>
                        <a:t>Např. učení provázené vzájemnou úctou a důvěrou, učení v uvolněné atmosféře ….</a:t>
                      </a:r>
                      <a:endParaRPr lang="cs-CZ" b="0" dirty="0"/>
                    </a:p>
                  </a:txBody>
                  <a:tcPr/>
                </a:tc>
              </a:tr>
              <a:tr h="1013121">
                <a:tc>
                  <a:txBody>
                    <a:bodyPr/>
                    <a:lstStyle/>
                    <a:p>
                      <a:r>
                        <a:rPr lang="cs-CZ" b="1" dirty="0" smtClean="0"/>
                        <a:t>Komunikativní</a:t>
                      </a:r>
                      <a:r>
                        <a:rPr lang="cs-CZ" b="1" baseline="0" dirty="0" smtClean="0"/>
                        <a:t> kompetence</a:t>
                      </a:r>
                    </a:p>
                    <a:p>
                      <a:r>
                        <a:rPr lang="cs-CZ" b="0" baseline="0" dirty="0" smtClean="0"/>
                        <a:t>Např. flexibilita v jazykovém projevu, schopnost navázat kontakt, trpělivost, veselost…</a:t>
                      </a:r>
                      <a:endParaRPr lang="cs-CZ" b="0" dirty="0"/>
                    </a:p>
                  </a:txBody>
                  <a:tcPr/>
                </a:tc>
                <a:tc vMerge="1">
                  <a:txBody>
                    <a:bodyPr/>
                    <a:lstStyle/>
                    <a:p>
                      <a:endParaRPr lang="cs-CZ" dirty="0"/>
                    </a:p>
                  </a:txBody>
                  <a:tcPr/>
                </a:tc>
              </a:tr>
              <a:tr h="1480715">
                <a:tc>
                  <a:txBody>
                    <a:bodyPr/>
                    <a:lstStyle/>
                    <a:p>
                      <a:r>
                        <a:rPr lang="cs-CZ" b="1" dirty="0" smtClean="0"/>
                        <a:t>Oborová</a:t>
                      </a:r>
                      <a:r>
                        <a:rPr lang="cs-CZ" b="1" baseline="0" dirty="0" smtClean="0"/>
                        <a:t> kompetence</a:t>
                      </a:r>
                    </a:p>
                    <a:p>
                      <a:r>
                        <a:rPr lang="cs-CZ" b="0" baseline="0" dirty="0" smtClean="0"/>
                        <a:t>Např. důkladné zvládnutí oboru je předpokladem kompetentní </a:t>
                      </a:r>
                      <a:r>
                        <a:rPr lang="cs-CZ" b="0" baseline="0" dirty="0" err="1" smtClean="0"/>
                        <a:t>elementarizace</a:t>
                      </a:r>
                      <a:r>
                        <a:rPr lang="cs-CZ" b="0" baseline="0" dirty="0" smtClean="0"/>
                        <a:t> a </a:t>
                      </a:r>
                      <a:r>
                        <a:rPr lang="cs-CZ" b="0" baseline="0" dirty="0" err="1" smtClean="0"/>
                        <a:t>didaktizace</a:t>
                      </a:r>
                      <a:r>
                        <a:rPr lang="cs-CZ" b="0" baseline="0" dirty="0" smtClean="0"/>
                        <a:t> učebních obsahů …</a:t>
                      </a:r>
                    </a:p>
                    <a:p>
                      <a:endParaRPr lang="cs-CZ" b="0" dirty="0"/>
                    </a:p>
                  </a:txBody>
                  <a:tcPr/>
                </a:tc>
                <a:tc vMerge="1">
                  <a:txBody>
                    <a:bodyPr/>
                    <a:lstStyle/>
                    <a:p>
                      <a:endParaRPr lang="cs-CZ" dirty="0"/>
                    </a:p>
                  </a:txBody>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1"/>
          </p:nvPr>
        </p:nvGraphicFramePr>
        <p:xfrm>
          <a:off x="457200" y="1600200"/>
          <a:ext cx="8229600" cy="2468880"/>
        </p:xfrm>
        <a:graphic>
          <a:graphicData uri="http://schemas.openxmlformats.org/drawingml/2006/table">
            <a:tbl>
              <a:tblPr firstRow="1" bandRow="1">
                <a:tableStyleId>{5C22544A-7EE6-4342-B048-85BDC9FD1C3A}</a:tableStyleId>
              </a:tblPr>
              <a:tblGrid>
                <a:gridCol w="4114800"/>
                <a:gridCol w="4114800"/>
              </a:tblGrid>
              <a:tr h="542916">
                <a:tc>
                  <a:txBody>
                    <a:bodyPr/>
                    <a:lstStyle/>
                    <a:p>
                      <a:r>
                        <a:rPr lang="cs-CZ" b="1" dirty="0" smtClean="0">
                          <a:solidFill>
                            <a:schemeClr val="tx1"/>
                          </a:solidFill>
                        </a:rPr>
                        <a:t>Didaktická</a:t>
                      </a:r>
                      <a:r>
                        <a:rPr lang="cs-CZ" b="1" baseline="0" dirty="0" smtClean="0">
                          <a:solidFill>
                            <a:schemeClr val="tx1"/>
                          </a:solidFill>
                        </a:rPr>
                        <a:t> kompetence</a:t>
                      </a:r>
                    </a:p>
                    <a:p>
                      <a:r>
                        <a:rPr lang="cs-CZ" b="0" baseline="0" dirty="0" smtClean="0">
                          <a:solidFill>
                            <a:schemeClr val="tx1"/>
                          </a:solidFill>
                        </a:rPr>
                        <a:t>Srovnávací souvislost s oborovou kompetencí, jasná, motivující témata.</a:t>
                      </a:r>
                      <a:endParaRPr lang="cs-CZ" b="0" dirty="0">
                        <a:solidFill>
                          <a:schemeClr val="tx1"/>
                        </a:solidFill>
                      </a:endParaRPr>
                    </a:p>
                  </a:txBody>
                  <a:tcPr>
                    <a:solidFill>
                      <a:schemeClr val="accent1">
                        <a:lumMod val="40000"/>
                        <a:lumOff val="60000"/>
                      </a:schemeClr>
                    </a:solidFill>
                  </a:tcPr>
                </a:tc>
                <a:tc rowSpan="3">
                  <a:txBody>
                    <a:bodyPr/>
                    <a:lstStyle/>
                    <a:p>
                      <a:r>
                        <a:rPr lang="cs-CZ" dirty="0" smtClean="0">
                          <a:solidFill>
                            <a:schemeClr val="tx1"/>
                          </a:solidFill>
                        </a:rPr>
                        <a:t>Připravenost k flexibilnímu použití registru metod</a:t>
                      </a:r>
                    </a:p>
                    <a:p>
                      <a:endParaRPr lang="cs-CZ" dirty="0" smtClean="0">
                        <a:solidFill>
                          <a:schemeClr val="tx1"/>
                        </a:solidFill>
                      </a:endParaRPr>
                    </a:p>
                    <a:p>
                      <a:r>
                        <a:rPr lang="cs-CZ" b="0" dirty="0" smtClean="0">
                          <a:solidFill>
                            <a:schemeClr val="tx1"/>
                          </a:solidFill>
                        </a:rPr>
                        <a:t>Děti se přitom dozvědí, kterou metodou</a:t>
                      </a:r>
                      <a:r>
                        <a:rPr lang="cs-CZ" b="0" baseline="0" dirty="0" smtClean="0">
                          <a:solidFill>
                            <a:schemeClr val="tx1"/>
                          </a:solidFill>
                        </a:rPr>
                        <a:t> se ony samy nejlépe učí, budou schopny samy si zvolit učební metody („učit </a:t>
                      </a:r>
                      <a:r>
                        <a:rPr lang="cs-CZ" b="0" baseline="0" dirty="0" err="1" smtClean="0">
                          <a:solidFill>
                            <a:schemeClr val="tx1"/>
                          </a:solidFill>
                        </a:rPr>
                        <a:t>učit</a:t>
                      </a:r>
                      <a:r>
                        <a:rPr lang="cs-CZ" b="0" baseline="0" dirty="0" smtClean="0">
                          <a:solidFill>
                            <a:schemeClr val="tx1"/>
                          </a:solidFill>
                        </a:rPr>
                        <a:t> se“)</a:t>
                      </a:r>
                      <a:endParaRPr lang="cs-CZ" b="0" dirty="0">
                        <a:solidFill>
                          <a:schemeClr val="tx1"/>
                        </a:solidFill>
                      </a:endParaRPr>
                    </a:p>
                  </a:txBody>
                  <a:tcPr>
                    <a:solidFill>
                      <a:schemeClr val="accent1">
                        <a:lumMod val="40000"/>
                        <a:lumOff val="60000"/>
                      </a:schemeClr>
                    </a:solidFill>
                  </a:tcPr>
                </a:tc>
              </a:tr>
              <a:tr h="370840">
                <a:tc>
                  <a:txBody>
                    <a:bodyPr/>
                    <a:lstStyle/>
                    <a:p>
                      <a:r>
                        <a:rPr lang="cs-CZ" b="1" dirty="0" smtClean="0"/>
                        <a:t>Organizační</a:t>
                      </a:r>
                      <a:r>
                        <a:rPr lang="cs-CZ" b="1" baseline="0" dirty="0" smtClean="0"/>
                        <a:t> kompetence</a:t>
                      </a:r>
                    </a:p>
                    <a:p>
                      <a:r>
                        <a:rPr lang="cs-CZ" b="0" baseline="0" dirty="0" smtClean="0"/>
                        <a:t>Např. materiály, média, informační technologie …</a:t>
                      </a:r>
                    </a:p>
                  </a:txBody>
                  <a:tcPr/>
                </a:tc>
                <a:tc vMerge="1">
                  <a:txBody>
                    <a:bodyPr/>
                    <a:lstStyle/>
                    <a:p>
                      <a:endParaRPr lang="cs-CZ" dirty="0"/>
                    </a:p>
                  </a:txBody>
                  <a:tcPr/>
                </a:tc>
              </a:tr>
              <a:tr h="370840">
                <a:tc>
                  <a:txBody>
                    <a:bodyPr/>
                    <a:lstStyle/>
                    <a:p>
                      <a:r>
                        <a:rPr lang="cs-CZ" b="1" dirty="0" smtClean="0"/>
                        <a:t>Evaluační</a:t>
                      </a:r>
                      <a:r>
                        <a:rPr lang="cs-CZ" b="1" baseline="0" dirty="0" smtClean="0"/>
                        <a:t> kompetence</a:t>
                      </a:r>
                    </a:p>
                    <a:p>
                      <a:r>
                        <a:rPr lang="cs-CZ" b="0" baseline="0" dirty="0" smtClean="0"/>
                        <a:t>…výsledky učení a vlastní výuková činnost.</a:t>
                      </a:r>
                      <a:endParaRPr lang="cs-CZ" b="0" dirty="0"/>
                    </a:p>
                  </a:txBody>
                  <a:tcPr/>
                </a:tc>
                <a:tc vMerge="1">
                  <a:txBody>
                    <a:bodyPr/>
                    <a:lstStyle/>
                    <a:p>
                      <a:endParaRPr lang="cs-CZ" dirty="0"/>
                    </a:p>
                  </a:txBody>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Od strnulých metodických konceptů ke „kulturám učení“ v „dobrých školách“</a:t>
            </a:r>
            <a:endParaRPr lang="cs-CZ" b="1" dirty="0"/>
          </a:p>
        </p:txBody>
      </p:sp>
      <p:sp>
        <p:nvSpPr>
          <p:cNvPr id="3" name="Zástupný symbol pro obsah 2"/>
          <p:cNvSpPr>
            <a:spLocks noGrp="1"/>
          </p:cNvSpPr>
          <p:nvPr>
            <p:ph idx="1"/>
          </p:nvPr>
        </p:nvSpPr>
        <p:spPr/>
        <p:txBody>
          <a:bodyPr/>
          <a:lstStyle/>
          <a:p>
            <a:pPr>
              <a:buNone/>
            </a:pPr>
            <a:r>
              <a:rPr lang="cs-CZ" dirty="0" smtClean="0"/>
              <a:t>Smyslem obou předcházejících odstavců bylo uvažovat o tom, že:</a:t>
            </a:r>
          </a:p>
          <a:p>
            <a:r>
              <a:rPr lang="cs-CZ" dirty="0" smtClean="0"/>
              <a:t>předpokladem „kultur učení“ v „dobrých školách“ je rozšířené chápání výkonu a organizační změny v tradičním chodu školy,</a:t>
            </a:r>
          </a:p>
          <a:p>
            <a:r>
              <a:rPr lang="cs-CZ" dirty="0" smtClean="0"/>
              <a:t>učitelé a vzdělavatelé učitelů odpovídající kompetence a připravenosti získali a ve své výuce jich využívají.</a:t>
            </a: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92500"/>
          </a:bodyPr>
          <a:lstStyle/>
          <a:p>
            <a:pPr>
              <a:buNone/>
            </a:pPr>
            <a:r>
              <a:rPr lang="cs-CZ" dirty="0" smtClean="0"/>
              <a:t>V tomto příspěvku je poukazováno na to, že nové kultury učení jako výukové metody lze považovat za předpoklad pro jeden z nových pohledů na dětství, který se vyznačuje respektováním individuality dítěte. </a:t>
            </a:r>
          </a:p>
          <a:p>
            <a:pPr>
              <a:buNone/>
            </a:pPr>
            <a:r>
              <a:rPr lang="cs-CZ" dirty="0" smtClean="0"/>
              <a:t>Nové kultury učení vycházejí z rozmanitých individualit, jsou založeny na rozšířeném pojmu výkonu a jejich smyslem je nahradit strnulé struktury a zkostnatělé organizační formy.</a:t>
            </a:r>
            <a:endParaRPr lang="cs-CZ"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algn="ctr">
              <a:buNone/>
            </a:pPr>
            <a:endParaRPr lang="cs-CZ" b="1" dirty="0" smtClean="0"/>
          </a:p>
          <a:p>
            <a:pPr algn="ctr">
              <a:buNone/>
            </a:pPr>
            <a:endParaRPr lang="cs-CZ" sz="4400" b="1" dirty="0" smtClean="0"/>
          </a:p>
          <a:p>
            <a:pPr algn="ctr">
              <a:buNone/>
            </a:pPr>
            <a:r>
              <a:rPr lang="cs-CZ" sz="4400" b="1" dirty="0" smtClean="0"/>
              <a:t>Děkuji za pozornost</a:t>
            </a:r>
            <a:endParaRPr lang="cs-CZ" sz="4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Kritická poznámka</a:t>
            </a:r>
            <a:endParaRPr lang="cs-CZ" b="1" dirty="0"/>
          </a:p>
        </p:txBody>
      </p:sp>
      <p:sp>
        <p:nvSpPr>
          <p:cNvPr id="3" name="Zástupný symbol pro obsah 2"/>
          <p:cNvSpPr>
            <a:spLocks noGrp="1"/>
          </p:cNvSpPr>
          <p:nvPr>
            <p:ph idx="1"/>
          </p:nvPr>
        </p:nvSpPr>
        <p:spPr/>
        <p:txBody>
          <a:bodyPr>
            <a:normAutofit fontScale="85000" lnSpcReduction="10000"/>
          </a:bodyPr>
          <a:lstStyle/>
          <a:p>
            <a:pPr>
              <a:buNone/>
            </a:pPr>
            <a:r>
              <a:rPr lang="cs-CZ" dirty="0" smtClean="0"/>
              <a:t>Vzdělávací systémy využívají výukových metod, které nejsou přiměřeny individuálnímu založení dítěte.</a:t>
            </a:r>
          </a:p>
          <a:p>
            <a:pPr>
              <a:buNone/>
            </a:pPr>
            <a:r>
              <a:rPr lang="cs-CZ" dirty="0" smtClean="0"/>
              <a:t>Tyto výukové metody vyplívají převážně z používání učebnice, kde je již učiněn výběr obsahu a látky včetně metodického zpracování, což vede dítě k tomu, aby se učilo obsahy:</a:t>
            </a:r>
          </a:p>
          <a:p>
            <a:pPr>
              <a:buNone/>
            </a:pPr>
            <a:endParaRPr lang="cs-CZ" dirty="0" smtClean="0"/>
          </a:p>
          <a:p>
            <a:r>
              <a:rPr lang="cs-CZ" dirty="0" smtClean="0"/>
              <a:t>které se učit nechce,</a:t>
            </a:r>
          </a:p>
          <a:p>
            <a:r>
              <a:rPr lang="cs-CZ" dirty="0"/>
              <a:t>k</a:t>
            </a:r>
            <a:r>
              <a:rPr lang="cs-CZ" dirty="0" smtClean="0"/>
              <a:t>teré se nechce učit v tomto okamžiku,</a:t>
            </a:r>
          </a:p>
          <a:p>
            <a:r>
              <a:rPr lang="cs-CZ" dirty="0" smtClean="0"/>
              <a:t>které se nechce učit tímto způsobem. </a:t>
            </a:r>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a:buNone/>
            </a:pPr>
            <a:r>
              <a:rPr lang="cs-CZ" dirty="0" smtClean="0"/>
              <a:t>Učebnice se tím stává „prostředkem disciplíny“ a „nástrojem nadvlády“ v rukou učitele, které se odvolává na učební osnovy, podle nichž je autorizovaná učebnice vytvořena.</a:t>
            </a:r>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Současná proměna „dětství/dětskosti“</a:t>
            </a:r>
            <a:endParaRPr lang="cs-CZ" b="1" dirty="0"/>
          </a:p>
        </p:txBody>
      </p:sp>
      <p:sp>
        <p:nvSpPr>
          <p:cNvPr id="3" name="Zástupný symbol pro obsah 2"/>
          <p:cNvSpPr>
            <a:spLocks noGrp="1"/>
          </p:cNvSpPr>
          <p:nvPr>
            <p:ph idx="1"/>
          </p:nvPr>
        </p:nvSpPr>
        <p:spPr/>
        <p:txBody>
          <a:bodyPr>
            <a:normAutofit lnSpcReduction="10000"/>
          </a:bodyPr>
          <a:lstStyle/>
          <a:p>
            <a:pPr>
              <a:buNone/>
            </a:pPr>
            <a:r>
              <a:rPr lang="cs-CZ" dirty="0" smtClean="0"/>
              <a:t>Děti nikdy v minulosti nevyrůstaly za tak příznivých existenčních i hmotných podmínek jako dnes (např. ústup dětské a kojenecké úmrtnosti, podmínky pro bydlení, oficiální odstranění dětské práce). </a:t>
            </a:r>
          </a:p>
          <a:p>
            <a:pPr>
              <a:buNone/>
            </a:pPr>
            <a:r>
              <a:rPr lang="cs-CZ" dirty="0" smtClean="0"/>
              <a:t>Na druhé straně je však mnoho dětí znevýhodněno ekonomicky, jsou vystaveny hrozbě chudoby, psychického i fyzického strádání.</a:t>
            </a:r>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85000" lnSpcReduction="20000"/>
          </a:bodyPr>
          <a:lstStyle/>
          <a:p>
            <a:pPr>
              <a:buNone/>
            </a:pPr>
            <a:r>
              <a:rPr lang="cs-CZ" dirty="0" smtClean="0"/>
              <a:t>p. </a:t>
            </a:r>
            <a:r>
              <a:rPr lang="cs-CZ" dirty="0" err="1" smtClean="0"/>
              <a:t>Hurrelman</a:t>
            </a:r>
            <a:r>
              <a:rPr lang="cs-CZ" dirty="0" smtClean="0"/>
              <a:t> poukazuje na „narůstající delikvenci, kriminalitu a agresivitu dětí a mládeže“, na „stále častější konzumaci alkoholu a drog“ a „ častější projevy nápadného chování a poruch.“</a:t>
            </a:r>
          </a:p>
          <a:p>
            <a:pPr>
              <a:buNone/>
            </a:pPr>
            <a:r>
              <a:rPr lang="cs-CZ" dirty="0" smtClean="0"/>
              <a:t>Už dávno neplatí, že se děti, které navštěvují určitý typ školy (např. primární školu, druhý stupeň základní školy atd.) projevují stejným způsobem. Takový zkreslující pohled pak napomáhá přetrvávání rozdělení školní docházky na čtyřleté cykly, jak je tomu například v rakouském vzdělávacím systému s tímž metodickým přístupem ve velmi heterogenních učebních skupinách jednoho ročníku.</a:t>
            </a:r>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85000" lnSpcReduction="20000"/>
          </a:bodyPr>
          <a:lstStyle/>
          <a:p>
            <a:pPr>
              <a:buNone/>
            </a:pPr>
            <a:r>
              <a:rPr lang="cs-CZ" dirty="0" err="1" smtClean="0"/>
              <a:t>Baacke</a:t>
            </a:r>
            <a:r>
              <a:rPr lang="cs-CZ" dirty="0" smtClean="0"/>
              <a:t> a </a:t>
            </a:r>
            <a:r>
              <a:rPr lang="cs-CZ" dirty="0" err="1" smtClean="0"/>
              <a:t>Ferchhoff</a:t>
            </a:r>
            <a:r>
              <a:rPr lang="cs-CZ" dirty="0" smtClean="0"/>
              <a:t> uvádějí, s odkazem na četné německy psané publikace věnované tématice dětství, na „proměnu dětského prožívání v posledních desetiletích“, že současné dětství lze charakterizovat jako dětství  „medializované“, „ovlivněné reklamou“, „svéhlavé“, „zdomácnělé“ a „sportovní“.</a:t>
            </a:r>
          </a:p>
          <a:p>
            <a:pPr>
              <a:buNone/>
            </a:pPr>
            <a:r>
              <a:rPr lang="cs-CZ" dirty="0" smtClean="0"/>
              <a:t>Především v základní škole jsou pospolu děti s nejrůznějšími životními zkušenostmi, z nejrůznějších kulturních prostředí dětí, které žijí na samé hranici zhroucení pod tíží prostředí a problémů. Jsou zde děti, jejichž mateřština je současně i jejich vyučovacím jazykem, spolu s dětmi, pro které je vyučovací jazyk jazykem cizím.</a:t>
            </a:r>
            <a:endParaRPr lang="cs-C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Malá preciznost a neostrost pojmu „metoda“</a:t>
            </a:r>
            <a:endParaRPr lang="cs-CZ" b="1" dirty="0"/>
          </a:p>
        </p:txBody>
      </p:sp>
      <p:graphicFrame>
        <p:nvGraphicFramePr>
          <p:cNvPr id="4" name="Zástupný symbol pro obsah 3"/>
          <p:cNvGraphicFramePr>
            <a:graphicFrameLocks noGrp="1"/>
          </p:cNvGraphicFramePr>
          <p:nvPr>
            <p:ph idx="1"/>
          </p:nvPr>
        </p:nvGraphicFramePr>
        <p:xfrm>
          <a:off x="571472" y="1928802"/>
          <a:ext cx="8229600" cy="2560320"/>
        </p:xfrm>
        <a:graphic>
          <a:graphicData uri="http://schemas.openxmlformats.org/drawingml/2006/table">
            <a:tbl>
              <a:tblPr firstRow="1" bandRow="1">
                <a:tableStyleId>{5C22544A-7EE6-4342-B048-85BDC9FD1C3A}</a:tableStyleId>
              </a:tblPr>
              <a:tblGrid>
                <a:gridCol w="1400156"/>
                <a:gridCol w="6829444"/>
              </a:tblGrid>
              <a:tr h="370840">
                <a:tc>
                  <a:txBody>
                    <a:bodyPr/>
                    <a:lstStyle/>
                    <a:p>
                      <a:r>
                        <a:rPr lang="cs-CZ" b="0" dirty="0" smtClean="0">
                          <a:solidFill>
                            <a:schemeClr val="tx1"/>
                          </a:solidFill>
                        </a:rPr>
                        <a:t>Učitel</a:t>
                      </a:r>
                      <a:r>
                        <a:rPr lang="cs-CZ" b="0" baseline="0" dirty="0" smtClean="0">
                          <a:solidFill>
                            <a:schemeClr val="tx1"/>
                          </a:solidFill>
                        </a:rPr>
                        <a:t> A:</a:t>
                      </a:r>
                      <a:endParaRPr lang="cs-CZ" b="0" dirty="0">
                        <a:solidFill>
                          <a:schemeClr val="tx1"/>
                        </a:solidFill>
                      </a:endParaRPr>
                    </a:p>
                  </a:txBody>
                  <a:tcPr>
                    <a:solidFill>
                      <a:schemeClr val="accent1">
                        <a:lumMod val="20000"/>
                        <a:lumOff val="80000"/>
                      </a:schemeClr>
                    </a:solidFill>
                  </a:tcPr>
                </a:tc>
                <a:tc>
                  <a:txBody>
                    <a:bodyPr/>
                    <a:lstStyle/>
                    <a:p>
                      <a:r>
                        <a:rPr lang="cs-CZ" b="0" dirty="0" smtClean="0">
                          <a:solidFill>
                            <a:schemeClr val="tx1"/>
                          </a:solidFill>
                        </a:rPr>
                        <a:t>Nejdříve</a:t>
                      </a:r>
                      <a:r>
                        <a:rPr lang="cs-CZ" b="0" baseline="0" dirty="0" smtClean="0">
                          <a:solidFill>
                            <a:schemeClr val="tx1"/>
                          </a:solidFill>
                        </a:rPr>
                        <a:t> udělám motivující vstup – tím je zajištěno nadšení dětí po celou hodinu.</a:t>
                      </a:r>
                      <a:endParaRPr lang="cs-CZ" b="0" dirty="0">
                        <a:solidFill>
                          <a:schemeClr val="tx1"/>
                        </a:solidFill>
                      </a:endParaRPr>
                    </a:p>
                  </a:txBody>
                  <a:tcPr>
                    <a:solidFill>
                      <a:schemeClr val="accent1">
                        <a:lumMod val="20000"/>
                        <a:lumOff val="80000"/>
                      </a:schemeClr>
                    </a:solidFill>
                  </a:tcPr>
                </a:tc>
              </a:tr>
              <a:tr h="370840">
                <a:tc>
                  <a:txBody>
                    <a:bodyPr/>
                    <a:lstStyle/>
                    <a:p>
                      <a:r>
                        <a:rPr lang="cs-CZ" dirty="0" smtClean="0"/>
                        <a:t>Učitel B:</a:t>
                      </a:r>
                    </a:p>
                  </a:txBody>
                  <a:tcPr/>
                </a:tc>
                <a:tc>
                  <a:txBody>
                    <a:bodyPr/>
                    <a:lstStyle/>
                    <a:p>
                      <a:r>
                        <a:rPr lang="cs-CZ" dirty="0" smtClean="0"/>
                        <a:t>K tomu se přece přímo nabízí projekt – už jako minule. Ten se podařil. Žáci mají opět pracovat samostatně,</a:t>
                      </a:r>
                      <a:r>
                        <a:rPr lang="cs-CZ" baseline="0" dirty="0" smtClean="0"/>
                        <a:t> tím si to víc zapamatují . . . </a:t>
                      </a:r>
                      <a:endParaRPr lang="cs-CZ" dirty="0"/>
                    </a:p>
                  </a:txBody>
                  <a:tcPr/>
                </a:tc>
              </a:tr>
              <a:tr h="370840">
                <a:tc>
                  <a:txBody>
                    <a:bodyPr/>
                    <a:lstStyle/>
                    <a:p>
                      <a:r>
                        <a:rPr lang="cs-CZ" dirty="0" smtClean="0"/>
                        <a:t>Učitel C:</a:t>
                      </a:r>
                      <a:endParaRPr lang="cs-CZ" dirty="0"/>
                    </a:p>
                  </a:txBody>
                  <a:tcPr/>
                </a:tc>
                <a:tc>
                  <a:txBody>
                    <a:bodyPr/>
                    <a:lstStyle/>
                    <a:p>
                      <a:r>
                        <a:rPr lang="cs-CZ" dirty="0" smtClean="0"/>
                        <a:t>Začnu</a:t>
                      </a:r>
                      <a:r>
                        <a:rPr lang="cs-CZ" baseline="0" dirty="0" smtClean="0"/>
                        <a:t> vyučovacím rozhovorem, a pak to shrnu a doplním pořádnou přednáškou. Moji žáci se přece také musí učit poslouchat . . . </a:t>
                      </a:r>
                      <a:endParaRPr lang="cs-CZ" dirty="0"/>
                    </a:p>
                  </a:txBody>
                  <a:tcPr/>
                </a:tc>
              </a:tr>
              <a:tr h="370840">
                <a:tc>
                  <a:txBody>
                    <a:bodyPr/>
                    <a:lstStyle/>
                    <a:p>
                      <a:r>
                        <a:rPr lang="cs-CZ" dirty="0" smtClean="0"/>
                        <a:t>Učitel D:</a:t>
                      </a:r>
                      <a:endParaRPr lang="cs-CZ" dirty="0"/>
                    </a:p>
                  </a:txBody>
                  <a:tcPr/>
                </a:tc>
                <a:tc>
                  <a:txBody>
                    <a:bodyPr/>
                    <a:lstStyle/>
                    <a:p>
                      <a:r>
                        <a:rPr lang="cs-CZ" dirty="0" smtClean="0"/>
                        <a:t>Nejdříve se musí uplatnit autorita,</a:t>
                      </a:r>
                      <a:r>
                        <a:rPr lang="cs-CZ" baseline="0" dirty="0" smtClean="0"/>
                        <a:t> pak se držíme učebnice, takže se nemůže nic špatného přihodit. . .</a:t>
                      </a:r>
                      <a:endParaRPr lang="cs-CZ" dirty="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92500" lnSpcReduction="20000"/>
          </a:bodyPr>
          <a:lstStyle/>
          <a:p>
            <a:pPr>
              <a:buNone/>
            </a:pPr>
            <a:r>
              <a:rPr lang="cs-CZ" dirty="0" smtClean="0"/>
              <a:t>Podle </a:t>
            </a:r>
            <a:r>
              <a:rPr lang="cs-CZ" dirty="0" err="1" smtClean="0"/>
              <a:t>Meyera</a:t>
            </a:r>
            <a:r>
              <a:rPr lang="cs-CZ" dirty="0" smtClean="0"/>
              <a:t> jsou „vyučovací metody, formy a postupy, ve kterých a se kterými si učitel a žák osvojí okolní přirozenou a společenskou skutečnost v institucionálních rámcových podmínkách.“</a:t>
            </a:r>
          </a:p>
          <a:p>
            <a:pPr>
              <a:buNone/>
            </a:pPr>
            <a:r>
              <a:rPr lang="cs-CZ" dirty="0" err="1" smtClean="0"/>
              <a:t>Terhart</a:t>
            </a:r>
            <a:r>
              <a:rPr lang="cs-CZ" dirty="0" smtClean="0"/>
              <a:t> chápe metodický pojem přesněji: pojem metoda klade činnost učícího se a vyučujícího právě tak jako věcný a objektový poměr této činnosti do vzájemného vztahu, který lze posuzovat podle kritérií </a:t>
            </a:r>
            <a:r>
              <a:rPr lang="cs-CZ" dirty="0" err="1" smtClean="0"/>
              <a:t>eficientní</a:t>
            </a:r>
            <a:r>
              <a:rPr lang="cs-CZ" dirty="0" smtClean="0"/>
              <a:t> vhodnosti, ale také pedagogické hodnoty.</a:t>
            </a:r>
            <a:endParaRPr lang="cs-CZ"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1060</TotalTime>
  <Words>1266</Words>
  <Application>Microsoft Office PowerPoint</Application>
  <PresentationFormat>Předvádění na obrazovce (4:3)</PresentationFormat>
  <Paragraphs>83</Paragraphs>
  <Slides>20</Slides>
  <Notes>0</Notes>
  <HiddenSlides>0</HiddenSlides>
  <MMClips>0</MMClips>
  <ScaleCrop>false</ScaleCrop>
  <HeadingPairs>
    <vt:vector size="4" baseType="variant">
      <vt:variant>
        <vt:lpstr>Motiv</vt:lpstr>
      </vt:variant>
      <vt:variant>
        <vt:i4>1</vt:i4>
      </vt:variant>
      <vt:variant>
        <vt:lpstr>Nadpisy snímků</vt:lpstr>
      </vt:variant>
      <vt:variant>
        <vt:i4>20</vt:i4>
      </vt:variant>
    </vt:vector>
  </HeadingPairs>
  <TitlesOfParts>
    <vt:vector size="21" baseType="lpstr">
      <vt:lpstr>Motiv sady Office</vt:lpstr>
      <vt:lpstr>Teorie a metodika výchovy Lucie Malhocká</vt:lpstr>
      <vt:lpstr>Snímek 2</vt:lpstr>
      <vt:lpstr>Kritická poznámka</vt:lpstr>
      <vt:lpstr>Snímek 4</vt:lpstr>
      <vt:lpstr>Současná proměna „dětství/dětskosti“</vt:lpstr>
      <vt:lpstr>Snímek 6</vt:lpstr>
      <vt:lpstr>Snímek 7</vt:lpstr>
      <vt:lpstr>Malá preciznost a neostrost pojmu „metoda“</vt:lpstr>
      <vt:lpstr>Snímek 9</vt:lpstr>
      <vt:lpstr>Snímek 10</vt:lpstr>
      <vt:lpstr>Snímek 11</vt:lpstr>
      <vt:lpstr>Nové „kultury učení“ místo strnulých metodických konceptů</vt:lpstr>
      <vt:lpstr>Snímek 13</vt:lpstr>
      <vt:lpstr>Snímek 14</vt:lpstr>
      <vt:lpstr>Snímek 15</vt:lpstr>
      <vt:lpstr>Kompetence a připravenosti žáků k vytvoření nových „kultur učení“</vt:lpstr>
      <vt:lpstr>Snímek 17</vt:lpstr>
      <vt:lpstr>Snímek 18</vt:lpstr>
      <vt:lpstr>Od strnulých metodických konceptů ke „kulturám učení“ v „dobrých školách“</vt:lpstr>
      <vt:lpstr>Snímek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Kultura učení jako výuková metoda</dc:title>
  <dc:creator>Lucinka</dc:creator>
  <cp:lastModifiedBy>Adélka</cp:lastModifiedBy>
  <cp:revision>5</cp:revision>
  <dcterms:created xsi:type="dcterms:W3CDTF">2010-03-27T13:08:34Z</dcterms:created>
  <dcterms:modified xsi:type="dcterms:W3CDTF">2010-03-31T07:29:25Z</dcterms:modified>
</cp:coreProperties>
</file>