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29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smtClean="0"/>
              <a:t>Klepnutím lze upravit styl předlohy nadpisů.</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smtClean="0"/>
              <a:t>Klepnutím lze upravit styl předlohy podnadpisů.</a:t>
            </a:r>
            <a:endParaRPr kumimoji="0" lang="en-US"/>
          </a:p>
        </p:txBody>
      </p:sp>
      <p:sp>
        <p:nvSpPr>
          <p:cNvPr id="4" name="Zástupný symbol pro datum 3"/>
          <p:cNvSpPr>
            <a:spLocks noGrp="1"/>
          </p:cNvSpPr>
          <p:nvPr>
            <p:ph type="dt" sz="half" idx="10"/>
          </p:nvPr>
        </p:nvSpPr>
        <p:spPr/>
        <p:txBody>
          <a:bodyPr/>
          <a:lstStyle/>
          <a:p>
            <a:fld id="{8A912720-C811-4C67-95D9-D116E5ED68AE}" type="datetimeFigureOut">
              <a:rPr lang="cs-CZ" smtClean="0"/>
              <a:pPr/>
              <a:t>12.3.2010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E2B1E38-E36C-4E21-993D-A1A30FB5ACD5}"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A912720-C811-4C67-95D9-D116E5ED68AE}" type="datetimeFigureOut">
              <a:rPr lang="cs-CZ" smtClean="0"/>
              <a:pPr/>
              <a:t>12.3.2010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E2B1E38-E36C-4E21-993D-A1A30FB5ACD5}"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extLs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A912720-C811-4C67-95D9-D116E5ED68AE}" type="datetimeFigureOut">
              <a:rPr lang="cs-CZ" smtClean="0"/>
              <a:pPr/>
              <a:t>12.3.2010</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7E2B1E38-E36C-4E21-993D-A1A30FB5ACD5}"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8A912720-C811-4C67-95D9-D116E5ED68AE}" type="datetimeFigureOut">
              <a:rPr lang="cs-CZ" smtClean="0"/>
              <a:pPr/>
              <a:t>12.3.2010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E2B1E38-E36C-4E21-993D-A1A30FB5ACD5}"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8A912720-C811-4C67-95D9-D116E5ED68AE}" type="datetimeFigureOut">
              <a:rPr lang="cs-CZ" smtClean="0"/>
              <a:pPr/>
              <a:t>12.3.2010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E2B1E38-E36C-4E21-993D-A1A30FB5ACD5}"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8A912720-C811-4C67-95D9-D116E5ED68AE}" type="datetimeFigureOut">
              <a:rPr lang="cs-CZ" smtClean="0"/>
              <a:pPr/>
              <a:t>12.3.2010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E2B1E38-E36C-4E21-993D-A1A30FB5ACD5}"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smtClean="0"/>
              <a:t>Klepnutím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smtClean="0"/>
              <a:t>Klepnutím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8A912720-C811-4C67-95D9-D116E5ED68AE}" type="datetimeFigureOut">
              <a:rPr lang="cs-CZ" smtClean="0"/>
              <a:pPr/>
              <a:t>12.3.2010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E2B1E38-E36C-4E21-993D-A1A30FB5ACD5}"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8A912720-C811-4C67-95D9-D116E5ED68AE}" type="datetimeFigureOut">
              <a:rPr lang="cs-CZ" smtClean="0"/>
              <a:pPr/>
              <a:t>12.3.2010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E2B1E38-E36C-4E21-993D-A1A30FB5ACD5}"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A912720-C811-4C67-95D9-D116E5ED68AE}" type="datetimeFigureOut">
              <a:rPr lang="cs-CZ" smtClean="0"/>
              <a:pPr/>
              <a:t>12.3.2010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E2B1E38-E36C-4E21-993D-A1A30FB5ACD5}"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smtClean="0"/>
              <a:t>Klepnutím lze upravit styl předlohy nadpisů.</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8A912720-C811-4C67-95D9-D116E5ED68AE}" type="datetimeFigureOut">
              <a:rPr lang="cs-CZ" smtClean="0"/>
              <a:pPr/>
              <a:t>12.3.2010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E2B1E38-E36C-4E21-993D-A1A30FB5ACD5}"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8A912720-C811-4C67-95D9-D116E5ED68AE}" type="datetimeFigureOut">
              <a:rPr lang="cs-CZ" smtClean="0"/>
              <a:pPr/>
              <a:t>12.3.2010</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7E2B1E38-E36C-4E21-993D-A1A30FB5ACD5}"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912720-C811-4C67-95D9-D116E5ED68AE}" type="datetimeFigureOut">
              <a:rPr lang="cs-CZ" smtClean="0"/>
              <a:pPr/>
              <a:t>12.3.2010</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7E2B1E38-E36C-4E21-993D-A1A30FB5ACD5}"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42910" y="1571612"/>
            <a:ext cx="8077200" cy="1673352"/>
          </a:xfrm>
        </p:spPr>
        <p:txBody>
          <a:bodyPr>
            <a:noAutofit/>
          </a:bodyPr>
          <a:lstStyle/>
          <a:p>
            <a:pPr algn="ctr"/>
            <a:r>
              <a:rPr lang="cs-CZ" sz="6000" dirty="0" smtClean="0"/>
              <a:t>Sexuální zneužívání dětí</a:t>
            </a:r>
            <a:endParaRPr lang="cs-CZ" sz="6000" dirty="0"/>
          </a:p>
        </p:txBody>
      </p:sp>
      <p:sp>
        <p:nvSpPr>
          <p:cNvPr id="3" name="Podnadpis 2"/>
          <p:cNvSpPr>
            <a:spLocks noGrp="1"/>
          </p:cNvSpPr>
          <p:nvPr>
            <p:ph type="subTitle" idx="1"/>
          </p:nvPr>
        </p:nvSpPr>
        <p:spPr>
          <a:xfrm>
            <a:off x="714348" y="3500438"/>
            <a:ext cx="8077200" cy="1499616"/>
          </a:xfrm>
        </p:spPr>
        <p:txBody>
          <a:bodyPr/>
          <a:lstStyle/>
          <a:p>
            <a:r>
              <a:rPr lang="cs-CZ" dirty="0" smtClean="0"/>
              <a:t>Ludmila Dvořáková</a:t>
            </a:r>
          </a:p>
          <a:p>
            <a:r>
              <a:rPr lang="cs-CZ" dirty="0" smtClean="0"/>
              <a:t>Ondřej otava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i="1" dirty="0" smtClean="0"/>
              <a:t>Sexuální týrání dětí se také dělí do kategorii dle závažnosti</a:t>
            </a:r>
            <a:endParaRPr lang="cs-CZ" sz="3200" dirty="0"/>
          </a:p>
        </p:txBody>
      </p:sp>
      <p:sp>
        <p:nvSpPr>
          <p:cNvPr id="3" name="Zástupný symbol pro obsah 2"/>
          <p:cNvSpPr>
            <a:spLocks noGrp="1"/>
          </p:cNvSpPr>
          <p:nvPr>
            <p:ph idx="1"/>
          </p:nvPr>
        </p:nvSpPr>
        <p:spPr/>
        <p:txBody>
          <a:bodyPr>
            <a:normAutofit fontScale="70000" lnSpcReduction="20000"/>
          </a:bodyPr>
          <a:lstStyle/>
          <a:p>
            <a:pPr>
              <a:buNone/>
            </a:pPr>
            <a:endParaRPr lang="cs-CZ" dirty="0" smtClean="0"/>
          </a:p>
          <a:p>
            <a:pPr lvl="0"/>
            <a:r>
              <a:rPr lang="cs-CZ" b="1" dirty="0" smtClean="0">
                <a:latin typeface="Calibri" pitchFamily="34" charset="0"/>
              </a:rPr>
              <a:t>Velmi závažné formy zneužívání </a:t>
            </a:r>
            <a:r>
              <a:rPr lang="cs-CZ" dirty="0" smtClean="0">
                <a:latin typeface="Calibri" pitchFamily="34" charset="0"/>
              </a:rPr>
              <a:t>kam patří orální styk, ve kterém je oběť nucena být aktivním účastníkem, orální styk, ve kterém je oběť jako pasivní účastník nebo vaginální a anální styk.</a:t>
            </a:r>
          </a:p>
          <a:p>
            <a:pPr>
              <a:buNone/>
            </a:pPr>
            <a:endParaRPr lang="cs-CZ" dirty="0" smtClean="0">
              <a:latin typeface="Calibri" pitchFamily="34" charset="0"/>
            </a:endParaRPr>
          </a:p>
          <a:p>
            <a:pPr lvl="0"/>
            <a:r>
              <a:rPr lang="cs-CZ" b="1" dirty="0" smtClean="0">
                <a:latin typeface="Calibri" pitchFamily="34" charset="0"/>
              </a:rPr>
              <a:t>Středně závažné formy zneužití</a:t>
            </a:r>
            <a:r>
              <a:rPr lang="cs-CZ" dirty="0" smtClean="0">
                <a:latin typeface="Calibri" pitchFamily="34" charset="0"/>
              </a:rPr>
              <a:t>, jedná se o hnětení a líbání prsou, vnikaní prsty či předměty do vagíny, pronikání prsty, jazykem nebo prsty do </a:t>
            </a:r>
            <a:r>
              <a:rPr lang="cs-CZ" dirty="0" err="1" smtClean="0">
                <a:latin typeface="Calibri" pitchFamily="34" charset="0"/>
              </a:rPr>
              <a:t>anusu</a:t>
            </a:r>
            <a:r>
              <a:rPr lang="cs-CZ" dirty="0" smtClean="0">
                <a:latin typeface="Calibri" pitchFamily="34" charset="0"/>
              </a:rPr>
              <a:t>, a vzájemné dotýkání genitáliemi.</a:t>
            </a:r>
          </a:p>
          <a:p>
            <a:pPr>
              <a:buNone/>
            </a:pPr>
            <a:endParaRPr lang="cs-CZ" dirty="0" smtClean="0">
              <a:latin typeface="Calibri" pitchFamily="34" charset="0"/>
            </a:endParaRPr>
          </a:p>
          <a:p>
            <a:pPr lvl="0"/>
            <a:r>
              <a:rPr lang="cs-CZ" b="1" dirty="0" smtClean="0">
                <a:latin typeface="Calibri" pitchFamily="34" charset="0"/>
              </a:rPr>
              <a:t>Nejméně závažné formy zneužívání </a:t>
            </a:r>
            <a:r>
              <a:rPr lang="cs-CZ" dirty="0" smtClean="0">
                <a:latin typeface="Calibri" pitchFamily="34" charset="0"/>
              </a:rPr>
              <a:t>(ve smyslu fyzického a psychického poškození dítěte), řadíme sem vzájemné svlékání, nepatřičné líbání s pronikáním jazyka do úst, fotografování, sexuální dotyky, laskání genitálií prsty, jazykem, vnucená masturbace. </a:t>
            </a:r>
          </a:p>
          <a:p>
            <a:pPr>
              <a:buNone/>
            </a:pPr>
            <a:endParaRPr lang="cs-CZ" dirty="0" smtClean="0"/>
          </a:p>
          <a:p>
            <a:pPr>
              <a:buNone/>
            </a:pPr>
            <a:endParaRPr lang="cs-CZ" dirty="0" smtClean="0"/>
          </a:p>
          <a:p>
            <a:pPr>
              <a:buNone/>
            </a:pPr>
            <a:endParaRPr lang="cs-CZ" dirty="0" smtClean="0"/>
          </a:p>
          <a:p>
            <a:pPr>
              <a:buNone/>
            </a:pPr>
            <a:endParaRPr lang="cs-CZ" dirty="0" smtClean="0"/>
          </a:p>
          <a:p>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Syndrom sexuálně zneužívaného dítěte a jeho formy</a:t>
            </a:r>
            <a:endParaRPr lang="cs-CZ" dirty="0"/>
          </a:p>
        </p:txBody>
      </p:sp>
      <p:sp>
        <p:nvSpPr>
          <p:cNvPr id="3" name="Zástupný symbol pro obsah 2"/>
          <p:cNvSpPr>
            <a:spLocks noGrp="1"/>
          </p:cNvSpPr>
          <p:nvPr>
            <p:ph idx="1"/>
          </p:nvPr>
        </p:nvSpPr>
        <p:spPr/>
        <p:txBody>
          <a:bodyPr>
            <a:normAutofit fontScale="47500" lnSpcReduction="20000"/>
          </a:bodyPr>
          <a:lstStyle/>
          <a:p>
            <a:r>
              <a:rPr lang="cs-CZ" dirty="0" smtClean="0">
                <a:latin typeface="Calibri" pitchFamily="34" charset="0"/>
              </a:rPr>
              <a:t>Sexuální zneužití se dělí na kontaktní a nekontaktní</a:t>
            </a:r>
          </a:p>
          <a:p>
            <a:pPr>
              <a:buNone/>
            </a:pPr>
            <a:endParaRPr lang="cs-CZ" dirty="0" smtClean="0">
              <a:latin typeface="Calibri" pitchFamily="34" charset="0"/>
            </a:endParaRPr>
          </a:p>
          <a:p>
            <a:r>
              <a:rPr lang="cs-CZ" b="1" i="1" dirty="0" smtClean="0">
                <a:latin typeface="Calibri" pitchFamily="34" charset="0"/>
              </a:rPr>
              <a:t>Nekontaktní sexuální chování zahrnuje </a:t>
            </a:r>
            <a:r>
              <a:rPr lang="cs-CZ" dirty="0" smtClean="0">
                <a:latin typeface="Calibri" pitchFamily="34" charset="0"/>
              </a:rPr>
              <a:t>verbální sexuální návrhy; sexuální exploatace</a:t>
            </a:r>
          </a:p>
          <a:p>
            <a:pPr>
              <a:buNone/>
            </a:pPr>
            <a:r>
              <a:rPr lang="cs-CZ" dirty="0" smtClean="0">
                <a:latin typeface="Calibri" pitchFamily="34" charset="0"/>
              </a:rPr>
              <a:t>	dítěte – zneužití dítěte pro dětskou pornografii; expozice genitálu eventuelně masturbace;</a:t>
            </a:r>
          </a:p>
          <a:p>
            <a:pPr>
              <a:buNone/>
            </a:pPr>
            <a:r>
              <a:rPr lang="cs-CZ" dirty="0" smtClean="0">
                <a:latin typeface="Calibri" pitchFamily="34" charset="0"/>
              </a:rPr>
              <a:t>	exhibicionismus; </a:t>
            </a:r>
            <a:r>
              <a:rPr lang="cs-CZ" dirty="0" err="1" smtClean="0">
                <a:latin typeface="Calibri" pitchFamily="34" charset="0"/>
              </a:rPr>
              <a:t>voyerismus</a:t>
            </a:r>
            <a:r>
              <a:rPr lang="cs-CZ" dirty="0" smtClean="0">
                <a:latin typeface="Calibri" pitchFamily="34" charset="0"/>
              </a:rPr>
              <a:t> – sexuální vzrušení při pozorování nahého nebo svlékajícího se</a:t>
            </a:r>
          </a:p>
          <a:p>
            <a:pPr>
              <a:buNone/>
            </a:pPr>
            <a:r>
              <a:rPr lang="cs-CZ" dirty="0" smtClean="0">
                <a:latin typeface="Calibri" pitchFamily="34" charset="0"/>
              </a:rPr>
              <a:t>	dítěte.</a:t>
            </a:r>
          </a:p>
          <a:p>
            <a:pPr>
              <a:buNone/>
            </a:pPr>
            <a:endParaRPr lang="cs-CZ" dirty="0" smtClean="0">
              <a:latin typeface="Calibri" pitchFamily="34" charset="0"/>
            </a:endParaRPr>
          </a:p>
          <a:p>
            <a:r>
              <a:rPr lang="cs-CZ" b="1" dirty="0" smtClean="0">
                <a:latin typeface="Calibri" pitchFamily="34" charset="0"/>
              </a:rPr>
              <a:t>Kontaktní sexuální chování zahrnuje</a:t>
            </a:r>
            <a:r>
              <a:rPr lang="cs-CZ" dirty="0" smtClean="0">
                <a:latin typeface="Calibri" pitchFamily="34" charset="0"/>
              </a:rPr>
              <a:t>:</a:t>
            </a:r>
          </a:p>
          <a:p>
            <a:pPr lvl="1">
              <a:buNone/>
            </a:pPr>
            <a:r>
              <a:rPr lang="cs-CZ" sz="3200" dirty="0" smtClean="0">
                <a:latin typeface="Calibri" pitchFamily="34" charset="0"/>
              </a:rPr>
              <a:t>	1. </a:t>
            </a:r>
            <a:r>
              <a:rPr lang="cs-CZ" sz="3200" dirty="0" err="1" smtClean="0">
                <a:latin typeface="Calibri" pitchFamily="34" charset="0"/>
              </a:rPr>
              <a:t>Nepenetrativní</a:t>
            </a:r>
            <a:r>
              <a:rPr lang="cs-CZ" sz="3200" dirty="0" smtClean="0">
                <a:latin typeface="Calibri" pitchFamily="34" charset="0"/>
              </a:rPr>
              <a:t> aktivity: dotýkání se, mazlení na genitálu nebo prsou předměty, rukou,</a:t>
            </a:r>
          </a:p>
          <a:p>
            <a:pPr>
              <a:buNone/>
            </a:pPr>
            <a:r>
              <a:rPr lang="pl-PL" dirty="0" smtClean="0">
                <a:latin typeface="Calibri" pitchFamily="34" charset="0"/>
              </a:rPr>
              <a:t>		genitálem (jak přes oblečení, tak na nahém těle).</a:t>
            </a:r>
          </a:p>
          <a:p>
            <a:pPr lvl="1">
              <a:buNone/>
            </a:pPr>
            <a:r>
              <a:rPr lang="cs-CZ" sz="3200" dirty="0" smtClean="0">
                <a:latin typeface="Calibri" pitchFamily="34" charset="0"/>
              </a:rPr>
              <a:t>	2. </a:t>
            </a:r>
            <a:r>
              <a:rPr lang="cs-CZ" sz="3200" dirty="0" err="1" smtClean="0">
                <a:latin typeface="Calibri" pitchFamily="34" charset="0"/>
              </a:rPr>
              <a:t>Penetrativní</a:t>
            </a:r>
            <a:r>
              <a:rPr lang="cs-CZ" sz="3200" dirty="0" smtClean="0">
                <a:latin typeface="Calibri" pitchFamily="34" charset="0"/>
              </a:rPr>
              <a:t> aktivity: sexuální proniknutí prsty nebo předměty do genitálu</a:t>
            </a:r>
          </a:p>
          <a:p>
            <a:pPr lvl="2">
              <a:buNone/>
            </a:pPr>
            <a:r>
              <a:rPr lang="cs-CZ" dirty="0" smtClean="0">
                <a:latin typeface="Calibri" pitchFamily="34" charset="0"/>
              </a:rPr>
              <a:t>	➜ </a:t>
            </a:r>
            <a:r>
              <a:rPr lang="cs-CZ" sz="2900" dirty="0" smtClean="0">
                <a:latin typeface="Calibri" pitchFamily="34" charset="0"/>
              </a:rPr>
              <a:t>orálně – genitální sexuální kontakt;</a:t>
            </a:r>
          </a:p>
          <a:p>
            <a:pPr lvl="2">
              <a:buNone/>
            </a:pPr>
            <a:r>
              <a:rPr lang="cs-CZ" sz="2900" dirty="0" smtClean="0">
                <a:latin typeface="Calibri" pitchFamily="34" charset="0"/>
              </a:rPr>
              <a:t>	➜ análně – genitální sexuální kontakt;</a:t>
            </a:r>
          </a:p>
          <a:p>
            <a:pPr lvl="2">
              <a:buNone/>
            </a:pPr>
            <a:r>
              <a:rPr lang="cs-CZ" sz="2900" dirty="0" smtClean="0">
                <a:latin typeface="Calibri" pitchFamily="34" charset="0"/>
              </a:rPr>
              <a:t>	➜ genitálně – genitální sexuální kontakt.</a:t>
            </a:r>
          </a:p>
          <a:p>
            <a:pPr lvl="2">
              <a:buNone/>
            </a:pPr>
            <a:endParaRPr lang="cs-CZ" sz="2900" dirty="0" smtClean="0">
              <a:latin typeface="Calibri" pitchFamily="34" charset="0"/>
            </a:endParaRPr>
          </a:p>
          <a:p>
            <a:r>
              <a:rPr lang="cs-CZ" dirty="0" smtClean="0">
                <a:latin typeface="Calibri" pitchFamily="34" charset="0"/>
              </a:rPr>
              <a:t>Aby sexuální chování mohlo být označeno za zneužívání, mělo by splňovat tři podmínky:</a:t>
            </a:r>
          </a:p>
          <a:p>
            <a:pPr lvl="2">
              <a:buNone/>
            </a:pPr>
            <a:r>
              <a:rPr lang="cs-CZ" sz="2900" dirty="0" smtClean="0">
                <a:latin typeface="Calibri" pitchFamily="34" charset="0"/>
              </a:rPr>
              <a:t>	➜ aktér je mnohem starší a zralejší než dítě;</a:t>
            </a:r>
          </a:p>
          <a:p>
            <a:pPr lvl="2">
              <a:buNone/>
            </a:pPr>
            <a:r>
              <a:rPr lang="cs-CZ" sz="2900" dirty="0" smtClean="0">
                <a:latin typeface="Calibri" pitchFamily="34" charset="0"/>
              </a:rPr>
              <a:t>	➜ je v pozici autority nebo v pečovatelském vztahu k dítěti;</a:t>
            </a:r>
          </a:p>
          <a:p>
            <a:pPr lvl="2">
              <a:buNone/>
            </a:pPr>
            <a:r>
              <a:rPr lang="cs-CZ" sz="2900" dirty="0" smtClean="0">
                <a:latin typeface="Calibri" pitchFamily="34" charset="0"/>
              </a:rPr>
              <a:t>	➜ aktivity vymáhá silou nebo podvodem (např. dítě nutí, aby se pachatele dotýkalo).</a:t>
            </a:r>
            <a:endParaRPr lang="cs-CZ" sz="2900" dirty="0">
              <a:latin typeface="Calibri"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smtClean="0"/>
              <a:t>KOMERČNÍ SEXUÁLNÍ ZNEUŽÍVÁNÍ DĚTÍ (</a:t>
            </a:r>
            <a:r>
              <a:rPr lang="cs-CZ" sz="3200" dirty="0" err="1" smtClean="0"/>
              <a:t>CSEC</a:t>
            </a:r>
            <a:r>
              <a:rPr lang="cs-CZ" sz="3200" dirty="0" smtClean="0"/>
              <a:t>)</a:t>
            </a:r>
            <a:endParaRPr lang="cs-CZ" sz="3200" dirty="0"/>
          </a:p>
        </p:txBody>
      </p:sp>
      <p:sp>
        <p:nvSpPr>
          <p:cNvPr id="3" name="Zástupný symbol pro obsah 2"/>
          <p:cNvSpPr>
            <a:spLocks noGrp="1"/>
          </p:cNvSpPr>
          <p:nvPr>
            <p:ph idx="1"/>
          </p:nvPr>
        </p:nvSpPr>
        <p:spPr/>
        <p:txBody>
          <a:bodyPr>
            <a:normAutofit fontScale="40000" lnSpcReduction="20000"/>
          </a:bodyPr>
          <a:lstStyle/>
          <a:p>
            <a:pPr>
              <a:buNone/>
            </a:pPr>
            <a:r>
              <a:rPr lang="cs-CZ" sz="4900" dirty="0" smtClean="0">
                <a:latin typeface="Calibri" pitchFamily="34" charset="0"/>
              </a:rPr>
              <a:t> </a:t>
            </a:r>
          </a:p>
          <a:p>
            <a:pPr>
              <a:buNone/>
            </a:pPr>
            <a:r>
              <a:rPr lang="cs-CZ" sz="4000" dirty="0" smtClean="0">
                <a:latin typeface="Calibri" pitchFamily="34" charset="0"/>
                <a:cs typeface="Arial" pitchFamily="34" charset="0"/>
              </a:rPr>
              <a:t>Komerční sexuální zneužívání dětí se během posledních deseti let stalo závažným mezinárodním</a:t>
            </a:r>
          </a:p>
          <a:p>
            <a:pPr>
              <a:buNone/>
            </a:pPr>
            <a:r>
              <a:rPr lang="cs-CZ" sz="4000" dirty="0" smtClean="0">
                <a:latin typeface="Calibri" pitchFamily="34" charset="0"/>
                <a:cs typeface="Arial" pitchFamily="34" charset="0"/>
              </a:rPr>
              <a:t>problémem.To přimělo organizace systematicky se zabývat komerčním sexuálním</a:t>
            </a:r>
          </a:p>
          <a:p>
            <a:pPr>
              <a:buNone/>
            </a:pPr>
            <a:r>
              <a:rPr lang="cs-CZ" sz="4000" dirty="0" smtClean="0">
                <a:latin typeface="Calibri" pitchFamily="34" charset="0"/>
                <a:cs typeface="Arial" pitchFamily="34" charset="0"/>
              </a:rPr>
              <a:t>zneužíváním dětí. </a:t>
            </a:r>
          </a:p>
          <a:p>
            <a:pPr>
              <a:buNone/>
            </a:pPr>
            <a:endParaRPr lang="cs-CZ" sz="5000" dirty="0" smtClean="0">
              <a:latin typeface="Calibri" pitchFamily="34" charset="0"/>
              <a:cs typeface="Arial" pitchFamily="34" charset="0"/>
            </a:endParaRPr>
          </a:p>
          <a:p>
            <a:pPr>
              <a:buFont typeface="Wingdings" pitchFamily="2" charset="2"/>
              <a:buChar char="§"/>
            </a:pPr>
            <a:r>
              <a:rPr lang="cs-CZ" sz="5000" dirty="0" smtClean="0">
                <a:latin typeface="Calibri" pitchFamily="34" charset="0"/>
                <a:cs typeface="Arial" pitchFamily="34" charset="0"/>
              </a:rPr>
              <a:t>Pornografie</a:t>
            </a:r>
          </a:p>
          <a:p>
            <a:pPr lvl="1">
              <a:buClr>
                <a:schemeClr val="accent1"/>
              </a:buClr>
            </a:pPr>
            <a:r>
              <a:rPr lang="cs-CZ" sz="4000" dirty="0" smtClean="0">
                <a:latin typeface="Calibri" pitchFamily="34" charset="0"/>
                <a:cs typeface="Arial" pitchFamily="34" charset="0"/>
              </a:rPr>
              <a:t>Názory na to, co je a co není pornografie, jsou jistě velmi rozdílné. Nejobecněji se dá říci,že jde o znázorňování sexuálních motivů za účelem vyvolání pohlavního vzrušení</a:t>
            </a:r>
          </a:p>
          <a:p>
            <a:pPr>
              <a:buFont typeface="Wingdings" pitchFamily="2" charset="2"/>
              <a:buChar char="§"/>
            </a:pPr>
            <a:r>
              <a:rPr lang="cs-CZ" sz="5500" dirty="0" smtClean="0">
                <a:latin typeface="Calibri" pitchFamily="34" charset="0"/>
                <a:cs typeface="Arial" pitchFamily="34" charset="0"/>
              </a:rPr>
              <a:t>Prostituce</a:t>
            </a:r>
          </a:p>
          <a:p>
            <a:pPr lvl="1">
              <a:buClr>
                <a:schemeClr val="accent1"/>
              </a:buClr>
            </a:pPr>
            <a:r>
              <a:rPr lang="cs-CZ" sz="4000" dirty="0" smtClean="0">
                <a:latin typeface="Calibri" pitchFamily="34" charset="0"/>
                <a:cs typeface="Arial" pitchFamily="34" charset="0"/>
              </a:rPr>
              <a:t>Prostituce dětí vychází z mnoha faktorů. Často jde o děti, které pocházejí z chudých nebo</a:t>
            </a:r>
          </a:p>
          <a:p>
            <a:pPr lvl="1">
              <a:buClr>
                <a:schemeClr val="accent1"/>
              </a:buClr>
              <a:buNone/>
            </a:pPr>
            <a:r>
              <a:rPr lang="cs-CZ" sz="4000" dirty="0" smtClean="0">
                <a:latin typeface="Calibri" pitchFamily="34" charset="0"/>
                <a:cs typeface="Arial" pitchFamily="34" charset="0"/>
              </a:rPr>
              <a:t>	neúplných rodin.V rodině se s nimi špatně zachází. Značnou část trhu tvoří pedofilové. Jedná se o jedince, kteří jsou sexuálně přitahováni pohlavně nedospělými dětmi.</a:t>
            </a:r>
          </a:p>
          <a:p>
            <a:r>
              <a:rPr lang="cs-CZ" sz="5500" dirty="0" smtClean="0">
                <a:latin typeface="Calibri" pitchFamily="34" charset="0"/>
                <a:cs typeface="Arial" pitchFamily="34" charset="0"/>
              </a:rPr>
              <a:t>Sexuální turistika</a:t>
            </a:r>
          </a:p>
          <a:p>
            <a:pPr lvl="1">
              <a:buClr>
                <a:schemeClr val="accent1"/>
              </a:buClr>
            </a:pPr>
            <a:r>
              <a:rPr lang="cs-CZ" sz="4000" dirty="0" smtClean="0">
                <a:latin typeface="Calibri" pitchFamily="34" charset="0"/>
                <a:cs typeface="Arial" pitchFamily="34" charset="0"/>
              </a:rPr>
              <a:t>Sexuální turistika představuje poměrně nový jev, který částečně souvisí se zvýšením počtu lidí cestujících služebně nebo provozujících zahraniční turistiku</a:t>
            </a:r>
            <a:endParaRPr lang="cs-CZ" sz="4000" dirty="0">
              <a:latin typeface="Calibri"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Právní hlediska</a:t>
            </a:r>
            <a:endParaRPr lang="cs-CZ" dirty="0"/>
          </a:p>
        </p:txBody>
      </p:sp>
      <p:sp>
        <p:nvSpPr>
          <p:cNvPr id="3" name="Zástupný symbol pro obsah 2"/>
          <p:cNvSpPr>
            <a:spLocks noGrp="1"/>
          </p:cNvSpPr>
          <p:nvPr>
            <p:ph idx="1"/>
          </p:nvPr>
        </p:nvSpPr>
        <p:spPr/>
        <p:txBody>
          <a:bodyPr>
            <a:normAutofit fontScale="40000" lnSpcReduction="20000"/>
          </a:bodyPr>
          <a:lstStyle/>
          <a:p>
            <a:r>
              <a:rPr lang="cs-CZ" sz="4000" b="1" i="1" dirty="0" smtClean="0">
                <a:latin typeface="Calibri" pitchFamily="34" charset="0"/>
              </a:rPr>
              <a:t>Povinnost občana</a:t>
            </a:r>
          </a:p>
          <a:p>
            <a:pPr>
              <a:buNone/>
            </a:pPr>
            <a:r>
              <a:rPr lang="cs-CZ" dirty="0" smtClean="0">
                <a:latin typeface="Calibri" pitchFamily="34" charset="0"/>
              </a:rPr>
              <a:t>	Zákonem je stanoveno, že každý, kdo zjistí u dítěte některou z forem </a:t>
            </a:r>
            <a:r>
              <a:rPr lang="cs-CZ" dirty="0" err="1" smtClean="0">
                <a:latin typeface="Calibri" pitchFamily="34" charset="0"/>
              </a:rPr>
              <a:t>CAN</a:t>
            </a:r>
            <a:r>
              <a:rPr lang="cs-CZ" dirty="0" smtClean="0">
                <a:latin typeface="Calibri" pitchFamily="34" charset="0"/>
              </a:rPr>
              <a:t> nebo </a:t>
            </a:r>
            <a:r>
              <a:rPr lang="cs-CZ" dirty="0" err="1" smtClean="0">
                <a:latin typeface="Calibri" pitchFamily="34" charset="0"/>
              </a:rPr>
              <a:t>CSA</a:t>
            </a:r>
            <a:r>
              <a:rPr lang="cs-CZ" dirty="0" smtClean="0">
                <a:latin typeface="Calibri" pitchFamily="34" charset="0"/>
              </a:rPr>
              <a:t>, je</a:t>
            </a:r>
          </a:p>
          <a:p>
            <a:pPr>
              <a:buNone/>
            </a:pPr>
            <a:r>
              <a:rPr lang="cs-CZ" dirty="0" smtClean="0">
                <a:latin typeface="Calibri" pitchFamily="34" charset="0"/>
              </a:rPr>
              <a:t>	povinen tuto skutečnost či jen závažné podezření na ni oznámit na orgán sociálně-právní</a:t>
            </a:r>
          </a:p>
          <a:p>
            <a:pPr>
              <a:buNone/>
            </a:pPr>
            <a:r>
              <a:rPr lang="cs-CZ" dirty="0" smtClean="0">
                <a:latin typeface="Calibri" pitchFamily="34" charset="0"/>
              </a:rPr>
              <a:t>	ochrany dětí krajských úřadů, v případě nutnosti přímo policii.</a:t>
            </a:r>
          </a:p>
          <a:p>
            <a:pPr>
              <a:buNone/>
            </a:pPr>
            <a:r>
              <a:rPr lang="cs-CZ" dirty="0" smtClean="0">
                <a:latin typeface="Calibri" pitchFamily="34" charset="0"/>
              </a:rPr>
              <a:t>	Konečné rozhodnutí o obvinění </a:t>
            </a:r>
            <a:r>
              <a:rPr lang="cs-CZ" dirty="0" err="1" smtClean="0">
                <a:latin typeface="Calibri" pitchFamily="34" charset="0"/>
              </a:rPr>
              <a:t>abusora</a:t>
            </a:r>
            <a:r>
              <a:rPr lang="cs-CZ" dirty="0" smtClean="0">
                <a:latin typeface="Calibri" pitchFamily="34" charset="0"/>
              </a:rPr>
              <a:t> patří policii, jež postupuje s ohledem na odborné</a:t>
            </a:r>
          </a:p>
          <a:p>
            <a:pPr>
              <a:buNone/>
            </a:pPr>
            <a:r>
              <a:rPr lang="cs-CZ" dirty="0" smtClean="0">
                <a:latin typeface="Calibri" pitchFamily="34" charset="0"/>
              </a:rPr>
              <a:t>	nálezy, popřípadě znalecké posudky. </a:t>
            </a:r>
          </a:p>
          <a:p>
            <a:pPr>
              <a:buNone/>
            </a:pPr>
            <a:endParaRPr lang="cs-CZ" dirty="0" smtClean="0">
              <a:latin typeface="Calibri" pitchFamily="34" charset="0"/>
            </a:endParaRPr>
          </a:p>
          <a:p>
            <a:r>
              <a:rPr lang="cs-CZ" sz="4000" b="1" i="1" dirty="0" smtClean="0">
                <a:latin typeface="Calibri" pitchFamily="34" charset="0"/>
              </a:rPr>
              <a:t>Minimální věková hranice</a:t>
            </a:r>
          </a:p>
          <a:p>
            <a:pPr>
              <a:buNone/>
            </a:pPr>
            <a:r>
              <a:rPr lang="cs-CZ" dirty="0" smtClean="0">
                <a:latin typeface="Calibri" pitchFamily="34" charset="0"/>
              </a:rPr>
              <a:t>	Trestní zákon je nejsilnější zbraní, kterou stát disponuje v boji proti společensky nebezpečnému</a:t>
            </a:r>
          </a:p>
          <a:p>
            <a:pPr>
              <a:buNone/>
            </a:pPr>
            <a:r>
              <a:rPr lang="cs-CZ" dirty="0" smtClean="0">
                <a:latin typeface="Calibri" pitchFamily="34" charset="0"/>
              </a:rPr>
              <a:t>	chování a která byla vždy používána k potírání sexuálního zneužívání dětí. Existují tři hlavní typy</a:t>
            </a:r>
          </a:p>
          <a:p>
            <a:pPr>
              <a:buNone/>
            </a:pPr>
            <a:r>
              <a:rPr lang="cs-CZ" dirty="0" smtClean="0">
                <a:latin typeface="Calibri" pitchFamily="34" charset="0"/>
              </a:rPr>
              <a:t>	zákonných opatření v této oblasti:</a:t>
            </a:r>
          </a:p>
          <a:p>
            <a:pPr lvl="2">
              <a:buClr>
                <a:schemeClr val="accent1"/>
              </a:buClr>
              <a:buNone/>
            </a:pPr>
            <a:r>
              <a:rPr lang="cs-CZ" dirty="0" smtClean="0">
                <a:latin typeface="Calibri" pitchFamily="34" charset="0"/>
              </a:rPr>
              <a:t>	➜ </a:t>
            </a:r>
            <a:r>
              <a:rPr lang="cs-CZ" sz="2500" dirty="0" smtClean="0">
                <a:latin typeface="Calibri" pitchFamily="34" charset="0"/>
              </a:rPr>
              <a:t>minimální věková hranice;</a:t>
            </a:r>
          </a:p>
          <a:p>
            <a:pPr lvl="2">
              <a:buClr>
                <a:schemeClr val="accent1"/>
              </a:buClr>
              <a:buNone/>
            </a:pPr>
            <a:r>
              <a:rPr lang="cs-CZ" sz="2500" dirty="0" smtClean="0">
                <a:latin typeface="Calibri" pitchFamily="34" charset="0"/>
              </a:rPr>
              <a:t>	➜ zákonná opatření proti svedení;</a:t>
            </a:r>
          </a:p>
          <a:p>
            <a:pPr lvl="2">
              <a:buClr>
                <a:schemeClr val="accent1"/>
              </a:buClr>
              <a:buNone/>
            </a:pPr>
            <a:r>
              <a:rPr lang="cs-CZ" sz="2500" dirty="0" smtClean="0">
                <a:latin typeface="Calibri" pitchFamily="34" charset="0"/>
              </a:rPr>
              <a:t>	➜ zákonná opatření proti sexuálnímu kontaktu z pozice autority. </a:t>
            </a:r>
          </a:p>
          <a:p>
            <a:pPr>
              <a:buNone/>
            </a:pPr>
            <a:r>
              <a:rPr lang="cs-CZ" dirty="0" smtClean="0">
                <a:latin typeface="Calibri" pitchFamily="34" charset="0"/>
              </a:rPr>
              <a:t>	V dnešní době mají všechny právní systémy světa minimální věkovou hranici. Nejnižší</a:t>
            </a:r>
          </a:p>
          <a:p>
            <a:pPr>
              <a:buNone/>
            </a:pPr>
            <a:r>
              <a:rPr lang="cs-CZ" dirty="0" smtClean="0">
                <a:latin typeface="Calibri" pitchFamily="34" charset="0"/>
              </a:rPr>
              <a:t>	věkový limit je 12 let, nejvyšší 17 let. Většinou je hranicí věk 14, 15, 16 let. V ČR je uzákoněn</a:t>
            </a:r>
          </a:p>
          <a:p>
            <a:pPr>
              <a:buNone/>
            </a:pPr>
            <a:r>
              <a:rPr lang="cs-CZ" dirty="0" smtClean="0">
                <a:latin typeface="Calibri" pitchFamily="34" charset="0"/>
              </a:rPr>
              <a:t>	věk 15 let. </a:t>
            </a:r>
          </a:p>
          <a:p>
            <a:pPr>
              <a:buNone/>
            </a:pPr>
            <a:endParaRPr lang="cs-CZ" sz="4000" dirty="0" smtClean="0">
              <a:latin typeface="Calibri" pitchFamily="34" charset="0"/>
            </a:endParaRPr>
          </a:p>
          <a:p>
            <a:pPr>
              <a:buFont typeface="Wingdings" pitchFamily="2" charset="2"/>
              <a:buChar char="§"/>
            </a:pPr>
            <a:r>
              <a:rPr lang="cs-CZ" sz="4000" b="1" i="1" dirty="0" smtClean="0">
                <a:latin typeface="Calibri" pitchFamily="34" charset="0"/>
              </a:rPr>
              <a:t>Trestně právní úprava syndromu </a:t>
            </a:r>
            <a:r>
              <a:rPr lang="cs-CZ" sz="4000" b="1" i="1" dirty="0" err="1" smtClean="0">
                <a:latin typeface="Calibri" pitchFamily="34" charset="0"/>
              </a:rPr>
              <a:t>CAN</a:t>
            </a:r>
            <a:r>
              <a:rPr lang="cs-CZ" sz="4000" b="1" i="1" dirty="0" smtClean="0">
                <a:latin typeface="Calibri" pitchFamily="34" charset="0"/>
              </a:rPr>
              <a:t>, </a:t>
            </a:r>
            <a:r>
              <a:rPr lang="cs-CZ" sz="4000" b="1" i="1" dirty="0" err="1" smtClean="0">
                <a:latin typeface="Calibri" pitchFamily="34" charset="0"/>
              </a:rPr>
              <a:t>CSA</a:t>
            </a:r>
            <a:endParaRPr lang="cs-CZ" sz="4000" b="1" i="1" dirty="0" smtClean="0">
              <a:latin typeface="Calibri" pitchFamily="34" charset="0"/>
            </a:endParaRPr>
          </a:p>
          <a:p>
            <a:pPr>
              <a:buNone/>
            </a:pPr>
            <a:r>
              <a:rPr lang="cs-CZ" dirty="0" smtClean="0">
                <a:latin typeface="Calibri" pitchFamily="34" charset="0"/>
              </a:rPr>
              <a:t>	Trestněprávní úprava syndromu </a:t>
            </a:r>
            <a:r>
              <a:rPr lang="cs-CZ" dirty="0" err="1" smtClean="0">
                <a:latin typeface="Calibri" pitchFamily="34" charset="0"/>
              </a:rPr>
              <a:t>CAN</a:t>
            </a:r>
            <a:r>
              <a:rPr lang="cs-CZ" dirty="0" smtClean="0">
                <a:latin typeface="Calibri" pitchFamily="34" charset="0"/>
              </a:rPr>
              <a:t>, </a:t>
            </a:r>
            <a:r>
              <a:rPr lang="cs-CZ" dirty="0" err="1" smtClean="0">
                <a:latin typeface="Calibri" pitchFamily="34" charset="0"/>
              </a:rPr>
              <a:t>CSA</a:t>
            </a:r>
            <a:r>
              <a:rPr lang="cs-CZ" dirty="0" smtClean="0">
                <a:latin typeface="Calibri" pitchFamily="34" charset="0"/>
              </a:rPr>
              <a:t> je obsažena v trestním zákoně č. 140/1961 Sb.</a:t>
            </a:r>
          </a:p>
          <a:p>
            <a:pPr>
              <a:buNone/>
            </a:pPr>
            <a:r>
              <a:rPr lang="cs-CZ" dirty="0" smtClean="0">
                <a:latin typeface="Calibri" pitchFamily="34" charset="0"/>
              </a:rPr>
              <a:t>	v platném znění – § 204 kuplířství, § 205 ohrožování mravnosti, § 212 opuštění dítěte, § 213</a:t>
            </a:r>
          </a:p>
          <a:p>
            <a:pPr>
              <a:buNone/>
            </a:pPr>
            <a:r>
              <a:rPr lang="cs-CZ" dirty="0" smtClean="0">
                <a:latin typeface="Calibri" pitchFamily="34" charset="0"/>
              </a:rPr>
              <a:t>	zanedbávání povinné výživy, § 215 týrání svěřené osoby, § 216 únos, § 216a obchodování</a:t>
            </a:r>
          </a:p>
          <a:p>
            <a:pPr>
              <a:buNone/>
            </a:pPr>
            <a:r>
              <a:rPr lang="cs-CZ" dirty="0" smtClean="0">
                <a:latin typeface="Calibri" pitchFamily="34" charset="0"/>
              </a:rPr>
              <a:t>	s dětmi, § 217 ohrožování mravní výchovy mládeže, § 219 vražda, § 221 – § 222 ublížení na</a:t>
            </a:r>
          </a:p>
          <a:p>
            <a:pPr>
              <a:buNone/>
            </a:pPr>
            <a:r>
              <a:rPr lang="cs-CZ" dirty="0" smtClean="0">
                <a:latin typeface="Calibri" pitchFamily="34" charset="0"/>
              </a:rPr>
              <a:t>	zdraví, § 231 omezování osobní svobody, § 241 znásilnění, § 242 – § 243 pohlavní zneužívání,</a:t>
            </a:r>
          </a:p>
          <a:p>
            <a:pPr>
              <a:buNone/>
            </a:pPr>
            <a:r>
              <a:rPr lang="pl-PL" dirty="0" smtClean="0">
                <a:latin typeface="Calibri" pitchFamily="34" charset="0"/>
              </a:rPr>
              <a:t>	§ 246 obchodování s lidmi. [28]</a:t>
            </a:r>
          </a:p>
          <a:p>
            <a:pPr>
              <a:buNone/>
            </a:pPr>
            <a:r>
              <a:rPr lang="cs-CZ" dirty="0" smtClean="0">
                <a:latin typeface="Calibri" pitchFamily="34" charset="0"/>
              </a:rPr>
              <a:t>.</a:t>
            </a:r>
            <a:endParaRPr lang="cs-CZ" dirty="0">
              <a:latin typeface="Calibri"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Právní hlediska</a:t>
            </a:r>
            <a:endParaRPr lang="cs-CZ" dirty="0"/>
          </a:p>
        </p:txBody>
      </p:sp>
      <p:sp>
        <p:nvSpPr>
          <p:cNvPr id="3" name="Zástupný symbol pro obsah 2"/>
          <p:cNvSpPr>
            <a:spLocks noGrp="1"/>
          </p:cNvSpPr>
          <p:nvPr>
            <p:ph idx="1"/>
          </p:nvPr>
        </p:nvSpPr>
        <p:spPr/>
        <p:txBody>
          <a:bodyPr>
            <a:normAutofit fontScale="47500" lnSpcReduction="20000"/>
          </a:bodyPr>
          <a:lstStyle/>
          <a:p>
            <a:r>
              <a:rPr lang="cs-CZ" sz="3400" b="1" i="1" dirty="0" smtClean="0">
                <a:latin typeface="Calibri" pitchFamily="34" charset="0"/>
              </a:rPr>
              <a:t>Dokumenty, které mají souvislost se </a:t>
            </a:r>
            <a:r>
              <a:rPr lang="cs-CZ" sz="3400" b="1" i="1" dirty="0" err="1" smtClean="0">
                <a:latin typeface="Calibri" pitchFamily="34" charset="0"/>
              </a:rPr>
              <a:t>sydromem</a:t>
            </a:r>
            <a:r>
              <a:rPr lang="cs-CZ" sz="3400" b="1" i="1" dirty="0" smtClean="0">
                <a:latin typeface="Calibri" pitchFamily="34" charset="0"/>
              </a:rPr>
              <a:t> </a:t>
            </a:r>
            <a:r>
              <a:rPr lang="cs-CZ" sz="3400" b="1" i="1" dirty="0" err="1" smtClean="0">
                <a:latin typeface="Calibri" pitchFamily="34" charset="0"/>
              </a:rPr>
              <a:t>CAN</a:t>
            </a:r>
            <a:r>
              <a:rPr lang="cs-CZ" sz="3400" b="1" i="1" dirty="0" smtClean="0">
                <a:latin typeface="Calibri" pitchFamily="34" charset="0"/>
              </a:rPr>
              <a:t> </a:t>
            </a:r>
            <a:r>
              <a:rPr lang="en-US" dirty="0" smtClean="0"/>
              <a:t>(Child Abuse and Neglect </a:t>
            </a:r>
            <a:r>
              <a:rPr lang="en-US" dirty="0" err="1" smtClean="0"/>
              <a:t>Syndrom</a:t>
            </a:r>
            <a:r>
              <a:rPr lang="cs-CZ" dirty="0" smtClean="0"/>
              <a:t>)</a:t>
            </a:r>
            <a:r>
              <a:rPr lang="cs-CZ" b="1" i="1" dirty="0" smtClean="0">
                <a:latin typeface="Calibri" pitchFamily="34" charset="0"/>
              </a:rPr>
              <a:t>, </a:t>
            </a:r>
            <a:r>
              <a:rPr lang="cs-CZ" b="1" i="1" dirty="0" err="1" smtClean="0">
                <a:latin typeface="Calibri" pitchFamily="34" charset="0"/>
              </a:rPr>
              <a:t>CSA</a:t>
            </a:r>
            <a:r>
              <a:rPr lang="cs-CZ" b="1" i="1" dirty="0" smtClean="0">
                <a:latin typeface="Calibri" pitchFamily="34" charset="0"/>
              </a:rPr>
              <a:t> </a:t>
            </a:r>
            <a:r>
              <a:rPr lang="cs-CZ" dirty="0" smtClean="0"/>
              <a:t>(</a:t>
            </a:r>
            <a:r>
              <a:rPr lang="cs-CZ" dirty="0" err="1" smtClean="0"/>
              <a:t>Child</a:t>
            </a:r>
            <a:r>
              <a:rPr lang="cs-CZ" dirty="0" smtClean="0"/>
              <a:t> </a:t>
            </a:r>
            <a:r>
              <a:rPr lang="cs-CZ" dirty="0" err="1" smtClean="0"/>
              <a:t>Sexual</a:t>
            </a:r>
            <a:r>
              <a:rPr lang="cs-CZ" dirty="0" smtClean="0"/>
              <a:t> Abuse )</a:t>
            </a:r>
            <a:endParaRPr lang="cs-CZ" b="1" i="1" dirty="0" smtClean="0">
              <a:latin typeface="Calibri" pitchFamily="34" charset="0"/>
            </a:endParaRPr>
          </a:p>
          <a:p>
            <a:pPr>
              <a:buNone/>
            </a:pPr>
            <a:r>
              <a:rPr lang="cs-CZ" dirty="0" smtClean="0">
                <a:latin typeface="Calibri" pitchFamily="34" charset="0"/>
              </a:rPr>
              <a:t>	V roce 1924 byla v Ženevě přijata Deklarace práv dítěte zavazující státy, jež k ní přistoupily,</a:t>
            </a:r>
          </a:p>
          <a:p>
            <a:pPr>
              <a:buNone/>
            </a:pPr>
            <a:r>
              <a:rPr lang="cs-CZ" dirty="0" smtClean="0">
                <a:latin typeface="Calibri" pitchFamily="34" charset="0"/>
              </a:rPr>
              <a:t>	poskytovat všem dětem co nejlepší péči, rozvoj a ochranu, jestliže by se dostaly do jakkoli</a:t>
            </a:r>
          </a:p>
          <a:p>
            <a:pPr>
              <a:buNone/>
            </a:pPr>
            <a:r>
              <a:rPr lang="cs-CZ" dirty="0" smtClean="0">
                <a:latin typeface="Calibri" pitchFamily="34" charset="0"/>
              </a:rPr>
              <a:t>	nepříznivé situace.</a:t>
            </a:r>
          </a:p>
          <a:p>
            <a:pPr>
              <a:buNone/>
            </a:pPr>
            <a:r>
              <a:rPr lang="cs-CZ" dirty="0" smtClean="0">
                <a:latin typeface="Calibri" pitchFamily="34" charset="0"/>
              </a:rPr>
              <a:t>	V roce 1959 pak Spojené národy schválily Chartu práv dítěte, jež se cíleně zaměřovala na</a:t>
            </a:r>
          </a:p>
          <a:p>
            <a:pPr>
              <a:buNone/>
            </a:pPr>
            <a:r>
              <a:rPr lang="cs-CZ" dirty="0" smtClean="0">
                <a:latin typeface="Calibri" pitchFamily="34" charset="0"/>
              </a:rPr>
              <a:t>	prosazování optimálního vývoje každého dítěte a jeho ochrany všude tam, kde by byl jeho</a:t>
            </a:r>
          </a:p>
          <a:p>
            <a:pPr>
              <a:buNone/>
            </a:pPr>
            <a:r>
              <a:rPr lang="cs-CZ" dirty="0" smtClean="0">
                <a:latin typeface="Calibri" pitchFamily="34" charset="0"/>
              </a:rPr>
              <a:t>	prospěch jakkoli ohrožen. [4, 6, 7, 15]</a:t>
            </a:r>
          </a:p>
          <a:p>
            <a:pPr>
              <a:buNone/>
            </a:pPr>
            <a:r>
              <a:rPr lang="cs-CZ" dirty="0" smtClean="0">
                <a:latin typeface="Calibri" pitchFamily="34" charset="0"/>
              </a:rPr>
              <a:t>	V roce 1989 OSN přijala Úmluvu o právech dítěte, jež přiznává dětem na celém světě plná</a:t>
            </a:r>
          </a:p>
          <a:p>
            <a:pPr>
              <a:buNone/>
            </a:pPr>
            <a:r>
              <a:rPr lang="cs-CZ" dirty="0" smtClean="0">
                <a:latin typeface="Calibri" pitchFamily="34" charset="0"/>
              </a:rPr>
              <a:t>	Lidská práva a zavazuje účastnické státy k právnímu zakotvení těchto základních práv dětí do</a:t>
            </a:r>
          </a:p>
          <a:p>
            <a:pPr>
              <a:buNone/>
            </a:pPr>
            <a:r>
              <a:rPr lang="cs-CZ" dirty="0" smtClean="0">
                <a:latin typeface="Calibri" pitchFamily="34" charset="0"/>
              </a:rPr>
              <a:t>	svého vlastního zákonodárství. Československou federativní republikou byla přijata 20. listopadu</a:t>
            </a:r>
          </a:p>
          <a:p>
            <a:pPr>
              <a:buNone/>
            </a:pPr>
            <a:endParaRPr lang="cs-CZ" sz="3400" dirty="0" smtClean="0">
              <a:latin typeface="Calibri" pitchFamily="34" charset="0"/>
            </a:endParaRPr>
          </a:p>
          <a:p>
            <a:r>
              <a:rPr lang="cs-CZ" sz="3400" b="1" i="1" dirty="0" smtClean="0">
                <a:latin typeface="Calibri" pitchFamily="34" charset="0"/>
              </a:rPr>
              <a:t>Sexuální zneužívání</a:t>
            </a:r>
          </a:p>
          <a:p>
            <a:pPr>
              <a:buNone/>
            </a:pPr>
            <a:r>
              <a:rPr lang="cs-CZ" dirty="0" smtClean="0">
                <a:latin typeface="Calibri" pitchFamily="34" charset="0"/>
              </a:rPr>
              <a:t>	1991 a je od roku 1991 součástí našeho právního řádu. Dále vedle Úmluvy o právech dítěte</a:t>
            </a:r>
          </a:p>
          <a:p>
            <a:pPr>
              <a:buNone/>
            </a:pPr>
            <a:r>
              <a:rPr lang="cs-CZ" dirty="0" smtClean="0">
                <a:latin typeface="Calibri" pitchFamily="34" charset="0"/>
              </a:rPr>
              <a:t>	existuje Světová deklarace o přežití, rozvoji a ochraně dětí z roku 1990. </a:t>
            </a:r>
          </a:p>
          <a:p>
            <a:pPr>
              <a:buNone/>
            </a:pPr>
            <a:r>
              <a:rPr lang="cs-CZ" dirty="0" smtClean="0">
                <a:latin typeface="Calibri" pitchFamily="34" charset="0"/>
              </a:rPr>
              <a:t>	V roce 2000 OSN vydala k Úmluvě o právech dítěte dva opční protokoly. První Opční</a:t>
            </a:r>
          </a:p>
          <a:p>
            <a:pPr>
              <a:buNone/>
            </a:pPr>
            <a:r>
              <a:rPr lang="cs-CZ" dirty="0" smtClean="0">
                <a:latin typeface="Calibri" pitchFamily="34" charset="0"/>
              </a:rPr>
              <a:t>	protokol k Úmluvě o právech dítěte o zapojování dětí do ozbrojených konfliktů Česká republika</a:t>
            </a:r>
          </a:p>
          <a:p>
            <a:pPr>
              <a:buNone/>
            </a:pPr>
            <a:r>
              <a:rPr lang="cs-CZ" dirty="0" smtClean="0">
                <a:latin typeface="Calibri" pitchFamily="34" charset="0"/>
              </a:rPr>
              <a:t>	ratifikovala v listopadu 2001. Druhý Opční protokol k Úmluvě o právech dítěte týkající se</a:t>
            </a:r>
          </a:p>
          <a:p>
            <a:pPr>
              <a:buNone/>
            </a:pPr>
            <a:r>
              <a:rPr lang="cs-CZ" dirty="0" smtClean="0">
                <a:latin typeface="Calibri" pitchFamily="34" charset="0"/>
              </a:rPr>
              <a:t>	prodeje dětí, dětské prostituce a dětské pornografie zatím ČR ani nepodepsala</a:t>
            </a:r>
            <a:r>
              <a:rPr lang="cs-CZ" dirty="0" smtClean="0"/>
              <a:t>.</a:t>
            </a:r>
          </a:p>
          <a:p>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sz="3100" dirty="0" smtClean="0"/>
              <a:t/>
            </a:r>
            <a:br>
              <a:rPr lang="cs-CZ" sz="3100" dirty="0" smtClean="0"/>
            </a:br>
            <a:r>
              <a:rPr lang="cs-CZ" sz="3100" dirty="0" smtClean="0"/>
              <a:t>Co bychom měli vědět o sexuálním zneužívání</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40000" lnSpcReduction="20000"/>
          </a:bodyPr>
          <a:lstStyle/>
          <a:p>
            <a:r>
              <a:rPr lang="cs-CZ" b="1" dirty="0" smtClean="0">
                <a:latin typeface="Calibri" pitchFamily="34" charset="0"/>
              </a:rPr>
              <a:t>Dospělí vždy sledují jen svůj prospěch</a:t>
            </a:r>
            <a:r>
              <a:rPr lang="cs-CZ" dirty="0" smtClean="0">
                <a:latin typeface="Calibri" pitchFamily="34" charset="0"/>
              </a:rPr>
              <a:t> a své sexuální uspokojení, když se jejich sexuálním partnerem stane dítě. Využívají dětské důvěřivosti a závislosti. Jedná se o vztah moci a podřízenosti.</a:t>
            </a:r>
          </a:p>
          <a:p>
            <a:pPr>
              <a:buNone/>
            </a:pPr>
            <a:endParaRPr lang="cs-CZ" dirty="0" smtClean="0">
              <a:latin typeface="Calibri" pitchFamily="34" charset="0"/>
            </a:endParaRPr>
          </a:p>
          <a:p>
            <a:r>
              <a:rPr lang="cs-CZ" b="1" dirty="0" smtClean="0">
                <a:latin typeface="Calibri" pitchFamily="34" charset="0"/>
              </a:rPr>
              <a:t>Sexuální kontakt s dítětem se snaží dospělý utajit</a:t>
            </a:r>
            <a:r>
              <a:rPr lang="cs-CZ" dirty="0" smtClean="0">
                <a:latin typeface="Calibri" pitchFamily="34" charset="0"/>
              </a:rPr>
              <a:t>. K tomu nutí i dítě, protože ví, že by byl ve své sexuální aktivitě omezován. Náš právní řád nedovoluje sexuální kontakt s osobou mladší 15 let, v případě incestu – například mezi dcerou a otcem – sexuální aktivity vůbec.</a:t>
            </a:r>
          </a:p>
          <a:p>
            <a:pPr>
              <a:buNone/>
            </a:pPr>
            <a:endParaRPr lang="cs-CZ" dirty="0" smtClean="0">
              <a:latin typeface="Calibri" pitchFamily="34" charset="0"/>
            </a:endParaRPr>
          </a:p>
          <a:p>
            <a:r>
              <a:rPr lang="cs-CZ" b="1" dirty="0" smtClean="0">
                <a:latin typeface="Calibri" pitchFamily="34" charset="0"/>
              </a:rPr>
              <a:t>Jen výjimečně je dítě zneužito cizím člověkem</a:t>
            </a:r>
            <a:r>
              <a:rPr lang="cs-CZ" dirty="0" smtClean="0">
                <a:latin typeface="Calibri" pitchFamily="34" charset="0"/>
              </a:rPr>
              <a:t>. Většinou se tak stane, je-li ponecháno bez dozoru, zůstává-li večer dlouho venku, je-li příliš důvěřivé k cizím lidem apod. Na tyto situace můžeme dítě připravit a učit ho, jak se chránit, aby ke zneužití nedošlo. Většinou jsou děti zneužívány dospělými, kteří dítě dobře znají a dítě k nim má důvěru. Bývají to rodiče, nevlastní rodiče, starší sourozenci, příbuzní, známí, učitelé, vedoucí nejrůznějších zájmových kroužků či dětských táborů. V těchto případech učíme děti znát dobré a špatné dotyky, dobrá a špatná tajemství. Dodáváme jim odvahu říci ne, kdyby se jich někdo chtěl nevhodným způsobem dotýkat či jinak ubližovat.</a:t>
            </a:r>
          </a:p>
          <a:p>
            <a:endParaRPr lang="cs-CZ" dirty="0" smtClean="0">
              <a:latin typeface="Calibri" pitchFamily="34" charset="0"/>
            </a:endParaRPr>
          </a:p>
          <a:p>
            <a:r>
              <a:rPr lang="cs-CZ" b="1" dirty="0" smtClean="0">
                <a:latin typeface="Calibri" pitchFamily="34" charset="0"/>
              </a:rPr>
              <a:t>Dospělí by měli vědět</a:t>
            </a:r>
            <a:r>
              <a:rPr lang="cs-CZ" dirty="0" smtClean="0">
                <a:latin typeface="Calibri" pitchFamily="34" charset="0"/>
              </a:rPr>
              <a:t>, že sexuální zneužívání není jen pohlavní styk s dítětem. Měli by vědět, že sexuálně bývají zneužívána nejen děvčata, ale i chlapci, a že těmi, kdo zneužívají, nejsou výhradně muži, ale zneužívat mohou i ženy.</a:t>
            </a:r>
          </a:p>
          <a:p>
            <a:pPr>
              <a:buNone/>
            </a:pPr>
            <a:endParaRPr lang="cs-CZ" dirty="0" smtClean="0">
              <a:latin typeface="Calibri" pitchFamily="34" charset="0"/>
            </a:endParaRPr>
          </a:p>
          <a:p>
            <a:r>
              <a:rPr lang="cs-CZ" b="1" dirty="0" smtClean="0">
                <a:latin typeface="Calibri" pitchFamily="34" charset="0"/>
              </a:rPr>
              <a:t>Jedná se o celou škálu sexuálního chování.</a:t>
            </a:r>
            <a:r>
              <a:rPr lang="cs-CZ" dirty="0" smtClean="0">
                <a:latin typeface="Calibri" pitchFamily="34" charset="0"/>
              </a:rPr>
              <a:t> Mezi formy, kterým říkáme bezkontaktní, řadíme slovní obtěžování, exhibicionismus, expozici pornografických filmů, časopisů nebo fotografií, </a:t>
            </a:r>
            <a:r>
              <a:rPr lang="cs-CZ" dirty="0" err="1" smtClean="0">
                <a:latin typeface="Calibri" pitchFamily="34" charset="0"/>
              </a:rPr>
              <a:t>voyerismus</a:t>
            </a:r>
            <a:r>
              <a:rPr lang="cs-CZ" dirty="0" smtClean="0">
                <a:latin typeface="Calibri" pitchFamily="34" charset="0"/>
              </a:rPr>
              <a:t> nebo masturbaci před dítětem. Kontaktní sexuální chování představuje dotýkání se či mazlení se s dětským tělem – oblečeným nebo nahým – rukou, nejrůznějšími předměty či genitáliemi, nucení dítěte, aby se dotýkalo podobným způsobem těla dospělého, anální či orální sex.</a:t>
            </a:r>
          </a:p>
          <a:p>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sz="4900" dirty="0" smtClean="0"/>
              <a:t/>
            </a:r>
            <a:br>
              <a:rPr lang="cs-CZ" sz="4900" dirty="0" smtClean="0"/>
            </a:br>
            <a:r>
              <a:rPr lang="cs-CZ" sz="4900" dirty="0" smtClean="0"/>
              <a:t/>
            </a:r>
            <a:br>
              <a:rPr lang="cs-CZ" sz="4900" dirty="0" smtClean="0"/>
            </a:br>
            <a:r>
              <a:rPr lang="cs-CZ" sz="4000" dirty="0" smtClean="0"/>
              <a:t>Které děti jsou nejohroženější?</a:t>
            </a:r>
            <a:r>
              <a:rPr lang="cs-CZ" dirty="0" smtClean="0"/>
              <a:t/>
            </a:r>
            <a:br>
              <a:rPr lang="cs-CZ" dirty="0" smtClean="0"/>
            </a:br>
            <a:r>
              <a:rPr lang="cs-CZ" dirty="0" smtClean="0"/>
              <a:t> </a:t>
            </a:r>
            <a:br>
              <a:rPr lang="cs-CZ" dirty="0" smtClean="0"/>
            </a:br>
            <a:endParaRPr lang="cs-CZ" dirty="0"/>
          </a:p>
        </p:txBody>
      </p:sp>
      <p:sp>
        <p:nvSpPr>
          <p:cNvPr id="3" name="Zástupný symbol pro obsah 2"/>
          <p:cNvSpPr>
            <a:spLocks noGrp="1"/>
          </p:cNvSpPr>
          <p:nvPr>
            <p:ph idx="1"/>
          </p:nvPr>
        </p:nvSpPr>
        <p:spPr/>
        <p:txBody>
          <a:bodyPr>
            <a:normAutofit fontScale="62500" lnSpcReduction="20000"/>
          </a:bodyPr>
          <a:lstStyle/>
          <a:p>
            <a:pPr lvl="0"/>
            <a:r>
              <a:rPr lang="cs-CZ" dirty="0" smtClean="0">
                <a:latin typeface="Calibri" pitchFamily="34" charset="0"/>
              </a:rPr>
              <a:t>Děti mladších věkových skupin. </a:t>
            </a:r>
          </a:p>
          <a:p>
            <a:pPr lvl="0">
              <a:buNone/>
            </a:pPr>
            <a:endParaRPr lang="cs-CZ" dirty="0" smtClean="0">
              <a:latin typeface="Calibri" pitchFamily="34" charset="0"/>
            </a:endParaRPr>
          </a:p>
          <a:p>
            <a:pPr lvl="0"/>
            <a:r>
              <a:rPr lang="cs-CZ" dirty="0" smtClean="0">
                <a:latin typeface="Calibri" pitchFamily="34" charset="0"/>
              </a:rPr>
              <a:t>Děti emočně deprivované, v rodině opomíjené, děti, jejichž rodiče jsou násilní vůči sobě i dětem. </a:t>
            </a:r>
          </a:p>
          <a:p>
            <a:pPr>
              <a:buNone/>
            </a:pPr>
            <a:endParaRPr lang="cs-CZ" dirty="0" smtClean="0">
              <a:latin typeface="Calibri" pitchFamily="34" charset="0"/>
            </a:endParaRPr>
          </a:p>
          <a:p>
            <a:pPr lvl="0"/>
            <a:r>
              <a:rPr lang="cs-CZ" dirty="0" smtClean="0">
                <a:latin typeface="Calibri" pitchFamily="34" charset="0"/>
              </a:rPr>
              <a:t>Děti, které jsou fyzicky či psychicky handicapované. </a:t>
            </a:r>
          </a:p>
          <a:p>
            <a:pPr>
              <a:buNone/>
            </a:pPr>
            <a:endParaRPr lang="cs-CZ" dirty="0" smtClean="0">
              <a:latin typeface="Calibri" pitchFamily="34" charset="0"/>
            </a:endParaRPr>
          </a:p>
          <a:p>
            <a:pPr lvl="0"/>
            <a:r>
              <a:rPr lang="cs-CZ" dirty="0" smtClean="0">
                <a:latin typeface="Calibri" pitchFamily="34" charset="0"/>
              </a:rPr>
              <a:t>Děti, jejichž matka je často delší dobu mimo domov. </a:t>
            </a:r>
          </a:p>
          <a:p>
            <a:pPr>
              <a:buNone/>
            </a:pPr>
            <a:endParaRPr lang="cs-CZ" dirty="0" smtClean="0">
              <a:latin typeface="Calibri" pitchFamily="34" charset="0"/>
            </a:endParaRPr>
          </a:p>
          <a:p>
            <a:pPr lvl="0"/>
            <a:r>
              <a:rPr lang="cs-CZ" dirty="0" smtClean="0">
                <a:latin typeface="Calibri" pitchFamily="34" charset="0"/>
              </a:rPr>
              <a:t>Děti, jejichž matka má dalšího partnera. </a:t>
            </a:r>
          </a:p>
          <a:p>
            <a:pPr>
              <a:buNone/>
            </a:pPr>
            <a:endParaRPr lang="cs-CZ" dirty="0" smtClean="0">
              <a:latin typeface="Calibri" pitchFamily="34" charset="0"/>
            </a:endParaRPr>
          </a:p>
          <a:p>
            <a:pPr lvl="0"/>
            <a:r>
              <a:rPr lang="cs-CZ" dirty="0" smtClean="0">
                <a:latin typeface="Calibri" pitchFamily="34" charset="0"/>
              </a:rPr>
              <a:t>Děti, jejichž rodiče pijí alkohol a zneužívají drogy. </a:t>
            </a:r>
          </a:p>
          <a:p>
            <a:pPr>
              <a:buNone/>
            </a:pPr>
            <a:endParaRPr lang="cs-CZ" dirty="0" smtClean="0">
              <a:latin typeface="Calibri" pitchFamily="34" charset="0"/>
            </a:endParaRPr>
          </a:p>
          <a:p>
            <a:pPr lvl="0"/>
            <a:r>
              <a:rPr lang="cs-CZ" dirty="0" smtClean="0">
                <a:latin typeface="Calibri" pitchFamily="34" charset="0"/>
              </a:rPr>
              <a:t>Děti žijící s psychotickým rodičem. </a:t>
            </a:r>
          </a:p>
          <a:p>
            <a:pPr>
              <a:buNone/>
            </a:pPr>
            <a:endParaRPr lang="cs-CZ" dirty="0" smtClean="0">
              <a:latin typeface="Calibri" pitchFamily="34" charset="0"/>
            </a:endParaRPr>
          </a:p>
          <a:p>
            <a:pPr lvl="0"/>
            <a:r>
              <a:rPr lang="cs-CZ" dirty="0" smtClean="0">
                <a:latin typeface="Calibri" pitchFamily="34" charset="0"/>
              </a:rPr>
              <a:t>Děti, kteří nevědí, že jejich tělo patří jen jim a nikdo, tedy ani rodič, na ně nemá právo sahat. </a:t>
            </a:r>
          </a:p>
          <a:p>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sz="4000" dirty="0" smtClean="0"/>
              <a:t/>
            </a:r>
            <a:br>
              <a:rPr lang="cs-CZ" sz="4000" dirty="0" smtClean="0"/>
            </a:br>
            <a:r>
              <a:rPr lang="cs-CZ" sz="3100" dirty="0" smtClean="0"/>
              <a:t>Co byste měli udělat, pokud zjistíte, že vaše dítě bylo sexuálně zneužité?</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70000" lnSpcReduction="20000"/>
          </a:bodyPr>
          <a:lstStyle/>
          <a:p>
            <a:pPr lvl="0"/>
            <a:r>
              <a:rPr lang="cs-CZ" dirty="0" smtClean="0">
                <a:latin typeface="Calibri" pitchFamily="34" charset="0"/>
              </a:rPr>
              <a:t>Sdělení dítěte přijměte pokud možno v klidu a věřte mu. </a:t>
            </a:r>
          </a:p>
          <a:p>
            <a:pPr>
              <a:buNone/>
            </a:pPr>
            <a:endParaRPr lang="cs-CZ" dirty="0" smtClean="0">
              <a:latin typeface="Calibri" pitchFamily="34" charset="0"/>
            </a:endParaRPr>
          </a:p>
          <a:p>
            <a:pPr lvl="0"/>
            <a:r>
              <a:rPr lang="cs-CZ" dirty="0" smtClean="0">
                <a:latin typeface="Calibri" pitchFamily="34" charset="0"/>
              </a:rPr>
              <a:t>Dítě musí cítit, že jste na jeho straně a to, co se stalo, není jeho vina. </a:t>
            </a:r>
          </a:p>
          <a:p>
            <a:pPr>
              <a:buNone/>
            </a:pPr>
            <a:endParaRPr lang="cs-CZ" dirty="0" smtClean="0">
              <a:latin typeface="Calibri" pitchFamily="34" charset="0"/>
            </a:endParaRPr>
          </a:p>
          <a:p>
            <a:pPr lvl="0"/>
            <a:r>
              <a:rPr lang="cs-CZ" dirty="0" smtClean="0">
                <a:latin typeface="Calibri" pitchFamily="34" charset="0"/>
              </a:rPr>
              <a:t>Postarejte se, aby ten, kdo dítěti ublížil, již k němu neměl přístup. </a:t>
            </a:r>
          </a:p>
          <a:p>
            <a:pPr>
              <a:buNone/>
            </a:pPr>
            <a:endParaRPr lang="cs-CZ" dirty="0" smtClean="0">
              <a:latin typeface="Calibri" pitchFamily="34" charset="0"/>
            </a:endParaRPr>
          </a:p>
          <a:p>
            <a:pPr lvl="0"/>
            <a:r>
              <a:rPr lang="cs-CZ" dirty="0" smtClean="0">
                <a:latin typeface="Calibri" pitchFamily="34" charset="0"/>
              </a:rPr>
              <a:t>Poraďte se s odborníky, jaké nezbytné kroky je třeba učinit. </a:t>
            </a:r>
          </a:p>
          <a:p>
            <a:pPr>
              <a:buNone/>
            </a:pPr>
            <a:endParaRPr lang="cs-CZ" dirty="0" smtClean="0">
              <a:latin typeface="Calibri" pitchFamily="34" charset="0"/>
            </a:endParaRPr>
          </a:p>
          <a:p>
            <a:r>
              <a:rPr lang="cs-CZ" dirty="0" smtClean="0">
                <a:latin typeface="Calibri" pitchFamily="34" charset="0"/>
              </a:rPr>
              <a:t>Dospělí by měli vědět, že sexuální zneužívání není jen pohlavní styk s dítětem. Měli by vědět, že sexuálně bývají zneužívána nejen děvčata, ale i chlapci, a že těmi, kdo zneužívají nejsou výhradně muži, ale zneužívat mohou i ženy. </a:t>
            </a:r>
          </a:p>
          <a:p>
            <a:pPr>
              <a:buNone/>
            </a:pPr>
            <a:endParaRPr lang="cs-CZ" dirty="0" smtClean="0"/>
          </a:p>
          <a:p>
            <a:endParaRPr lang="cs-CZ"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sz="3600" dirty="0" smtClean="0"/>
              <a:t/>
            </a:r>
            <a:br>
              <a:rPr lang="cs-CZ" sz="3600" dirty="0" smtClean="0"/>
            </a:br>
            <a:r>
              <a:rPr lang="cs-CZ" sz="3600" dirty="0" smtClean="0"/>
              <a:t>Jak děti chránit před sexuálním zneužíváním?</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70000" lnSpcReduction="20000"/>
          </a:bodyPr>
          <a:lstStyle/>
          <a:p>
            <a:pPr lvl="0"/>
            <a:r>
              <a:rPr lang="cs-CZ" dirty="0" smtClean="0">
                <a:latin typeface="Calibri" pitchFamily="34" charset="0"/>
              </a:rPr>
              <a:t>Dávejte dítěti potřebné informace o jeho těle a sexuálním chování. </a:t>
            </a:r>
          </a:p>
          <a:p>
            <a:pPr>
              <a:buNone/>
            </a:pPr>
            <a:endParaRPr lang="cs-CZ" dirty="0" smtClean="0">
              <a:latin typeface="Calibri" pitchFamily="34" charset="0"/>
            </a:endParaRPr>
          </a:p>
          <a:p>
            <a:pPr lvl="0"/>
            <a:r>
              <a:rPr lang="cs-CZ" dirty="0" smtClean="0">
                <a:latin typeface="Calibri" pitchFamily="34" charset="0"/>
              </a:rPr>
              <a:t>Vysvětlete dítěti nebezpečí sexuálního zneužívání. </a:t>
            </a:r>
          </a:p>
          <a:p>
            <a:pPr>
              <a:buNone/>
            </a:pPr>
            <a:endParaRPr lang="cs-CZ" dirty="0" smtClean="0">
              <a:latin typeface="Calibri" pitchFamily="34" charset="0"/>
            </a:endParaRPr>
          </a:p>
          <a:p>
            <a:pPr lvl="0"/>
            <a:r>
              <a:rPr lang="cs-CZ" dirty="0" smtClean="0">
                <a:latin typeface="Calibri" pitchFamily="34" charset="0"/>
              </a:rPr>
              <a:t>Nenechávejte zejména mladší děti bez dozoru. </a:t>
            </a:r>
          </a:p>
          <a:p>
            <a:pPr>
              <a:buNone/>
            </a:pPr>
            <a:endParaRPr lang="cs-CZ" dirty="0" smtClean="0">
              <a:latin typeface="Calibri" pitchFamily="34" charset="0"/>
            </a:endParaRPr>
          </a:p>
          <a:p>
            <a:pPr lvl="0"/>
            <a:r>
              <a:rPr lang="cs-CZ" dirty="0" smtClean="0">
                <a:latin typeface="Calibri" pitchFamily="34" charset="0"/>
              </a:rPr>
              <a:t>Vytvořte v rodině atmosféru důvěry a vzájemného respektu. </a:t>
            </a:r>
          </a:p>
          <a:p>
            <a:pPr>
              <a:buNone/>
            </a:pPr>
            <a:endParaRPr lang="cs-CZ" dirty="0" smtClean="0">
              <a:latin typeface="Calibri" pitchFamily="34" charset="0"/>
            </a:endParaRPr>
          </a:p>
          <a:p>
            <a:pPr lvl="0"/>
            <a:r>
              <a:rPr lang="cs-CZ" dirty="0" smtClean="0">
                <a:latin typeface="Calibri" pitchFamily="34" charset="0"/>
              </a:rPr>
              <a:t>Buďte dítěti oporou a veďte ho k tomu, aby vám samo svěřovalo, co prožilo. </a:t>
            </a:r>
          </a:p>
          <a:p>
            <a:pPr>
              <a:buNone/>
            </a:pPr>
            <a:endParaRPr lang="cs-CZ" dirty="0" smtClean="0">
              <a:latin typeface="Calibri" pitchFamily="34" charset="0"/>
            </a:endParaRPr>
          </a:p>
          <a:p>
            <a:pPr lvl="0"/>
            <a:r>
              <a:rPr lang="cs-CZ" dirty="0" smtClean="0">
                <a:latin typeface="Calibri" pitchFamily="34" charset="0"/>
              </a:rPr>
              <a:t>Řádně si prověřte osobu, které svěřujete dítě na hlídání. </a:t>
            </a:r>
          </a:p>
          <a:p>
            <a:pPr>
              <a:buNone/>
            </a:pPr>
            <a:endParaRPr lang="cs-CZ" dirty="0" smtClean="0">
              <a:latin typeface="Calibri" pitchFamily="34" charset="0"/>
            </a:endParaRPr>
          </a:p>
          <a:p>
            <a:pPr lvl="0"/>
            <a:r>
              <a:rPr lang="cs-CZ" dirty="0" smtClean="0">
                <a:latin typeface="Calibri" pitchFamily="34" charset="0"/>
              </a:rPr>
              <a:t>Naslouchejte svému dítěti, když vám chce něco sdělit. </a:t>
            </a:r>
          </a:p>
          <a:p>
            <a:pPr>
              <a:buNone/>
            </a:pP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sz="3600" dirty="0" smtClean="0"/>
              <a:t/>
            </a:r>
            <a:br>
              <a:rPr lang="cs-CZ" sz="3600" dirty="0" smtClean="0"/>
            </a:br>
            <a:r>
              <a:rPr lang="cs-CZ" sz="3600" dirty="0" smtClean="0"/>
              <a:t>Chování zneužívaného dítěte </a:t>
            </a:r>
            <a:br>
              <a:rPr lang="cs-CZ" sz="3600" dirty="0" smtClean="0"/>
            </a:br>
            <a:r>
              <a:rPr lang="cs-CZ" sz="2200" dirty="0" smtClean="0"/>
              <a:t>(je podobné jako u týraného dítěte)</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40000" lnSpcReduction="20000"/>
          </a:bodyPr>
          <a:lstStyle/>
          <a:p>
            <a:pPr>
              <a:buNone/>
            </a:pPr>
            <a:endParaRPr lang="cs-CZ" sz="3400" dirty="0" smtClean="0"/>
          </a:p>
          <a:p>
            <a:pPr lvl="0"/>
            <a:r>
              <a:rPr lang="cs-CZ" sz="3400" dirty="0" smtClean="0">
                <a:latin typeface="Calibri" pitchFamily="34" charset="0"/>
              </a:rPr>
              <a:t>celková staženost dítěte ve smyslu nezájmu o dění v jeho okolí</a:t>
            </a:r>
          </a:p>
          <a:p>
            <a:pPr>
              <a:buNone/>
            </a:pPr>
            <a:endParaRPr lang="cs-CZ" sz="3400" dirty="0" smtClean="0">
              <a:latin typeface="Calibri" pitchFamily="34" charset="0"/>
            </a:endParaRPr>
          </a:p>
          <a:p>
            <a:pPr lvl="0"/>
            <a:r>
              <a:rPr lang="cs-CZ" sz="3400" dirty="0" smtClean="0">
                <a:latin typeface="Calibri" pitchFamily="34" charset="0"/>
              </a:rPr>
              <a:t>vyhýbání se kontaktům s lidmi včetně jeho vrstevníků</a:t>
            </a:r>
          </a:p>
          <a:p>
            <a:pPr>
              <a:buNone/>
            </a:pPr>
            <a:endParaRPr lang="cs-CZ" sz="3400" dirty="0" smtClean="0">
              <a:latin typeface="Calibri" pitchFamily="34" charset="0"/>
            </a:endParaRPr>
          </a:p>
          <a:p>
            <a:pPr lvl="0"/>
            <a:r>
              <a:rPr lang="cs-CZ" sz="3400" dirty="0" smtClean="0">
                <a:latin typeface="Calibri" pitchFamily="34" charset="0"/>
              </a:rPr>
              <a:t>zvýšená opatrnost v kontaktu s dospělými včetně vyhýbání se situacím, kdy je dítě samo s dospělým</a:t>
            </a:r>
          </a:p>
          <a:p>
            <a:pPr>
              <a:buNone/>
            </a:pPr>
            <a:endParaRPr lang="cs-CZ" sz="3400" dirty="0" smtClean="0">
              <a:latin typeface="Calibri" pitchFamily="34" charset="0"/>
            </a:endParaRPr>
          </a:p>
          <a:p>
            <a:pPr lvl="0"/>
            <a:r>
              <a:rPr lang="cs-CZ" sz="3400" dirty="0" smtClean="0">
                <a:latin typeface="Calibri" pitchFamily="34" charset="0"/>
              </a:rPr>
              <a:t>vyhýbání se školním a mimoškolním aktivitám</a:t>
            </a:r>
          </a:p>
          <a:p>
            <a:pPr>
              <a:buNone/>
            </a:pPr>
            <a:endParaRPr lang="cs-CZ" sz="3400" dirty="0" smtClean="0">
              <a:latin typeface="Calibri" pitchFamily="34" charset="0"/>
            </a:endParaRPr>
          </a:p>
          <a:p>
            <a:pPr lvl="0"/>
            <a:r>
              <a:rPr lang="cs-CZ" sz="3400" dirty="0" smtClean="0">
                <a:latin typeface="Calibri" pitchFamily="34" charset="0"/>
              </a:rPr>
              <a:t>agresivní napadání vrstevníků - vyhýbání se situacím zahrnujícím svlékání (</a:t>
            </a:r>
            <a:r>
              <a:rPr lang="cs-CZ" sz="3400" dirty="0" err="1" smtClean="0">
                <a:latin typeface="Calibri" pitchFamily="34" charset="0"/>
              </a:rPr>
              <a:t>např.převlékání</a:t>
            </a:r>
            <a:r>
              <a:rPr lang="cs-CZ" sz="3400" dirty="0" smtClean="0">
                <a:latin typeface="Calibri" pitchFamily="34" charset="0"/>
              </a:rPr>
              <a:t> se před tělocvikem)</a:t>
            </a:r>
          </a:p>
          <a:p>
            <a:pPr>
              <a:buNone/>
            </a:pPr>
            <a:endParaRPr lang="cs-CZ" sz="3400" dirty="0" smtClean="0">
              <a:latin typeface="Calibri" pitchFamily="34" charset="0"/>
            </a:endParaRPr>
          </a:p>
          <a:p>
            <a:pPr lvl="0"/>
            <a:r>
              <a:rPr lang="cs-CZ" sz="3400" dirty="0" smtClean="0">
                <a:latin typeface="Calibri" pitchFamily="34" charset="0"/>
              </a:rPr>
              <a:t>potíže se soustředěním ve škole</a:t>
            </a:r>
          </a:p>
          <a:p>
            <a:pPr>
              <a:buNone/>
            </a:pPr>
            <a:endParaRPr lang="cs-CZ" sz="3400" dirty="0" smtClean="0">
              <a:latin typeface="Calibri" pitchFamily="34" charset="0"/>
            </a:endParaRPr>
          </a:p>
          <a:p>
            <a:pPr lvl="0"/>
            <a:r>
              <a:rPr lang="cs-CZ" sz="3400" dirty="0" smtClean="0">
                <a:latin typeface="Calibri" pitchFamily="34" charset="0"/>
              </a:rPr>
              <a:t>výrazné zhoršení prospěchu</a:t>
            </a:r>
          </a:p>
          <a:p>
            <a:pPr>
              <a:buNone/>
            </a:pPr>
            <a:endParaRPr lang="cs-CZ" sz="3400" dirty="0" smtClean="0">
              <a:latin typeface="Calibri" pitchFamily="34" charset="0"/>
            </a:endParaRPr>
          </a:p>
          <a:p>
            <a:pPr lvl="0"/>
            <a:r>
              <a:rPr lang="cs-CZ" sz="3400" dirty="0" smtClean="0">
                <a:latin typeface="Calibri" pitchFamily="34" charset="0"/>
              </a:rPr>
              <a:t>informovanost o sexu, která neodpovídá věku a zralosti dítěte</a:t>
            </a:r>
          </a:p>
          <a:p>
            <a:pPr>
              <a:buNone/>
            </a:pPr>
            <a:endParaRPr lang="cs-CZ" sz="3400" dirty="0" smtClean="0">
              <a:latin typeface="Calibri" pitchFamily="34" charset="0"/>
            </a:endParaRPr>
          </a:p>
          <a:p>
            <a:pPr lvl="0"/>
            <a:r>
              <a:rPr lang="cs-CZ" sz="3400" dirty="0" smtClean="0">
                <a:latin typeface="Calibri" pitchFamily="34" charset="0"/>
              </a:rPr>
              <a:t>odmítání jídla nebo naopak přejídání</a:t>
            </a:r>
          </a:p>
          <a:p>
            <a:pPr>
              <a:buNone/>
            </a:pPr>
            <a:endParaRPr lang="cs-CZ" sz="3400" dirty="0" smtClean="0">
              <a:latin typeface="Calibri" pitchFamily="34" charset="0"/>
            </a:endParaRPr>
          </a:p>
          <a:p>
            <a:pPr lvl="0"/>
            <a:r>
              <a:rPr lang="cs-CZ" sz="3400" dirty="0" smtClean="0">
                <a:latin typeface="Calibri" pitchFamily="34" charset="0"/>
              </a:rPr>
              <a:t>opakované útěky z domova</a:t>
            </a:r>
          </a:p>
          <a:p>
            <a:pPr>
              <a:buNone/>
            </a:pPr>
            <a:endParaRPr lang="cs-CZ" sz="3400" dirty="0" smtClean="0">
              <a:latin typeface="Calibri" pitchFamily="34" charset="0"/>
            </a:endParaRPr>
          </a:p>
          <a:p>
            <a:pPr lvl="0"/>
            <a:r>
              <a:rPr lang="cs-CZ" sz="3400" dirty="0" smtClean="0">
                <a:latin typeface="Calibri" pitchFamily="34" charset="0"/>
              </a:rPr>
              <a:t>pokusy o sebevraždu, </a:t>
            </a:r>
            <a:r>
              <a:rPr lang="cs-CZ" sz="3400" dirty="0" err="1" smtClean="0">
                <a:latin typeface="Calibri" pitchFamily="34" charset="0"/>
              </a:rPr>
              <a:t>sebezohavení</a:t>
            </a:r>
            <a:endParaRPr lang="cs-CZ" sz="3400" dirty="0" smtClean="0">
              <a:latin typeface="Calibri" pitchFamily="34" charset="0"/>
            </a:endParaRPr>
          </a:p>
          <a:p>
            <a:pPr>
              <a:buNone/>
            </a:pPr>
            <a:endParaRPr lang="cs-CZ" dirty="0" smtClean="0"/>
          </a:p>
          <a:p>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600" dirty="0" smtClean="0"/>
              <a:t>Psychické následky po traumatu</a:t>
            </a:r>
            <a:endParaRPr lang="cs-CZ" sz="3600" dirty="0"/>
          </a:p>
        </p:txBody>
      </p:sp>
      <p:sp>
        <p:nvSpPr>
          <p:cNvPr id="3" name="Zástupný symbol pro obsah 2"/>
          <p:cNvSpPr>
            <a:spLocks noGrp="1"/>
          </p:cNvSpPr>
          <p:nvPr>
            <p:ph idx="1"/>
          </p:nvPr>
        </p:nvSpPr>
        <p:spPr/>
        <p:txBody>
          <a:bodyPr>
            <a:normAutofit fontScale="47500" lnSpcReduction="20000"/>
          </a:bodyPr>
          <a:lstStyle/>
          <a:p>
            <a:r>
              <a:rPr lang="cs-CZ" dirty="0" smtClean="0">
                <a:latin typeface="Calibri" pitchFamily="34" charset="0"/>
              </a:rPr>
              <a:t>Posttraumatická stresová porucha vzniká u disponovaných osob po ohrožující události. Projevuje se těmito typickými aspekty: </a:t>
            </a:r>
          </a:p>
          <a:p>
            <a:pPr>
              <a:buNone/>
            </a:pPr>
            <a:r>
              <a:rPr lang="cs-CZ" dirty="0" smtClean="0">
                <a:latin typeface="Calibri" pitchFamily="34" charset="0"/>
              </a:rPr>
              <a:t> </a:t>
            </a:r>
          </a:p>
          <a:p>
            <a:pPr lvl="1">
              <a:buClr>
                <a:schemeClr val="accent1"/>
              </a:buClr>
              <a:buFont typeface="Wingdings" pitchFamily="2" charset="2"/>
              <a:buChar char="§"/>
            </a:pPr>
            <a:r>
              <a:rPr lang="cs-CZ" dirty="0" smtClean="0">
                <a:latin typeface="Calibri" pitchFamily="34" charset="0"/>
              </a:rPr>
              <a:t>dlouhodobou reakcí na traumatickou událost </a:t>
            </a:r>
          </a:p>
          <a:p>
            <a:pPr lvl="1">
              <a:buClr>
                <a:schemeClr val="accent1"/>
              </a:buClr>
              <a:buFont typeface="Wingdings" pitchFamily="2" charset="2"/>
              <a:buChar char="§"/>
            </a:pPr>
            <a:r>
              <a:rPr lang="cs-CZ" dirty="0" smtClean="0">
                <a:latin typeface="Calibri" pitchFamily="34" charset="0"/>
              </a:rPr>
              <a:t>rozpomínáním na traumata ve formě myšlenek, snů a představ </a:t>
            </a:r>
          </a:p>
          <a:p>
            <a:pPr lvl="1">
              <a:buClr>
                <a:schemeClr val="accent1"/>
              </a:buClr>
              <a:buFont typeface="Wingdings" pitchFamily="2" charset="2"/>
              <a:buChar char="§"/>
            </a:pPr>
            <a:r>
              <a:rPr lang="cs-CZ" dirty="0" smtClean="0">
                <a:latin typeface="Calibri" pitchFamily="34" charset="0"/>
              </a:rPr>
              <a:t>podrážděností, návaly hněvu </a:t>
            </a:r>
          </a:p>
          <a:p>
            <a:pPr lvl="1">
              <a:buClr>
                <a:schemeClr val="accent1"/>
              </a:buClr>
              <a:buFont typeface="Wingdings" pitchFamily="2" charset="2"/>
              <a:buChar char="§"/>
            </a:pPr>
            <a:r>
              <a:rPr lang="cs-CZ" dirty="0" smtClean="0">
                <a:latin typeface="Calibri" pitchFamily="34" charset="0"/>
              </a:rPr>
              <a:t>obtížemi s koncentrací </a:t>
            </a:r>
          </a:p>
          <a:p>
            <a:pPr>
              <a:buNone/>
            </a:pPr>
            <a:endParaRPr lang="cs-CZ" dirty="0" smtClean="0">
              <a:latin typeface="Calibri" pitchFamily="34" charset="0"/>
            </a:endParaRPr>
          </a:p>
          <a:p>
            <a:r>
              <a:rPr lang="cs-CZ" dirty="0" smtClean="0">
                <a:latin typeface="Calibri" pitchFamily="34" charset="0"/>
              </a:rPr>
              <a:t>Ať už je obětí malé dítě či dospělá osoba (výjimkou nejsou ani muži) mohou se následky zneužívání projevit v sexuální oblasti formou: </a:t>
            </a:r>
          </a:p>
          <a:p>
            <a:pPr>
              <a:buNone/>
            </a:pPr>
            <a:r>
              <a:rPr lang="cs-CZ" dirty="0" smtClean="0">
                <a:latin typeface="Calibri" pitchFamily="34" charset="0"/>
              </a:rPr>
              <a:t> </a:t>
            </a:r>
          </a:p>
          <a:p>
            <a:pPr lvl="1">
              <a:buClr>
                <a:schemeClr val="accent1"/>
              </a:buClr>
              <a:buFont typeface="Wingdings" pitchFamily="2" charset="2"/>
              <a:buChar char="§"/>
            </a:pPr>
            <a:r>
              <a:rPr lang="cs-CZ" dirty="0" smtClean="0">
                <a:latin typeface="Calibri" pitchFamily="34" charset="0"/>
              </a:rPr>
              <a:t>nízkého sebehodnocení až nenávisti k vlastnímu tělu </a:t>
            </a:r>
          </a:p>
          <a:p>
            <a:pPr lvl="1">
              <a:buClr>
                <a:schemeClr val="accent1"/>
              </a:buClr>
              <a:buFont typeface="Wingdings" pitchFamily="2" charset="2"/>
              <a:buChar char="§"/>
            </a:pPr>
            <a:r>
              <a:rPr lang="cs-CZ" dirty="0" smtClean="0">
                <a:latin typeface="Calibri" pitchFamily="34" charset="0"/>
              </a:rPr>
              <a:t>odporem k sexuálnímu styku, ale i k tělesné blízkosti mužů nebo žen </a:t>
            </a:r>
          </a:p>
          <a:p>
            <a:pPr lvl="1">
              <a:buClr>
                <a:schemeClr val="accent1"/>
              </a:buClr>
              <a:buFont typeface="Wingdings" pitchFamily="2" charset="2"/>
              <a:buChar char="§"/>
            </a:pPr>
            <a:r>
              <a:rPr lang="cs-CZ" dirty="0" smtClean="0">
                <a:latin typeface="Calibri" pitchFamily="34" charset="0"/>
              </a:rPr>
              <a:t>sebepoškozováním, včetně sebevraždy </a:t>
            </a:r>
          </a:p>
          <a:p>
            <a:pPr>
              <a:buNone/>
            </a:pPr>
            <a:r>
              <a:rPr lang="cs-CZ" dirty="0" smtClean="0">
                <a:latin typeface="Calibri" pitchFamily="34" charset="0"/>
              </a:rPr>
              <a:t> </a:t>
            </a:r>
          </a:p>
          <a:p>
            <a:r>
              <a:rPr lang="cs-CZ" dirty="0" smtClean="0">
                <a:latin typeface="Calibri" pitchFamily="34" charset="0"/>
              </a:rPr>
              <a:t>Často se paradoxně u těchto obětí pozoruje sexuální násilí: </a:t>
            </a:r>
          </a:p>
          <a:p>
            <a:pPr>
              <a:buNone/>
            </a:pPr>
            <a:endParaRPr lang="cs-CZ" dirty="0" smtClean="0">
              <a:latin typeface="Calibri" pitchFamily="34" charset="0"/>
            </a:endParaRPr>
          </a:p>
          <a:p>
            <a:pPr lvl="1">
              <a:buClr>
                <a:schemeClr val="accent1"/>
              </a:buClr>
            </a:pPr>
            <a:r>
              <a:rPr lang="cs-CZ" dirty="0" smtClean="0">
                <a:latin typeface="Calibri" pitchFamily="34" charset="0"/>
              </a:rPr>
              <a:t>promiskuitní chování nebo prostituce </a:t>
            </a:r>
          </a:p>
          <a:p>
            <a:pPr lvl="1">
              <a:buClr>
                <a:schemeClr val="accent1"/>
              </a:buClr>
            </a:pPr>
            <a:r>
              <a:rPr lang="cs-CZ" dirty="0" smtClean="0">
                <a:latin typeface="Calibri" pitchFamily="34" charset="0"/>
              </a:rPr>
              <a:t>sexuálně agresivní chování </a:t>
            </a:r>
          </a:p>
          <a:p>
            <a:pPr>
              <a:buNone/>
            </a:pPr>
            <a:r>
              <a:rPr lang="cs-CZ" dirty="0" smtClean="0">
                <a:latin typeface="Calibri" pitchFamily="34" charset="0"/>
              </a:rPr>
              <a:t> </a:t>
            </a:r>
          </a:p>
          <a:p>
            <a:r>
              <a:rPr lang="cs-CZ" dirty="0" smtClean="0">
                <a:latin typeface="Calibri" pitchFamily="34" charset="0"/>
              </a:rPr>
              <a:t>Při jakémkoli podezření ze sexuálního obtěžování nebo zneužívání je nutné obrátit se na odborníka, aby se situace okamžitě řešila a snížila se pravděpodobnost vzniku následných problémů</a:t>
            </a:r>
          </a:p>
          <a:p>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sz="3600" dirty="0" smtClean="0"/>
              <a:t/>
            </a:r>
            <a:br>
              <a:rPr lang="cs-CZ" sz="3600" dirty="0" smtClean="0"/>
            </a:br>
            <a:r>
              <a:rPr lang="cs-CZ" sz="3600" dirty="0" smtClean="0"/>
              <a:t>Syndrom dětského přizpůsobení se pohlavnímu zneužití má pět postupných fází</a:t>
            </a:r>
            <a:r>
              <a:rPr lang="cs-CZ" dirty="0" smtClean="0"/>
              <a:t/>
            </a:r>
            <a:br>
              <a:rPr lang="cs-CZ" dirty="0" smtClean="0"/>
            </a:b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smtClean="0">
                <a:latin typeface="Calibri" pitchFamily="34" charset="0"/>
              </a:rPr>
              <a:t>1.utajování </a:t>
            </a:r>
            <a:r>
              <a:rPr lang="cs-CZ" sz="2900" dirty="0" smtClean="0">
                <a:latin typeface="Calibri" pitchFamily="34" charset="0"/>
              </a:rPr>
              <a:t>-</a:t>
            </a:r>
            <a:r>
              <a:rPr lang="cs-CZ" sz="2400" dirty="0" smtClean="0">
                <a:latin typeface="Calibri" pitchFamily="34" charset="0"/>
              </a:rPr>
              <a:t> </a:t>
            </a:r>
            <a:r>
              <a:rPr lang="cs-CZ" sz="2100" dirty="0" smtClean="0">
                <a:latin typeface="Calibri" pitchFamily="34" charset="0"/>
              </a:rPr>
              <a:t>dítě je většinou zneužívané člověkem, na kterém je závislé. Dítě neví co se s ním děje a co si má o "tom" myslet. Pachatel dítě psychicky „zpracovává“ a to pomocí nejrůznějších velice konkrétních tvrzení, která není dítě schopno racionálně zpracovat. Pachatel dítě vystavuje psychickému nátlaku formou strašení a vyhrožování. například dítěti tvrdí, že pokud jejich společné tajemství někomu prozradí tak jej nebude mít rád, nebude jej mít ráda například maminka, že bude dítě zbito, posláno pryč, že jej budou členové rodin nenávidět, že se může dostat do dětského domova, bude zabito apod. Dítě si proto nechává vše pro sebe ve snaze uniknout trestu jenž by hrozil po prozrazení. </a:t>
            </a:r>
          </a:p>
          <a:p>
            <a:pPr>
              <a:buNone/>
            </a:pPr>
            <a:endParaRPr lang="cs-CZ" dirty="0" smtClean="0">
              <a:latin typeface="Calibri" pitchFamily="34" charset="0"/>
            </a:endParaRPr>
          </a:p>
          <a:p>
            <a:r>
              <a:rPr lang="cs-CZ" b="1" dirty="0" smtClean="0">
                <a:latin typeface="Calibri" pitchFamily="34" charset="0"/>
              </a:rPr>
              <a:t>2.bezmocnost </a:t>
            </a:r>
            <a:r>
              <a:rPr lang="cs-CZ" dirty="0" smtClean="0">
                <a:latin typeface="Calibri" pitchFamily="34" charset="0"/>
              </a:rPr>
              <a:t>– </a:t>
            </a:r>
            <a:r>
              <a:rPr lang="cs-CZ" sz="2100" dirty="0" smtClean="0">
                <a:latin typeface="Calibri" pitchFamily="34" charset="0"/>
              </a:rPr>
              <a:t>nejpravděpodobnější pachatel zneužívání patří do blízkého okolí dítěte, nezřídka je dítě pachateli svěřeno do péče. Obtěžování úplně cizím člověkem se děje jen výjimečně, přibližně ve třetině případů. </a:t>
            </a:r>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sz="3200" dirty="0" smtClean="0"/>
              <a:t>Syndrom dětského přizpůsobení se pohlavnímu zneužití má pět postupných fází</a:t>
            </a:r>
            <a:endParaRPr lang="cs-CZ" sz="3200" dirty="0"/>
          </a:p>
        </p:txBody>
      </p:sp>
      <p:sp>
        <p:nvSpPr>
          <p:cNvPr id="3" name="Zástupný symbol pro obsah 2"/>
          <p:cNvSpPr>
            <a:spLocks noGrp="1"/>
          </p:cNvSpPr>
          <p:nvPr>
            <p:ph idx="1"/>
          </p:nvPr>
        </p:nvSpPr>
        <p:spPr/>
        <p:txBody>
          <a:bodyPr>
            <a:normAutofit fontScale="55000" lnSpcReduction="20000"/>
          </a:bodyPr>
          <a:lstStyle/>
          <a:p>
            <a:r>
              <a:rPr lang="cs-CZ" b="1" dirty="0" smtClean="0">
                <a:latin typeface="Calibri" pitchFamily="34" charset="0"/>
              </a:rPr>
              <a:t>3.svedení a přizpůsobení</a:t>
            </a:r>
            <a:r>
              <a:rPr lang="cs-CZ" dirty="0" smtClean="0">
                <a:latin typeface="Calibri" pitchFamily="34" charset="0"/>
              </a:rPr>
              <a:t> – sexuální zneužívání dítěte je opakovaná záležitost, které se dítě postupně přizpůsobí a svým způsobem se s "tím" vyrovná. Ale dítě prožívá obrovský vnitřní boj, který může vyústit v psychopatologii, patologickou závislost, narušení osobnosti nebo </a:t>
            </a:r>
            <a:r>
              <a:rPr lang="cs-CZ" dirty="0" err="1" smtClean="0">
                <a:latin typeface="Calibri" pitchFamily="34" charset="0"/>
              </a:rPr>
              <a:t>sebetrestání</a:t>
            </a:r>
            <a:r>
              <a:rPr lang="cs-CZ" dirty="0" smtClean="0">
                <a:latin typeface="Calibri" pitchFamily="34" charset="0"/>
              </a:rPr>
              <a:t>. Dítě samo sebe viní z toho co se mu stalo, viní se z vyprovokování situace a aby získalo zpět lásku a přijetí dospělého tak se snaží být „dobré“ a zcela se podrobuje zneuživateli. Tímto aktem pak u dítěte dochází k rozštěpení morálních hodnot. </a:t>
            </a:r>
          </a:p>
          <a:p>
            <a:pPr>
              <a:buNone/>
            </a:pPr>
            <a:endParaRPr lang="cs-CZ" dirty="0" smtClean="0">
              <a:latin typeface="Calibri" pitchFamily="34" charset="0"/>
            </a:endParaRPr>
          </a:p>
          <a:p>
            <a:r>
              <a:rPr lang="cs-CZ" b="1" dirty="0" smtClean="0">
                <a:latin typeface="Calibri" pitchFamily="34" charset="0"/>
              </a:rPr>
              <a:t>4.opožděné, konfliktní a nespravedlivé odhalení</a:t>
            </a:r>
            <a:r>
              <a:rPr lang="cs-CZ" dirty="0" smtClean="0">
                <a:latin typeface="Calibri" pitchFamily="34" charset="0"/>
              </a:rPr>
              <a:t> – dítě si tajemství nechává dlouho pro sebe a pozdější výpověď dítěte působí nevěrohodně. Pachatel, kterému není prokázána vina má nad dítětem větší moc a jeho psychický nátlak na dítě nezřídka vede k odvolání výpovědi. </a:t>
            </a:r>
          </a:p>
          <a:p>
            <a:pPr>
              <a:buNone/>
            </a:pPr>
            <a:endParaRPr lang="cs-CZ" dirty="0" smtClean="0">
              <a:latin typeface="Calibri" pitchFamily="34" charset="0"/>
            </a:endParaRPr>
          </a:p>
          <a:p>
            <a:r>
              <a:rPr lang="cs-CZ" b="1" dirty="0" smtClean="0">
                <a:latin typeface="Calibri" pitchFamily="34" charset="0"/>
              </a:rPr>
              <a:t>5.odvolání výpovědi</a:t>
            </a:r>
            <a:r>
              <a:rPr lang="cs-CZ" dirty="0" smtClean="0">
                <a:latin typeface="Calibri" pitchFamily="34" charset="0"/>
              </a:rPr>
              <a:t> – dítě vezme svou výpověď zpět a připustí, že si vše vymyslelo. Dítě se bojí, že se splní výhrůžky pachatele, které se s prozrazením tajemství vystupňovaly. Po odvolání většinou útoky ze strany pachatele nekončí, nýbrž pokračují dále a pachatel se ujistil, že se mu pravděpodobně nemůže nic stát a za svůj čin nebude potrestán. </a:t>
            </a:r>
          </a:p>
          <a:p>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110</TotalTime>
  <Words>1343</Words>
  <Application>Microsoft Office PowerPoint</Application>
  <PresentationFormat>Předvádění na obrazovce (4:3)</PresentationFormat>
  <Paragraphs>195</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Modul</vt:lpstr>
      <vt:lpstr>Sexuální zneužívání dětí</vt:lpstr>
      <vt:lpstr> Co bychom měli vědět o sexuálním zneužívání </vt:lpstr>
      <vt:lpstr>  Které děti jsou nejohroženější?   </vt:lpstr>
      <vt:lpstr> Co byste měli udělat, pokud zjistíte, že vaše dítě bylo sexuálně zneužité? </vt:lpstr>
      <vt:lpstr> Jak děti chránit před sexuálním zneužíváním? </vt:lpstr>
      <vt:lpstr> Chování zneužívaného dítěte  (je podobné jako u týraného dítěte) </vt:lpstr>
      <vt:lpstr>Psychické následky po traumatu</vt:lpstr>
      <vt:lpstr> Syndrom dětského přizpůsobení se pohlavnímu zneužití má pět postupných fází </vt:lpstr>
      <vt:lpstr>Syndrom dětského přizpůsobení se pohlavnímu zneužití má pět postupných fází</vt:lpstr>
      <vt:lpstr>Sexuální týrání dětí se také dělí do kategorii dle závažnosti</vt:lpstr>
      <vt:lpstr>Syndrom sexuálně zneužívaného dítěte a jeho formy</vt:lpstr>
      <vt:lpstr>KOMERČNÍ SEXUÁLNÍ ZNEUŽÍVÁNÍ DĚTÍ (CSEC)</vt:lpstr>
      <vt:lpstr>Právní hlediska</vt:lpstr>
      <vt:lpstr>Právní hlediska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Sexuální zneužívání dětí</dc:title>
  <dc:creator>Lída</dc:creator>
  <cp:lastModifiedBy>Lída</cp:lastModifiedBy>
  <cp:revision>15</cp:revision>
  <dcterms:created xsi:type="dcterms:W3CDTF">2010-03-11T20:45:14Z</dcterms:created>
  <dcterms:modified xsi:type="dcterms:W3CDTF">2010-03-12T09:23:24Z</dcterms:modified>
</cp:coreProperties>
</file>