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19"/>
  </p:notesMasterIdLst>
  <p:sldIdLst>
    <p:sldId id="256" r:id="rId2"/>
    <p:sldId id="258" r:id="rId3"/>
    <p:sldId id="259" r:id="rId4"/>
    <p:sldId id="275" r:id="rId5"/>
    <p:sldId id="272" r:id="rId6"/>
    <p:sldId id="260" r:id="rId7"/>
    <p:sldId id="263" r:id="rId8"/>
    <p:sldId id="264" r:id="rId9"/>
    <p:sldId id="270" r:id="rId10"/>
    <p:sldId id="265" r:id="rId11"/>
    <p:sldId id="271" r:id="rId12"/>
    <p:sldId id="266" r:id="rId13"/>
    <p:sldId id="267" r:id="rId14"/>
    <p:sldId id="268" r:id="rId15"/>
    <p:sldId id="269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3" autoAdjust="0"/>
    <p:restoredTop sz="94626" autoAdjust="0"/>
  </p:normalViewPr>
  <p:slideViewPr>
    <p:cSldViewPr>
      <p:cViewPr>
        <p:scale>
          <a:sx n="50" d="100"/>
          <a:sy n="50" d="100"/>
        </p:scale>
        <p:origin x="-174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3/7/2010 3:09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3/7/2010 3:09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3/7/2010 3:09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3/7/2010 3:09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3/7/2010 3:09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3/7/2010 3:09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sospg.cz:5050/bio/Sources/Textbook_Textbook.php?intSectionId=120500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638956" cy="1828800"/>
          </a:xfrm>
        </p:spPr>
        <p:txBody>
          <a:bodyPr>
            <a:normAutofit/>
          </a:bodyPr>
          <a:lstStyle/>
          <a:p>
            <a:r>
              <a:rPr lang="cs-CZ" sz="4400" kern="1200" cap="all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Ženské pohlavní orgány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6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Petra Bártová</a:t>
            </a:r>
          </a:p>
          <a:p>
            <a:r>
              <a:rPr lang="cs-CZ" sz="26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Martina Zmrzlá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Počítá se od 1. dne menstruace</a:t>
            </a:r>
          </a:p>
          <a:p>
            <a:r>
              <a:rPr lang="cs-CZ" b="1" dirty="0" smtClean="0"/>
              <a:t>Fáze Menstruační </a:t>
            </a:r>
            <a:r>
              <a:rPr lang="cs-CZ" dirty="0" smtClean="0"/>
              <a:t>– 1.- 4. den cyklu, po krevních výronech je svrchní vrstva děložní sliznice odloučena a odplavena menstruační krví </a:t>
            </a:r>
          </a:p>
          <a:p>
            <a:r>
              <a:rPr lang="cs-CZ" b="1" dirty="0" smtClean="0"/>
              <a:t>Fáze Proliferační </a:t>
            </a:r>
            <a:r>
              <a:rPr lang="cs-CZ" dirty="0" smtClean="0"/>
              <a:t>– 5. – 14. den cyklu pod vlivem estrogenů, na začátku fáze – regenerace </a:t>
            </a:r>
            <a:r>
              <a:rPr lang="cs-CZ" dirty="0" err="1" smtClean="0"/>
              <a:t>epithelu</a:t>
            </a:r>
            <a:r>
              <a:rPr lang="cs-CZ" dirty="0" smtClean="0"/>
              <a:t> a vystýlání povrchu děložní dutiny, později růst sliznice vlivem slizničního vaziva a děložních žláz</a:t>
            </a:r>
          </a:p>
          <a:p>
            <a:r>
              <a:rPr lang="cs-CZ" b="1" dirty="0" smtClean="0"/>
              <a:t>Fáze Sekreční </a:t>
            </a:r>
            <a:r>
              <a:rPr lang="cs-CZ" dirty="0" smtClean="0"/>
              <a:t>– 15. – 28. den pod vlivem hormonu žlutého tělíska, další zvětšování sliznice, příprava k přijetí oplozeného vajíčka. Nedojde – li k oplození, končí tato fáze přípravou na odloučení sliznice</a:t>
            </a:r>
          </a:p>
          <a:p>
            <a:r>
              <a:rPr lang="cs-CZ" b="1" dirty="0" smtClean="0"/>
              <a:t>Fáze Ischemická</a:t>
            </a:r>
            <a:r>
              <a:rPr lang="cs-CZ" dirty="0" smtClean="0"/>
              <a:t> – 28. den cyklu, nedokrevnost svrchní vrstvy děložní sliznice vlivem kontrakcí arteriol (tepének) sliznice dělohy, vznik degenerativních změn ve žlázách a cévách, rozpad buněk vlivem enzymů, po několika hodinách náhlé překrvení, prasknutí stěny cév spojené s výrony krve, nastává nová fáze menstruačního cyklu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Menstruační cyklus - schéma</a:t>
            </a:r>
            <a:endParaRPr lang="cs-CZ" dirty="0"/>
          </a:p>
        </p:txBody>
      </p:sp>
      <p:pic>
        <p:nvPicPr>
          <p:cNvPr id="2050" name="Picture 2" descr="sejmo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00174"/>
            <a:ext cx="4929222" cy="512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ženských pohlavních orgánů při pohlavním spojení </a:t>
            </a:r>
            <a:endParaRPr lang="cs-CZ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dirty="0" smtClean="0"/>
              <a:t>Orgastický prožitek se u ženy i muže odvíjí ve 4 fázích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Fáze</a:t>
            </a:r>
            <a:r>
              <a:rPr kumimoji="0" lang="cs-CZ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excitace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zvětšení těla klitorisu,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zduření, zvlhnutí pochvy po asi 30 s sex. stimulace, změna barvy stěny na tmavší, rozšíření, prodloužení,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zvětšení přední části dělohy, dráždivost děložního těla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velké stydké pysky - odklon od poševního vchodu nebo průměrné překrvení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Ztluštění malých st. pysků a zvětšení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1 cm</a:t>
            </a:r>
            <a:endParaRPr kumimoji="0" 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ženských pohlavních orgánů při pohlavním spojení</a:t>
            </a:r>
            <a:endParaRPr lang="cs-CZ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Fáze</a:t>
            </a:r>
            <a:r>
              <a:rPr kumimoji="0" lang="cs-CZ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plató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Stažení klitorisu z normální pozice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Vytvoření orgastické manžety ve vnější třetině pochvy, zvětšení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Vyvýšení dělohy, vytažení děl. </a:t>
            </a:r>
            <a:r>
              <a:rPr lang="cs-CZ" sz="2900" dirty="0" smtClean="0"/>
              <a:t>č</a:t>
            </a:r>
            <a:r>
              <a:rPr kumimoji="0" lang="cs-CZ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ípku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vzhůru, zvětšení dráždivosti děl. </a:t>
            </a:r>
            <a:r>
              <a:rPr lang="cs-CZ" sz="2900" dirty="0" smtClean="0"/>
              <a:t>t</a:t>
            </a:r>
            <a:r>
              <a:rPr kumimoji="0" lang="cs-CZ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ěla</a:t>
            </a: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Silné překrvení velkých stydkých pysků žilní krví během prolongované fáze nebo zvětšení překrvení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Výrazná změna barvy malých stydkých pysků k </a:t>
            </a:r>
            <a:r>
              <a:rPr kumimoji="0" lang="cs-CZ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vínov</a:t>
            </a:r>
            <a:r>
              <a:rPr lang="cs-CZ" sz="2900" dirty="0" smtClean="0"/>
              <a:t>ě červené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 </a:t>
            </a:r>
            <a:r>
              <a:rPr lang="cs-CZ" sz="2900" dirty="0" err="1" smtClean="0"/>
              <a:t>Bartholinské</a:t>
            </a:r>
            <a:r>
              <a:rPr lang="cs-CZ" sz="2900" dirty="0" smtClean="0"/>
              <a:t> žlázy vyloučí pár kapek hlenovitého materiálu během dlouhotrvajícího styku</a:t>
            </a: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ženských pohlavních orgánů při pohlavním spojení</a:t>
            </a:r>
            <a:endParaRPr lang="cs-CZ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Fáze</a:t>
            </a:r>
            <a:r>
              <a:rPr kumimoji="0" lang="cs-CZ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orgasmus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Klitoris beze změn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Kontrakce orgastické manžety pochvy, po 3-6 kontrakcích se interval zvětšuje a intenzita zmenšuje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Kontrakce od fundu dělohy až k nižším segmentům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Velké i malé stydké pysky beze změn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err="1" smtClean="0"/>
              <a:t>Bartholinské</a:t>
            </a:r>
            <a:r>
              <a:rPr lang="cs-CZ" sz="2900" dirty="0" smtClean="0"/>
              <a:t> žlázy beze změny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lang="cs-CZ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ženských pohlavních orgánů při pohlavním spojení</a:t>
            </a:r>
            <a:endParaRPr lang="cs-CZ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Fáze</a:t>
            </a:r>
            <a:r>
              <a:rPr kumimoji="0" lang="cs-CZ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uvolnění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Návrat klitorisu do normální polohy, odeznění překrvení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Rychlé opadnutí orgastické manžety v pochvě, relaxace vaginálních stěn, návrat normálního zabarvení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Otvírání extrémní části ústí děl. čípku, návrat dělohy do pozice před stimulací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velkých stydkých pysků návrat k normální tloušťce nebo ustupuje překrvení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lang="cs-CZ" sz="2900" dirty="0" smtClean="0"/>
              <a:t>U malých stydkých pysků překrvení mizí během 10-15 min, návrat normálního zabarvení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r>
              <a:rPr kumimoji="0" lang="cs-CZ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Bartholinské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žlázy beze změn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4098" name="Picture 2" descr="http://iam.kryspin.net/wp-content/uploads/wallace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14488"/>
            <a:ext cx="5893605" cy="4714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použité literatury</a:t>
            </a:r>
            <a:endParaRPr lang="cs-CZ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 smtClean="0"/>
              <a:t>ČIHÁK, R. Anatomie 2. vydání 2</a:t>
            </a:r>
            <a:r>
              <a:rPr lang="cs-CZ" i="1" dirty="0" smtClean="0"/>
              <a:t>.</a:t>
            </a:r>
            <a:r>
              <a:rPr lang="cs-CZ" dirty="0" smtClean="0"/>
              <a:t>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spol. s r.o., 2002. 488 s. ISBN 80-247-0143-X.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PONDĚLÍČEK, I., PONDĚLÍČKOVÁ - MAŠLOVÁ, J. Lidská sexualita jako projev přirozenosti a kultury. Praha: </a:t>
            </a:r>
            <a:r>
              <a:rPr lang="cs-CZ" dirty="0" err="1" smtClean="0"/>
              <a:t>Avicenum</a:t>
            </a:r>
            <a:r>
              <a:rPr lang="cs-CZ" dirty="0" smtClean="0"/>
              <a:t> zdravotnické nakladatelství Praha, 1974. 383s.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gsospg.cz</a:t>
            </a:r>
            <a:r>
              <a:rPr lang="cs-CZ" dirty="0" smtClean="0">
                <a:hlinkClick r:id="rId2"/>
              </a:rPr>
              <a:t>:5050/bio/</a:t>
            </a:r>
            <a:r>
              <a:rPr lang="cs-CZ" dirty="0" err="1" smtClean="0">
                <a:hlinkClick r:id="rId2"/>
              </a:rPr>
              <a:t>Sources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Textbook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Textbook.php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intSectionId</a:t>
            </a:r>
            <a:r>
              <a:rPr lang="cs-CZ" dirty="0" smtClean="0">
                <a:hlinkClick r:id="rId2"/>
              </a:rPr>
              <a:t>=120500</a:t>
            </a:r>
            <a:endParaRPr lang="cs-CZ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lang="cs-CZ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v"/>
            </a:pPr>
            <a:endParaRPr kumimoji="0" lang="cs-CZ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noProof="0" dirty="0" smtClean="0"/>
              <a:t>Charakteristika vnitřních pohlavních orgánů ženy</a:t>
            </a:r>
            <a:endParaRPr lang="cs-CZ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noProof="0" dirty="0" smtClean="0"/>
              <a:t>Vaječníky (ovaria) </a:t>
            </a:r>
            <a:r>
              <a:rPr lang="cs-CZ" noProof="0" dirty="0" smtClean="0"/>
              <a:t>– pohlavní žláza, produkce ženských pohlavních buněk - vajíček</a:t>
            </a:r>
          </a:p>
          <a:p>
            <a:r>
              <a:rPr lang="cs-CZ" b="1" dirty="0" smtClean="0"/>
              <a:t>Vejcovody (</a:t>
            </a:r>
            <a:r>
              <a:rPr lang="cs-CZ" b="1" dirty="0" err="1" smtClean="0"/>
              <a:t>tubae</a:t>
            </a:r>
            <a:r>
              <a:rPr lang="cs-CZ" b="1" dirty="0" smtClean="0"/>
              <a:t> </a:t>
            </a:r>
            <a:r>
              <a:rPr lang="cs-CZ" b="1" dirty="0" err="1" smtClean="0"/>
              <a:t>uterinae</a:t>
            </a:r>
            <a:r>
              <a:rPr lang="cs-CZ" b="1" dirty="0" smtClean="0"/>
              <a:t>) </a:t>
            </a:r>
            <a:r>
              <a:rPr lang="cs-CZ" dirty="0" smtClean="0"/>
              <a:t>– transport vajíčka po ovulaci směrem do dělohy</a:t>
            </a:r>
          </a:p>
          <a:p>
            <a:r>
              <a:rPr lang="cs-CZ" b="1" noProof="0" dirty="0" smtClean="0"/>
              <a:t>Děloha (uterus) </a:t>
            </a:r>
            <a:r>
              <a:rPr lang="cs-CZ" noProof="0" dirty="0" smtClean="0"/>
              <a:t>– vývin plodu v těhotenství, 3 vrstvy: </a:t>
            </a:r>
            <a:r>
              <a:rPr lang="cs-CZ" noProof="0" dirty="0" err="1" smtClean="0"/>
              <a:t>perimetrium</a:t>
            </a:r>
            <a:r>
              <a:rPr lang="cs-CZ" noProof="0" dirty="0" smtClean="0"/>
              <a:t>, </a:t>
            </a:r>
            <a:r>
              <a:rPr lang="cs-CZ" noProof="0" dirty="0" err="1" smtClean="0"/>
              <a:t>myometrium</a:t>
            </a:r>
            <a:r>
              <a:rPr lang="cs-CZ" noProof="0" dirty="0" smtClean="0"/>
              <a:t>, endometrium</a:t>
            </a:r>
          </a:p>
          <a:p>
            <a:r>
              <a:rPr lang="cs-CZ" b="1" dirty="0" smtClean="0"/>
              <a:t>Pochva (vagina) </a:t>
            </a:r>
            <a:r>
              <a:rPr lang="cs-CZ" dirty="0" smtClean="0"/>
              <a:t>– pohlavní cesta a kopulační orgán</a:t>
            </a:r>
            <a:endParaRPr lang="cs-CZ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noProof="0" dirty="0" smtClean="0"/>
              <a:t>Charakteristika zevních pohlavních orgánů ženy</a:t>
            </a:r>
            <a:endParaRPr lang="cs-CZ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noProof="0" dirty="0" smtClean="0"/>
              <a:t>Velký pysk stydký (labium </a:t>
            </a:r>
            <a:r>
              <a:rPr lang="cs-CZ" b="1" noProof="0" dirty="0" err="1" smtClean="0"/>
              <a:t>majus</a:t>
            </a:r>
            <a:r>
              <a:rPr lang="cs-CZ" b="1" noProof="0" dirty="0" smtClean="0"/>
              <a:t> </a:t>
            </a:r>
            <a:r>
              <a:rPr lang="cs-CZ" b="1" noProof="0" dirty="0" err="1" smtClean="0"/>
              <a:t>pudendi</a:t>
            </a:r>
            <a:r>
              <a:rPr lang="cs-CZ" b="1" noProof="0" dirty="0" smtClean="0"/>
              <a:t>) </a:t>
            </a:r>
            <a:r>
              <a:rPr lang="cs-CZ" noProof="0" dirty="0" smtClean="0"/>
              <a:t>– je pokrytý chlupy, zevní strana silně pigmentovaná, vnitřní má vysoké prokrvené papily škáry a tenkou pokožku</a:t>
            </a:r>
            <a:endParaRPr lang="cs-CZ" noProof="0" dirty="0" smtClean="0"/>
          </a:p>
          <a:p>
            <a:r>
              <a:rPr lang="cs-CZ" b="1" noProof="0" dirty="0" smtClean="0"/>
              <a:t>Malý pysk stydký (labium minus </a:t>
            </a:r>
            <a:r>
              <a:rPr lang="cs-CZ" b="1" noProof="0" dirty="0" err="1" smtClean="0"/>
              <a:t>pudendi</a:t>
            </a:r>
            <a:r>
              <a:rPr lang="cs-CZ" b="1" noProof="0" dirty="0" smtClean="0"/>
              <a:t>)</a:t>
            </a:r>
            <a:r>
              <a:rPr lang="cs-CZ" noProof="0" dirty="0" smtClean="0"/>
              <a:t> – tenká kožní řasa růžové barvy, má vysoké prokrvené papily škáry</a:t>
            </a:r>
            <a:endParaRPr lang="cs-CZ" dirty="0"/>
          </a:p>
          <a:p>
            <a:r>
              <a:rPr lang="cs-CZ" b="1" noProof="0" dirty="0" smtClean="0"/>
              <a:t>Předsíň poševní (vestibulum </a:t>
            </a:r>
            <a:r>
              <a:rPr lang="cs-CZ" b="1" noProof="0" dirty="0" err="1" smtClean="0"/>
              <a:t>vaginae</a:t>
            </a:r>
            <a:r>
              <a:rPr lang="cs-CZ" b="1" noProof="0" dirty="0" smtClean="0"/>
              <a:t>) </a:t>
            </a:r>
            <a:r>
              <a:rPr lang="cs-CZ" noProof="0" dirty="0" smtClean="0"/>
              <a:t>– ústí sem dvojí žlázy </a:t>
            </a:r>
            <a:r>
              <a:rPr lang="cs-CZ" noProof="0" dirty="0" err="1" smtClean="0"/>
              <a:t>glandulae</a:t>
            </a:r>
            <a:r>
              <a:rPr lang="cs-CZ" noProof="0" dirty="0" smtClean="0"/>
              <a:t> </a:t>
            </a:r>
            <a:r>
              <a:rPr lang="cs-CZ" noProof="0" dirty="0" err="1" smtClean="0"/>
              <a:t>vestibulares</a:t>
            </a:r>
            <a:r>
              <a:rPr lang="cs-CZ" noProof="0" dirty="0" smtClean="0"/>
              <a:t> </a:t>
            </a:r>
            <a:r>
              <a:rPr lang="cs-CZ" noProof="0" dirty="0" err="1" smtClean="0"/>
              <a:t>minores</a:t>
            </a:r>
            <a:r>
              <a:rPr lang="cs-CZ" noProof="0" dirty="0" smtClean="0"/>
              <a:t> a </a:t>
            </a:r>
            <a:r>
              <a:rPr lang="cs-CZ" noProof="0" dirty="0" err="1" smtClean="0"/>
              <a:t>glandula</a:t>
            </a:r>
            <a:r>
              <a:rPr lang="cs-CZ" noProof="0" dirty="0" smtClean="0"/>
              <a:t> </a:t>
            </a:r>
            <a:r>
              <a:rPr lang="cs-CZ" noProof="0" dirty="0" err="1" smtClean="0"/>
              <a:t>vestibularis</a:t>
            </a:r>
            <a:r>
              <a:rPr lang="cs-CZ" noProof="0" dirty="0" smtClean="0"/>
              <a:t> major (</a:t>
            </a:r>
            <a:r>
              <a:rPr lang="cs-CZ" noProof="0" dirty="0" err="1" smtClean="0"/>
              <a:t>Bartholini</a:t>
            </a:r>
            <a:r>
              <a:rPr lang="cs-CZ" noProof="0" dirty="0" smtClean="0"/>
              <a:t>)</a:t>
            </a:r>
          </a:p>
          <a:p>
            <a:r>
              <a:rPr lang="cs-CZ" b="1" dirty="0" smtClean="0"/>
              <a:t>Ženská topořivá tělesa </a:t>
            </a:r>
            <a:r>
              <a:rPr lang="cs-CZ" dirty="0" smtClean="0"/>
              <a:t>– klitoris (</a:t>
            </a:r>
            <a:r>
              <a:rPr lang="cs-CZ" dirty="0" err="1" smtClean="0"/>
              <a:t>clitoris</a:t>
            </a:r>
            <a:r>
              <a:rPr lang="cs-CZ" dirty="0" smtClean="0"/>
              <a:t>) a </a:t>
            </a:r>
            <a:r>
              <a:rPr lang="cs-CZ" dirty="0" err="1" smtClean="0"/>
              <a:t>bulbus</a:t>
            </a:r>
            <a:r>
              <a:rPr lang="cs-CZ" dirty="0" smtClean="0"/>
              <a:t> </a:t>
            </a:r>
            <a:r>
              <a:rPr lang="cs-CZ" dirty="0" err="1" smtClean="0"/>
              <a:t>vestibuli</a:t>
            </a:r>
            <a:r>
              <a:rPr lang="cs-CZ" dirty="0" smtClean="0"/>
              <a:t> – pod kůží klitorisu jsou četná zakončení senzitivních nervů, </a:t>
            </a:r>
            <a:r>
              <a:rPr lang="cs-CZ" dirty="0" err="1" smtClean="0"/>
              <a:t>bulbus</a:t>
            </a:r>
            <a:r>
              <a:rPr lang="cs-CZ" dirty="0" smtClean="0"/>
              <a:t> </a:t>
            </a:r>
            <a:r>
              <a:rPr lang="cs-CZ" dirty="0" err="1" smtClean="0"/>
              <a:t>vestibuli</a:t>
            </a:r>
            <a:r>
              <a:rPr lang="cs-CZ" dirty="0" smtClean="0"/>
              <a:t> –párový erektilní orgán</a:t>
            </a:r>
          </a:p>
          <a:p>
            <a:r>
              <a:rPr lang="cs-CZ" b="1" noProof="0" dirty="0" smtClean="0"/>
              <a:t>Stydký pahorek (</a:t>
            </a:r>
            <a:r>
              <a:rPr lang="cs-CZ" b="1" noProof="0" dirty="0" err="1" smtClean="0"/>
              <a:t>mons</a:t>
            </a:r>
            <a:r>
              <a:rPr lang="cs-CZ" b="1" noProof="0" dirty="0" smtClean="0"/>
              <a:t> </a:t>
            </a:r>
            <a:r>
              <a:rPr lang="cs-CZ" b="1" noProof="0" dirty="0" err="1" smtClean="0"/>
              <a:t>pubis</a:t>
            </a:r>
            <a:r>
              <a:rPr lang="cs-CZ" b="1" noProof="0" dirty="0" smtClean="0"/>
              <a:t>)</a:t>
            </a:r>
            <a:r>
              <a:rPr lang="cs-CZ" noProof="0" dirty="0" smtClean="0"/>
              <a:t> – nepárové trojhranné povrchové vyvýšení před symfýzou (</a:t>
            </a:r>
            <a:r>
              <a:rPr lang="cs-CZ" dirty="0" smtClean="0"/>
              <a:t>spona stydká)</a:t>
            </a:r>
            <a:r>
              <a:rPr lang="cs-CZ" noProof="0" dirty="0" smtClean="0"/>
              <a:t>a nad ní</a:t>
            </a:r>
            <a:endParaRPr lang="cs-CZ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ženských pohlavních </a:t>
            </a:r>
            <a:r>
              <a:rPr lang="cs-CZ" dirty="0" smtClean="0"/>
              <a:t>orgánů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zrání vajíček a jejich uvolňování z kůry vaječníku </a:t>
            </a:r>
          </a:p>
          <a:p>
            <a:pPr lvl="0"/>
            <a:r>
              <a:rPr lang="cs-CZ" dirty="0" smtClean="0"/>
              <a:t>produkce pohlavních hormonů</a:t>
            </a:r>
          </a:p>
          <a:p>
            <a:pPr lvl="0"/>
            <a:r>
              <a:rPr lang="cs-CZ" dirty="0" smtClean="0"/>
              <a:t>uskutečnění pohlavního spojení</a:t>
            </a:r>
          </a:p>
          <a:p>
            <a:pPr lvl="0"/>
            <a:r>
              <a:rPr lang="cs-CZ" dirty="0" smtClean="0"/>
              <a:t>schopnost vytvořit vhodné prostředí pro plod, donošení, porod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Mediánní řez pánví ženy</a:t>
            </a:r>
            <a:endParaRPr lang="cs-CZ" dirty="0"/>
          </a:p>
        </p:txBody>
      </p:sp>
      <p:pic>
        <p:nvPicPr>
          <p:cNvPr id="3074" name="Picture 2" descr="sejmout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4929222" cy="512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Ovariální cyklus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Uprostřed 28 denního cyklu dozrává zpravidla jeden Graafův folikul, dojde k ovulaci a vyplavení vajíčka do břišní dutiny</a:t>
            </a:r>
          </a:p>
          <a:p>
            <a:r>
              <a:rPr lang="cs-CZ" b="1" dirty="0" smtClean="0"/>
              <a:t>1. fáze</a:t>
            </a:r>
            <a:r>
              <a:rPr lang="cs-CZ" dirty="0" smtClean="0"/>
              <a:t> - Folikulární fáze (růst, zrání a ovulace vajíčka)</a:t>
            </a:r>
          </a:p>
          <a:p>
            <a:r>
              <a:rPr lang="cs-CZ" b="1" dirty="0" smtClean="0"/>
              <a:t>2. fáze</a:t>
            </a:r>
            <a:r>
              <a:rPr lang="cs-CZ" dirty="0" smtClean="0"/>
              <a:t> – </a:t>
            </a:r>
            <a:r>
              <a:rPr lang="cs-CZ" dirty="0" err="1" smtClean="0"/>
              <a:t>Luteální</a:t>
            </a:r>
            <a:r>
              <a:rPr lang="cs-CZ" dirty="0" smtClean="0"/>
              <a:t> fáze (tvorba žlutého tělíska)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 smtClean="0"/>
              <a:t>Folikulární fáze</a:t>
            </a:r>
            <a:endParaRPr lang="cs-CZ" noProof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Stěna folikulu je endokrinní tkáň vaječníku, tvoří estrogeny, po prasknutí a vzniku žlutého tělíska tvoří progesteron</a:t>
            </a:r>
          </a:p>
          <a:p>
            <a:r>
              <a:rPr lang="cs-CZ" b="1" dirty="0" smtClean="0"/>
              <a:t>Folikuly</a:t>
            </a:r>
            <a:r>
              <a:rPr lang="cs-CZ" dirty="0" smtClean="0"/>
              <a:t> – různá stadia vývoje, poslední stadium Graafův </a:t>
            </a:r>
            <a:r>
              <a:rPr lang="cs-CZ" dirty="0" smtClean="0"/>
              <a:t>folikul</a:t>
            </a:r>
          </a:p>
          <a:p>
            <a:r>
              <a:rPr lang="cs-CZ" dirty="0" smtClean="0"/>
              <a:t>Zvětšování dutinky folikulu díky </a:t>
            </a:r>
            <a:r>
              <a:rPr lang="cs-CZ" dirty="0" err="1" smtClean="0"/>
              <a:t>folikulostimulujícímu</a:t>
            </a:r>
            <a:r>
              <a:rPr lang="cs-CZ" dirty="0" smtClean="0"/>
              <a:t> a luteinizačnímu hormonu</a:t>
            </a:r>
          </a:p>
          <a:p>
            <a:r>
              <a:rPr lang="cs-CZ" b="1" dirty="0" smtClean="0"/>
              <a:t>Ovulace</a:t>
            </a:r>
            <a:r>
              <a:rPr lang="cs-CZ" dirty="0" smtClean="0"/>
              <a:t> – prasknutí Graafova </a:t>
            </a:r>
            <a:r>
              <a:rPr lang="cs-CZ" dirty="0" err="1" smtClean="0"/>
              <a:t>folikula</a:t>
            </a:r>
            <a:r>
              <a:rPr lang="cs-CZ" dirty="0" smtClean="0"/>
              <a:t> tlakem tekutiny (hormon estradiol), vyplavení vajíčka do vejcovodu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Luteální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Vyplňování dutiny folikulu epitelovými buňkami, vznik žlutého tělíska (corpus </a:t>
            </a:r>
            <a:r>
              <a:rPr lang="cs-CZ" dirty="0" err="1" smtClean="0"/>
              <a:t>luteum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Menstruační tělísko</a:t>
            </a:r>
            <a:r>
              <a:rPr lang="cs-CZ" dirty="0" smtClean="0"/>
              <a:t> – nedošlo – li k oplození vajíčka, žluté tělísko se zmenšuje, po 14 dnech zánik a vytvoření jizvy na vaječníku</a:t>
            </a:r>
          </a:p>
          <a:p>
            <a:r>
              <a:rPr lang="cs-CZ" b="1" dirty="0" smtClean="0"/>
              <a:t>Těhotenské tělísko</a:t>
            </a:r>
            <a:r>
              <a:rPr lang="cs-CZ" dirty="0" smtClean="0"/>
              <a:t> – do poloviny těhotenství, produkce progesteronu pro uhnízdění oplozeného vajíčka, brání zrání dalšího Graafova </a:t>
            </a:r>
            <a:r>
              <a:rPr lang="cs-CZ" dirty="0" err="1" smtClean="0"/>
              <a:t>folikula</a:t>
            </a:r>
            <a:endParaRPr lang="cs-CZ" dirty="0" smtClean="0"/>
          </a:p>
          <a:p>
            <a:r>
              <a:rPr lang="cs-CZ" dirty="0" smtClean="0"/>
              <a:t>Od 6. měsíce tělísko nahrazeno placentou tvořící progesteron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Řez ovariem - schéma</a:t>
            </a:r>
            <a:endParaRPr lang="cs-CZ" dirty="0"/>
          </a:p>
        </p:txBody>
      </p:sp>
      <p:pic>
        <p:nvPicPr>
          <p:cNvPr id="1026" name="Picture 2" descr="sejmout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7379"/>
            <a:ext cx="7143800" cy="521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presentation</Template>
  <TotalTime>0</TotalTime>
  <Words>841</Words>
  <Application>Microsoft Office PowerPoint</Application>
  <PresentationFormat>Předvádění na obrazovce (4:3)</PresentationFormat>
  <Paragraphs>88</Paragraphs>
  <Slides>17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Student presentation</vt:lpstr>
      <vt:lpstr>Ženské pohlavní orgány</vt:lpstr>
      <vt:lpstr>Charakteristika vnitřních pohlavních orgánů ženy</vt:lpstr>
      <vt:lpstr>Charakteristika zevních pohlavních orgánů ženy</vt:lpstr>
      <vt:lpstr>Funkce ženských pohlavních orgánů</vt:lpstr>
      <vt:lpstr>Mediánní řez pánví ženy</vt:lpstr>
      <vt:lpstr>Ovariální cyklus</vt:lpstr>
      <vt:lpstr>Folikulární fáze</vt:lpstr>
      <vt:lpstr>Luteální fáze</vt:lpstr>
      <vt:lpstr>Řez ovariem - schéma</vt:lpstr>
      <vt:lpstr>Menstruační cyklus</vt:lpstr>
      <vt:lpstr>Menstruační cyklus - schéma</vt:lpstr>
      <vt:lpstr>Změny ženských pohlavních orgánů při pohlavním spojení </vt:lpstr>
      <vt:lpstr>Změny ženských pohlavních orgánů při pohlavním spojení</vt:lpstr>
      <vt:lpstr>Změny ženských pohlavních orgánů při pohlavním spojení</vt:lpstr>
      <vt:lpstr>Změny ženských pohlavních orgánů při pohlavním spojení</vt:lpstr>
      <vt:lpstr>Děkujeme za pozornost </vt:lpstr>
      <vt:lpstr>Seznam použité literatury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2010-03-07T14:09:51Z</dcterms:created>
  <dcterms:modified xsi:type="dcterms:W3CDTF">2010-03-07T16:52:37Z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1029</vt:lpwstr>
  </property>
  <property fmtid="{D5CDD505-2E9C-101B-9397-08002B2CF9AE}" pid="3" name="_TemplateID">
    <vt:lpwstr>TC101671251029</vt:lpwstr>
  </property>
</Properties>
</file>