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57" r:id="rId4"/>
    <p:sldId id="258" r:id="rId5"/>
    <p:sldId id="269" r:id="rId6"/>
    <p:sldId id="260" r:id="rId7"/>
    <p:sldId id="270" r:id="rId8"/>
    <p:sldId id="261" r:id="rId9"/>
    <p:sldId id="262" r:id="rId10"/>
    <p:sldId id="27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71BFAA-B77C-4609-90CB-C0DA224035EC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2015C5-D0D3-4916-B878-47CC4D565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FB8AB-A110-4A95-8E32-124DBB2FF20B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187BF-5614-4B21-AD65-3D419AC70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8C91-D705-4F26-856C-DD8F14D10C1A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F811E-2BD8-46B1-A4AC-9B59207E72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DAF5D-10EC-48C4-9F6D-63F52A92FBD5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AB26-E025-4B23-83FF-A5E2B11AF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79F246-8DD3-4F74-82B3-E02AB623360A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27F72B-4A95-4A26-ACF0-FE9B341E9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CE6E11-1590-45DF-81D6-0E59EC9DE327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3D75E8-15E0-40F9-AF50-B6AE117485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F2F128-B5F9-431A-BAD1-7B5776035CEA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57909F-36BE-4DE7-9FB4-1C0748E7B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18E9-3F43-4470-9486-E811FF48B144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2D3E-F0F5-48EA-B723-DE9F2963DD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4AFB30-B75A-4577-BD1B-CC7FA9F6BFFC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0AEA98-EABC-4CD0-8703-A09023A28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6F354-D69B-46FA-8755-33620A0FE70F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6122E-B6C1-45C7-95D0-75405E4C7A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B1CE0B-BD8F-48A8-B378-34BDC5F777E4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FF00A0-04D2-424C-A439-C00C56B90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B29ABD0-E38F-4E03-B6E5-75A7FA99818F}" type="datetimeFigureOut">
              <a:rPr lang="cs-CZ"/>
              <a:pPr>
                <a:defRPr/>
              </a:pPr>
              <a:t>12.3.2010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6F1DB35-99E9-4230-B4BB-A8A467D170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10" r:id="rId4"/>
    <p:sldLayoutId id="2147483711" r:id="rId5"/>
    <p:sldLayoutId id="2147483706" r:id="rId6"/>
    <p:sldLayoutId id="2147483712" r:id="rId7"/>
    <p:sldLayoutId id="2147483705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3E587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3E587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http://www.sanatoriumhelios.cz/images/upload/fotogalerie_ivf_4m.jpg" TargetMode="External"/><Relationship Id="rId7" Type="http://schemas.openxmlformats.org/officeDocument/2006/relationships/image" Target="http://www.sanatoriumhelios.cz/images/upload/fotogalerie_ivf_12m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http://www.sanatoriumhelios.cz/images/upload/fotogalerie_ivf_13m.jpg" TargetMode="External"/><Relationship Id="rId4" Type="http://schemas.openxmlformats.org/officeDocument/2006/relationships/image" Target="../media/image4.jpeg"/><Relationship Id="rId9" Type="http://schemas.openxmlformats.org/officeDocument/2006/relationships/image" Target="http://www.sanatoriumhelios.cz/images/upload/fotogalerie_ivf_14m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i="1" dirty="0"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34000" endA="740" endPos="53000" dir="5400000" sy="-100000" algn="bl" rotWithShape="0"/>
                </a:effectLst>
              </a:rPr>
              <a:t>Asistovaná reprodukce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Petra Čapková</a:t>
            </a:r>
          </a:p>
          <a:p>
            <a:pPr>
              <a:spcBef>
                <a:spcPct val="0"/>
              </a:spcBef>
            </a:pPr>
            <a:r>
              <a:rPr lang="cs-CZ" smtClean="0"/>
              <a:t>Iva Gillová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tx2">
                    <a:satMod val="200000"/>
                  </a:schemeClr>
                </a:solidFill>
              </a:rPr>
              <a:t>Vyšetření před provedením asistované </a:t>
            </a: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reprodukce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5138" y="1770063"/>
            <a:ext cx="4038600" cy="4525962"/>
          </a:xfrm>
        </p:spPr>
        <p:txBody>
          <a:bodyPr>
            <a:normAutofit lnSpcReduction="10000"/>
          </a:bodyPr>
          <a:lstStyle/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u="sng" dirty="0"/>
              <a:t>Vyšetření muže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/>
              <a:t>a)Vyšetření </a:t>
            </a:r>
            <a:r>
              <a:rPr lang="cs-CZ" i="1" dirty="0" err="1"/>
              <a:t>spermiogramu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/>
              <a:t>b) Vyšetření protilátek proti spermiím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/>
              <a:t>c) postkoitální test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/>
              <a:t>d) provedení IVF s cílem ověřit oplození</a:t>
            </a:r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6138" y="1770063"/>
            <a:ext cx="4038600" cy="4525962"/>
          </a:xfrm>
        </p:spPr>
        <p:txBody>
          <a:bodyPr>
            <a:normAutofit lnSpcReduction="10000"/>
          </a:bodyPr>
          <a:lstStyle/>
          <a:p>
            <a:pPr marL="41148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u="sng" dirty="0"/>
              <a:t>Vyšetření </a:t>
            </a:r>
            <a:r>
              <a:rPr lang="cs-CZ" b="1" u="sng" dirty="0" smtClean="0"/>
              <a:t>ženy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a)Ovariální </a:t>
            </a:r>
            <a:r>
              <a:rPr lang="cs-CZ" i="1" dirty="0"/>
              <a:t>rezerva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b)Protilátky </a:t>
            </a:r>
            <a:r>
              <a:rPr lang="cs-CZ" i="1" dirty="0"/>
              <a:t>proti </a:t>
            </a:r>
            <a:r>
              <a:rPr lang="cs-CZ" i="1" dirty="0" err="1"/>
              <a:t>zona</a:t>
            </a:r>
            <a:r>
              <a:rPr lang="cs-CZ" i="1" dirty="0"/>
              <a:t> </a:t>
            </a:r>
            <a:r>
              <a:rPr lang="cs-CZ" i="1" dirty="0" err="1"/>
              <a:t>pellucida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c)Syndrom </a:t>
            </a:r>
            <a:r>
              <a:rPr lang="cs-CZ" i="1" dirty="0"/>
              <a:t>neprasklého folikulu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d)Cesty </a:t>
            </a:r>
            <a:r>
              <a:rPr lang="cs-CZ" i="1" dirty="0"/>
              <a:t>spojující spermie a </a:t>
            </a:r>
            <a:r>
              <a:rPr lang="cs-CZ" i="1" dirty="0" err="1"/>
              <a:t>oocyt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e)Děložní </a:t>
            </a:r>
            <a:r>
              <a:rPr lang="cs-CZ" i="1" dirty="0"/>
              <a:t>dutina</a:t>
            </a:r>
            <a:r>
              <a:rPr lang="cs-CZ" dirty="0"/>
              <a:t> 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i="1" dirty="0" smtClean="0"/>
              <a:t>f)Imunologické </a:t>
            </a:r>
            <a:r>
              <a:rPr lang="cs-CZ" i="1" dirty="0"/>
              <a:t>vyšetření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>
                <a:solidFill>
                  <a:schemeClr val="tx2">
                    <a:satMod val="200000"/>
                  </a:schemeClr>
                </a:solidFill>
              </a:rPr>
              <a:t>Asistovaná </a:t>
            </a:r>
            <a:r>
              <a:rPr lang="cs-CZ" b="1" i="1" dirty="0" smtClean="0">
                <a:solidFill>
                  <a:schemeClr val="tx2">
                    <a:satMod val="200000"/>
                  </a:schemeClr>
                </a:solidFill>
              </a:rPr>
              <a:t>reprodukce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je obor medicíny, který pracuje mimo tělo člověka se spermiemi, vajíčky a embryi s cílem oplodnění ženy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naprostá </a:t>
            </a:r>
            <a:r>
              <a:rPr lang="cs-CZ" dirty="0"/>
              <a:t>většina postupů asistované reprodukce je určena k léčbě či prevenci choroby – neplodnosti, jen v oblasti skladování zárodečných buněk a </a:t>
            </a:r>
            <a:r>
              <a:rPr lang="cs-CZ" dirty="0" err="1"/>
              <a:t>preimplantační</a:t>
            </a:r>
            <a:r>
              <a:rPr lang="cs-CZ" dirty="0"/>
              <a:t> genetické diagnostiky asistovaná reprodukce samotnou léčbu neplodnosti přesahuje.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léčba </a:t>
            </a:r>
            <a:r>
              <a:rPr lang="cs-CZ" dirty="0"/>
              <a:t>neplodnosti je tedy primárním cílem asistované reprodukce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Metody asistované </a:t>
            </a: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reprodukce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1) Artificiální inseminace</a:t>
            </a:r>
            <a:r>
              <a:rPr lang="cs-CZ" dirty="0"/>
              <a:t> – vnesení spermií do pohlavního ústrojí ženy buďto od partnera nebo od anonymního dárce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 </a:t>
            </a:r>
            <a:r>
              <a:rPr lang="cs-CZ" dirty="0"/>
              <a:t>inseminaci lze provést do pochvy nebo na děložní hrdlo, většinou se ale z důvodu maximálního  využití spermií provádí vstříknutí spermií do dělohy, před tím se spermie musí dobře vyčistit a zbavit bakterií a cizorodých látek</a:t>
            </a:r>
            <a:r>
              <a:rPr lang="cs-CZ" dirty="0" smtClean="0"/>
              <a:t>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/>
              <a:t> 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2) IVF ET</a:t>
            </a:r>
            <a:r>
              <a:rPr lang="cs-CZ" dirty="0"/>
              <a:t> –( in </a:t>
            </a:r>
            <a:r>
              <a:rPr lang="cs-CZ" dirty="0" err="1"/>
              <a:t>vitro</a:t>
            </a:r>
            <a:r>
              <a:rPr lang="cs-CZ" dirty="0"/>
              <a:t> fertilizace a </a:t>
            </a:r>
            <a:r>
              <a:rPr lang="cs-CZ" dirty="0" err="1"/>
              <a:t>embryotransfer</a:t>
            </a:r>
            <a:r>
              <a:rPr lang="cs-CZ" dirty="0"/>
              <a:t>) jde tedy odběr vajíčka jeho laboratorní ošetření – kultivace se spermiemi, sledování vývoje – a přenesení vzniklého embrya do dělohy.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 </a:t>
            </a:r>
            <a:r>
              <a:rPr lang="cs-CZ" dirty="0"/>
              <a:t>IVF je nejdůležitější metodou asistované reprodukce a její klasickou indikací je neprůchodnost vejcovodů.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Metody asistované </a:t>
            </a: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reprodukce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3) ICSI</a:t>
            </a:r>
            <a:r>
              <a:rPr lang="cs-CZ" dirty="0"/>
              <a:t> (</a:t>
            </a:r>
            <a:r>
              <a:rPr lang="cs-CZ" dirty="0" err="1"/>
              <a:t>intracytoplasmatic</a:t>
            </a:r>
            <a:r>
              <a:rPr lang="cs-CZ" dirty="0"/>
              <a:t> </a:t>
            </a:r>
            <a:r>
              <a:rPr lang="cs-CZ" dirty="0" err="1"/>
              <a:t>sperm</a:t>
            </a:r>
            <a:r>
              <a:rPr lang="cs-CZ" dirty="0"/>
              <a:t> </a:t>
            </a:r>
            <a:r>
              <a:rPr lang="cs-CZ" dirty="0" err="1"/>
              <a:t>injection</a:t>
            </a:r>
            <a:r>
              <a:rPr lang="cs-CZ" dirty="0"/>
              <a:t>) tedy injekce jedné spermie přímo do vajíčka.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</a:t>
            </a:r>
            <a:r>
              <a:rPr lang="cs-CZ" dirty="0"/>
              <a:t>jde o nejúčinnější metodu léčby těch případů mužské neplodnosti, kdy nacházíme v ejakulátu výrazně až extrémně snížený počet spermií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</a:t>
            </a:r>
            <a:r>
              <a:rPr lang="cs-CZ" dirty="0"/>
              <a:t>tuto metodu provádíme pod mikroskopem, vzhledem k tomu, že jehla musí mít průměr srovnatelný s rozměry spermie, používá se speciální skleněná kapilára vytažená do špičky se zabroušeným hrotem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41325"/>
            <a:ext cx="6858000" cy="7016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i="1" dirty="0">
                <a:solidFill>
                  <a:schemeClr val="tx2">
                    <a:satMod val="200000"/>
                  </a:schemeClr>
                </a:solidFill>
              </a:rPr>
              <a:t>ICSI</a:t>
            </a: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 (</a:t>
            </a:r>
            <a:r>
              <a:rPr lang="cs-CZ" dirty="0" err="1">
                <a:solidFill>
                  <a:schemeClr val="tx2">
                    <a:satMod val="200000"/>
                  </a:schemeClr>
                </a:solidFill>
              </a:rPr>
              <a:t>intracytoplasmatic</a:t>
            </a: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satMod val="200000"/>
                  </a:schemeClr>
                </a:solidFill>
              </a:rPr>
              <a:t>sperm</a:t>
            </a: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satMod val="200000"/>
                  </a:schemeClr>
                </a:solidFill>
              </a:rPr>
              <a:t>injection</a:t>
            </a: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)</a:t>
            </a:r>
          </a:p>
        </p:txBody>
      </p:sp>
      <p:pic>
        <p:nvPicPr>
          <p:cNvPr id="17410" name="Picture 2" descr="ICSI_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7346" b="7346"/>
          <a:stretch>
            <a:fillRect/>
          </a:stretch>
        </p:blipFill>
        <p:spPr>
          <a:xfrm>
            <a:off x="368300" y="1893888"/>
            <a:ext cx="8777288" cy="4959350"/>
          </a:xfrm>
          <a:noFill/>
        </p:spPr>
      </p:pic>
      <p:sp>
        <p:nvSpPr>
          <p:cNvPr id="1741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1150938"/>
            <a:ext cx="6858000" cy="685800"/>
          </a:xfrm>
        </p:spPr>
        <p:txBody>
          <a:bodyPr/>
          <a:lstStyle/>
          <a:p>
            <a:pPr marL="26988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Metody asistované </a:t>
            </a: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reprodukce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4) Kryokonzervace gamet a embryí</a:t>
            </a:r>
            <a:r>
              <a:rPr lang="cs-CZ" dirty="0"/>
              <a:t> – umožní jejich dlouhodobé skladování před léčbou neplodnosti.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 </a:t>
            </a:r>
            <a:r>
              <a:rPr lang="cs-CZ" dirty="0"/>
              <a:t>provádí se zmrazením buněk na nízké teploty, většinou na – 196 °C tedy na teplotu kapalného dusíku, při této nízké teplotě lze tedy spermie a embrya uchovávat velmi dlouho, téměř neomezeně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- </a:t>
            </a:r>
            <a:r>
              <a:rPr lang="cs-CZ" dirty="0"/>
              <a:t>nesnadná je však fáze zamrazování a rozmrazování, kdy může dojít k poškození buněk, aby se tomuto předešlo, provádí se zmrazování buněk ve speciálních přístrojích s programovaným snižováním teploty, přičemž buňky jsou obklopeny roztokem s tzv. </a:t>
            </a:r>
            <a:r>
              <a:rPr lang="cs-CZ" dirty="0" err="1"/>
              <a:t>kryoteprotektivy</a:t>
            </a:r>
            <a:r>
              <a:rPr lang="cs-CZ" dirty="0"/>
              <a:t>, tedy látkami, které je chrání před škodami způsobenými mrazem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41325"/>
            <a:ext cx="6858000" cy="701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8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300" y="1893888"/>
            <a:ext cx="8777288" cy="4959350"/>
          </a:xfrm>
        </p:spPr>
      </p:sp>
      <p:sp>
        <p:nvSpPr>
          <p:cNvPr id="1945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1150938"/>
            <a:ext cx="6858000" cy="685800"/>
          </a:xfrm>
        </p:spPr>
        <p:txBody>
          <a:bodyPr/>
          <a:lstStyle/>
          <a:p>
            <a:pPr marL="26988">
              <a:spcBef>
                <a:spcPct val="0"/>
              </a:spcBef>
            </a:pPr>
            <a:endParaRPr lang="cs-CZ" smtClean="0"/>
          </a:p>
        </p:txBody>
      </p:sp>
      <p:pic>
        <p:nvPicPr>
          <p:cNvPr id="19460" name="Picture 6" descr="OC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357313" y="571500"/>
            <a:ext cx="323373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OC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4929188" y="571500"/>
            <a:ext cx="323373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4" descr="OC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1357313" y="3286125"/>
            <a:ext cx="323373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3" descr="OC"/>
          <p:cNvPicPr>
            <a:picLocks noChangeAspect="1" noChangeArrowheads="1"/>
          </p:cNvPicPr>
          <p:nvPr/>
        </p:nvPicPr>
        <p:blipFill>
          <a:blip r:embed="rId8" r:link="rId9"/>
          <a:srcRect/>
          <a:stretch>
            <a:fillRect/>
          </a:stretch>
        </p:blipFill>
        <p:spPr bwMode="auto">
          <a:xfrm>
            <a:off x="4929188" y="3286125"/>
            <a:ext cx="323373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orbel" pitchFamily="34" charset="0"/>
            </a:endParaRPr>
          </a:p>
        </p:txBody>
      </p:sp>
      <p:sp>
        <p:nvSpPr>
          <p:cNvPr id="19465" name="Rectangle 8"/>
          <p:cNvSpPr>
            <a:spLocks noChangeArrowheads="1"/>
          </p:cNvSpPr>
          <p:nvPr/>
        </p:nvSpPr>
        <p:spPr bwMode="auto">
          <a:xfrm>
            <a:off x="0" y="2047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>
              <a:latin typeface="Corbel" pitchFamily="34" charset="0"/>
            </a:endParaRPr>
          </a:p>
        </p:txBody>
      </p:sp>
      <p:sp>
        <p:nvSpPr>
          <p:cNvPr id="19466" name="Rectangle 9"/>
          <p:cNvSpPr>
            <a:spLocks noChangeArrowheads="1"/>
          </p:cNvSpPr>
          <p:nvPr/>
        </p:nvSpPr>
        <p:spPr bwMode="auto">
          <a:xfrm>
            <a:off x="0" y="3429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orbel" pitchFamily="34" charset="0"/>
            </a:endParaRPr>
          </a:p>
        </p:txBody>
      </p:sp>
      <p:sp>
        <p:nvSpPr>
          <p:cNvPr id="19467" name="Rectangle 10"/>
          <p:cNvSpPr>
            <a:spLocks noChangeArrowheads="1"/>
          </p:cNvSpPr>
          <p:nvPr/>
        </p:nvSpPr>
        <p:spPr bwMode="auto">
          <a:xfrm>
            <a:off x="0" y="5686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Metody asistované reprodukce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5) </a:t>
            </a:r>
            <a:r>
              <a:rPr lang="cs-CZ" b="1" i="1" dirty="0" err="1"/>
              <a:t>Mikromanipulace</a:t>
            </a:r>
            <a:r>
              <a:rPr lang="cs-CZ" dirty="0"/>
              <a:t> – operace na vajíčku nebo embryu pod mikroskopem, pomocí speciálních nástrojů a hydraulických převodů pohybu ruky tedy se může zavést do vajíčka jedna spermie, vyjmout jednu z buněk embrya, vložit jádro jiné buňky, naříznout nebo laserem narušit obal embrya a provádět další úkony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i="1" dirty="0"/>
              <a:t>6) Programy darování gamet a embryí</a:t>
            </a:r>
            <a:r>
              <a:rPr lang="cs-CZ" dirty="0"/>
              <a:t> – spočívají vtom, že je možné oddělit zárodečné buňky od těla člověka (ženy i muže). Dárcem, dárkyní je podle definice osoba stojící mimo neplodný pár.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tx2">
                    <a:satMod val="200000"/>
                  </a:schemeClr>
                </a:solidFill>
              </a:rPr>
              <a:t>Vyšetření před </a:t>
            </a: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provedením asistované reprodukce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Cílem vyšetření je určit, která metoda léčby je pro daný neplodný pár v dané situaci optimální. Při vyšetření dbáme na zásadu, že musíme vyšetřit vždy oba partnery – muže i ženu z neplodného páru.</a:t>
            </a:r>
          </a:p>
          <a:p>
            <a:r>
              <a:rPr lang="cs-CZ" b="1" u="sng" smtClean="0"/>
              <a:t>Anamnéza  </a:t>
            </a:r>
            <a:endParaRPr lang="cs-CZ" smtClean="0"/>
          </a:p>
          <a:p>
            <a:r>
              <a:rPr lang="cs-CZ" b="1" u="sng" smtClean="0"/>
              <a:t>Vyšetření muže</a:t>
            </a:r>
            <a:r>
              <a:rPr lang="cs-CZ" smtClean="0"/>
              <a:t> </a:t>
            </a:r>
          </a:p>
          <a:p>
            <a:r>
              <a:rPr lang="cs-CZ" b="1" u="sng" smtClean="0"/>
              <a:t>Vyšetření ženy</a:t>
            </a:r>
            <a:r>
              <a:rPr lang="cs-CZ" smtClean="0"/>
              <a:t> </a:t>
            </a:r>
          </a:p>
          <a:p>
            <a:r>
              <a:rPr lang="cs-CZ" b="1" u="sng" smtClean="0"/>
              <a:t>Genetické vyšetření</a:t>
            </a: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</TotalTime>
  <Words>475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10</vt:i4>
      </vt:variant>
    </vt:vector>
  </HeadingPairs>
  <TitlesOfParts>
    <vt:vector size="24" baseType="lpstr">
      <vt:lpstr>Corbel</vt:lpstr>
      <vt:lpstr>Arial</vt:lpstr>
      <vt:lpstr>Consolas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Metro</vt:lpstr>
      <vt:lpstr>Metro</vt:lpstr>
      <vt:lpstr>Snímek 1</vt:lpstr>
      <vt:lpstr>Asistovaná reprodukce</vt:lpstr>
      <vt:lpstr>Metody asistované reprodukce</vt:lpstr>
      <vt:lpstr>Metody asistované reprodukce</vt:lpstr>
      <vt:lpstr>ICSI (intracytoplasmatic sperm injection)</vt:lpstr>
      <vt:lpstr>Metody asistované reprodukce</vt:lpstr>
      <vt:lpstr>Snímek 7</vt:lpstr>
      <vt:lpstr>Metody asistované reprodukce</vt:lpstr>
      <vt:lpstr>Vyšetření před provedením asistované reprodukce</vt:lpstr>
      <vt:lpstr>Vyšetření před provedením asistované reprodukce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Asistovaná reprodukce </dc:title>
  <dc:creator>Honzik</dc:creator>
  <cp:lastModifiedBy>Romana Ferbarová</cp:lastModifiedBy>
  <cp:revision>3</cp:revision>
  <dcterms:created xsi:type="dcterms:W3CDTF">2010-03-09T09:32:03Z</dcterms:created>
  <dcterms:modified xsi:type="dcterms:W3CDTF">2010-03-12T08:27:51Z</dcterms:modified>
</cp:coreProperties>
</file>