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83" r:id="rId3"/>
    <p:sldId id="259" r:id="rId4"/>
    <p:sldId id="284" r:id="rId5"/>
    <p:sldId id="291" r:id="rId6"/>
    <p:sldId id="294" r:id="rId7"/>
    <p:sldId id="295" r:id="rId8"/>
    <p:sldId id="290" r:id="rId9"/>
    <p:sldId id="287" r:id="rId10"/>
    <p:sldId id="288" r:id="rId11"/>
    <p:sldId id="289" r:id="rId12"/>
    <p:sldId id="258" r:id="rId13"/>
    <p:sldId id="269" r:id="rId14"/>
    <p:sldId id="270" r:id="rId15"/>
    <p:sldId id="271" r:id="rId16"/>
    <p:sldId id="274" r:id="rId17"/>
    <p:sldId id="293" r:id="rId18"/>
    <p:sldId id="292" r:id="rId19"/>
    <p:sldId id="277" r:id="rId20"/>
    <p:sldId id="278" r:id="rId21"/>
    <p:sldId id="297" r:id="rId22"/>
    <p:sldId id="298" r:id="rId23"/>
    <p:sldId id="279" r:id="rId24"/>
    <p:sldId id="296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8" autoAdjust="0"/>
  </p:normalViewPr>
  <p:slideViewPr>
    <p:cSldViewPr>
      <p:cViewPr varScale="1">
        <p:scale>
          <a:sx n="68" d="100"/>
          <a:sy n="68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2227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2228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2229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2230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</p:grpSp>
      <p:sp>
        <p:nvSpPr>
          <p:cNvPr id="5223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3E4D67E-182A-4CCF-BA91-62503D4F4670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038D74-3576-45FB-830C-E9E497F9B1D4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98B362-EC8E-40D7-BEB2-45D630375E1B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F31FD-5A67-4C31-9398-89A8324E39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E6C7D-0C6B-49DF-9654-2B9F1E471E7C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7EB8D-1117-4E96-B557-70859271CC4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9725"/>
            <a:ext cx="7239000" cy="4846638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575A-9A9F-440E-B113-ED0817689FA1}" type="datetimeFigureOut">
              <a:rPr lang="cs-CZ"/>
              <a:pPr>
                <a:defRPr/>
              </a:pPr>
              <a:t>8.4.2010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7D62-578F-4DFE-B493-46346B7B73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F0CD1-F72B-4CB9-B137-31B5B6848714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0FC4C-4B52-440C-AB1E-9717A99EE12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3F96E-BD14-44BC-94F8-7B7C6C5CE35E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C0195-B669-4792-9B62-73236C1AED1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83973-E269-44BD-93DD-6B899DB3EC89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ED2E-5B48-4D44-8C0C-751B9C7D39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61FC2-1055-4D92-8F45-592CFCB21EA1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BB7AB-B501-4EC5-8D15-777208DD45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65DAC-BD2C-420E-BB0F-8BD56B0A2E89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9E440-55E7-4F71-8D07-205F0381D2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310EF-ECCF-46EF-9FAD-74A8F62E62AB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437E7-D67E-4E2B-9A09-ADAB67DCC1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5E49B-949A-4C09-A534-D287CB242767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2F3A-2127-40EC-8E64-8AFC0832E73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4AE16-B46F-4DB2-AAAA-F307D8CB64F7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3F774-4C26-4689-9B10-DFDD68777EA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0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120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120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120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5120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</p:grpSp>
      <p:sp>
        <p:nvSpPr>
          <p:cNvPr id="512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0517C65-2100-40EC-83F0-F37D751D9BF0}" type="datetimeFigureOut">
              <a:rPr lang="cs-CZ"/>
              <a:pPr/>
              <a:t>8.4.2010</a:t>
            </a:fld>
            <a:endParaRPr lang="cs-CZ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FE043BE-6B34-438B-9B66-751ECDAC00F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"/>
            <a:ext cx="7386662" cy="5429263"/>
          </a:xfrm>
          <a:noFill/>
          <a:ln/>
        </p:spPr>
        <p:txBody>
          <a:bodyPr lIns="45720" tIns="0" rIns="45720" bIns="0" anchor="b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/>
            </a:r>
            <a:b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/>
            </a:r>
            <a:b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/>
            </a:r>
            <a:b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cs-CZ" sz="4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Pedagogika Marie </a:t>
            </a:r>
            <a:r>
              <a:rPr lang="cs-CZ" sz="4200" b="1" kern="12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Montessori</a:t>
            </a:r>
            <a:endParaRPr lang="cs-CZ" sz="42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4294967295"/>
          </p:nvPr>
        </p:nvSpPr>
        <p:spPr>
          <a:xfrm>
            <a:off x="2357438" y="6000750"/>
            <a:ext cx="6400800" cy="566738"/>
          </a:xfrm>
        </p:spPr>
        <p:txBody>
          <a:bodyPr lIns="45720" tIns="0" rIns="45720" bIns="0"/>
          <a:lstStyle/>
          <a:p>
            <a:pPr marL="0" indent="0" algn="r">
              <a:buFont typeface="Wingdings" pitchFamily="2" charset="2"/>
              <a:buNone/>
            </a:pPr>
            <a:r>
              <a:rPr lang="cs-CZ" sz="2800">
                <a:solidFill>
                  <a:srgbClr val="FFFFFF"/>
                </a:solidFill>
              </a:rPr>
              <a:t>Buchtová Eva, Staňková Barbora</a:t>
            </a:r>
          </a:p>
        </p:txBody>
      </p:sp>
      <p:pic>
        <p:nvPicPr>
          <p:cNvPr id="8196" name="Obrázek 3" descr="Ilustrační fotograf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34861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686700" cy="1143000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Senzitivní fáze </a:t>
            </a:r>
            <a:r>
              <a:rPr lang="cs-CZ" sz="3200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(citlivá období)</a:t>
            </a:r>
            <a:endParaRPr lang="cs-CZ" sz="32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229600" cy="4530725"/>
          </a:xfrm>
        </p:spPr>
        <p:txBody>
          <a:bodyPr/>
          <a:lstStyle/>
          <a:p>
            <a:r>
              <a:rPr lang="cs-CZ" sz="2800" dirty="0" smtClean="0"/>
              <a:t>senzitivními fázemi máme na mysli období </a:t>
            </a:r>
            <a:r>
              <a:rPr lang="cs-CZ" sz="2800" dirty="0"/>
              <a:t>zvýšené vnímavosti </a:t>
            </a:r>
            <a:r>
              <a:rPr lang="cs-CZ" sz="2800" dirty="0" smtClean="0"/>
              <a:t>dítěte, které je doprovázeno zvýšenou schopností </a:t>
            </a:r>
            <a:r>
              <a:rPr lang="cs-CZ" sz="2800" dirty="0"/>
              <a:t>k osvojení </a:t>
            </a:r>
            <a:r>
              <a:rPr lang="cs-CZ" sz="2800" dirty="0" smtClean="0"/>
              <a:t>určitých dovedností</a:t>
            </a:r>
            <a:endParaRPr lang="cs-CZ" sz="2800" dirty="0"/>
          </a:p>
          <a:p>
            <a:r>
              <a:rPr lang="cs-CZ" sz="2800" dirty="0"/>
              <a:t>školený vychovatel </a:t>
            </a:r>
            <a:r>
              <a:rPr lang="cs-CZ" sz="2800" dirty="0" smtClean="0"/>
              <a:t>dokáže senzitivní fáze                  u </a:t>
            </a:r>
            <a:r>
              <a:rPr lang="cs-CZ" sz="2800" dirty="0"/>
              <a:t>dítěte vypozorovat</a:t>
            </a:r>
          </a:p>
          <a:p>
            <a:r>
              <a:rPr lang="cs-CZ" sz="2800" dirty="0" smtClean="0"/>
              <a:t>senzitivní fáze trvají </a:t>
            </a:r>
            <a:r>
              <a:rPr lang="cs-CZ" sz="2800" dirty="0"/>
              <a:t>přechodnou dobu </a:t>
            </a:r>
            <a:r>
              <a:rPr lang="cs-CZ" sz="2800" dirty="0" smtClean="0"/>
              <a:t>                      a jsou nenávratně ukončeny, </a:t>
            </a:r>
            <a:r>
              <a:rPr lang="cs-CZ" sz="2800" dirty="0"/>
              <a:t>ať už jsou využity nebo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965820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Polarizace pozornosti</a:t>
            </a:r>
            <a:endParaRPr lang="cs-CZ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Dítě je schopno soustředit se intenzivně 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   a dlouhodobě na práci, která ho zaujme</a:t>
            </a:r>
          </a:p>
          <a:p>
            <a:pPr>
              <a:buFont typeface="Wingdings" pitchFamily="2" charset="2"/>
              <a:buNone/>
            </a:pPr>
            <a:endParaRPr lang="cs-CZ" dirty="0"/>
          </a:p>
          <a:p>
            <a:r>
              <a:rPr lang="cs-CZ" dirty="0"/>
              <a:t>Pokud je dítě takto zaujato, nemá být vyrušováno a má mu být poskytnut dostatek času, aby práci samo dokončilo.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1143000"/>
          </a:xfrm>
          <a:noFill/>
          <a:ln/>
        </p:spPr>
        <p:txBody>
          <a:bodyPr lIns="45720" tIns="0" rIns="45720" bIns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Montesori pedagogika se </a:t>
            </a: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řídí</a:t>
            </a: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cs-CZ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osmi základními principy</a:t>
            </a:r>
            <a:endParaRPr lang="cs-CZ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dirty="0"/>
          </a:p>
        </p:txBody>
      </p:sp>
      <p:pic>
        <p:nvPicPr>
          <p:cNvPr id="11268" name="Obrázek 3" descr="Princi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43063"/>
            <a:ext cx="7358063" cy="4572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822944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Práce s chybou</a:t>
            </a:r>
            <a:endParaRPr lang="cs-CZ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357313"/>
            <a:ext cx="7239000" cy="5099050"/>
          </a:xfrm>
        </p:spPr>
        <p:txBody>
          <a:bodyPr/>
          <a:lstStyle/>
          <a:p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Chyba </a:t>
            </a:r>
            <a:r>
              <a:rPr lang="cs-CZ" sz="2800" dirty="0"/>
              <a:t>je </a:t>
            </a:r>
            <a:r>
              <a:rPr lang="cs-CZ" sz="2800" dirty="0" smtClean="0"/>
              <a:t>chápána:</a:t>
            </a:r>
            <a:r>
              <a:rPr lang="cs-CZ" sz="2800" dirty="0"/>
              <a:t> </a:t>
            </a:r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pPr>
              <a:buFont typeface="Courier New" pitchFamily="49" charset="0"/>
              <a:buChar char="o"/>
            </a:pPr>
            <a:r>
              <a:rPr lang="cs-CZ" sz="2800" dirty="0" smtClean="0"/>
              <a:t>jako </a:t>
            </a:r>
            <a:r>
              <a:rPr lang="cs-CZ" sz="2800" dirty="0"/>
              <a:t>běžný, přirozený projev v procesu </a:t>
            </a:r>
            <a:r>
              <a:rPr lang="cs-CZ" sz="2800" dirty="0" smtClean="0"/>
              <a:t>učení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 smtClean="0"/>
              <a:t>jako </a:t>
            </a:r>
            <a:r>
              <a:rPr lang="cs-CZ" sz="2800" dirty="0"/>
              <a:t>užitečná součást řešení problémů </a:t>
            </a:r>
            <a:endParaRPr lang="cs-CZ" sz="2800" dirty="0" smtClean="0"/>
          </a:p>
          <a:p>
            <a:pPr>
              <a:buFont typeface="Courier New" pitchFamily="49" charset="0"/>
              <a:buChar char="o"/>
            </a:pPr>
            <a:r>
              <a:rPr lang="cs-CZ" sz="2800" dirty="0" smtClean="0"/>
              <a:t>jako </a:t>
            </a:r>
            <a:r>
              <a:rPr lang="cs-CZ" sz="2800" dirty="0"/>
              <a:t>bohatý zdroj nových poznatků 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822944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Princip ticha a klidu</a:t>
            </a:r>
            <a:endParaRPr lang="cs-CZ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dirty="0" smtClean="0"/>
              <a:t>ticho </a:t>
            </a:r>
            <a:r>
              <a:rPr lang="cs-CZ" dirty="0"/>
              <a:t>a </a:t>
            </a:r>
            <a:r>
              <a:rPr lang="cs-CZ" dirty="0" smtClean="0"/>
              <a:t>klid </a:t>
            </a:r>
            <a:r>
              <a:rPr lang="cs-CZ" dirty="0"/>
              <a:t>citlivě působí na </a:t>
            </a:r>
            <a:r>
              <a:rPr lang="cs-CZ" dirty="0" smtClean="0"/>
              <a:t>vývoj sociálního a morálního myšlení dítěte</a:t>
            </a:r>
          </a:p>
          <a:p>
            <a:r>
              <a:rPr lang="cs-CZ" dirty="0" smtClean="0"/>
              <a:t>ticho a klid podporují soustředěnost na práci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Součástí </a:t>
            </a:r>
            <a:r>
              <a:rPr lang="cs-CZ" dirty="0"/>
              <a:t>cvičení ticha je nácvik svalové koordinace, držení těla a rovnováhy chůzí po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elipse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894382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Věková heterogenita</a:t>
            </a:r>
            <a:endParaRPr lang="cs-CZ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z="2800" dirty="0" smtClean="0"/>
              <a:t>vytváření </a:t>
            </a:r>
            <a:r>
              <a:rPr lang="cs-CZ" sz="2800" dirty="0"/>
              <a:t>skupin ze tří </a:t>
            </a:r>
            <a:r>
              <a:rPr lang="cs-CZ" sz="2800" dirty="0" smtClean="0"/>
              <a:t>ročníků, jejichž smyslem je </a:t>
            </a:r>
            <a:r>
              <a:rPr lang="cs-CZ" sz="2800" dirty="0"/>
              <a:t>vytvořit dětem ve skupině mnohem větší prostor pro spolupráci a přiblížit prostředí instituce životu v </a:t>
            </a:r>
            <a:r>
              <a:rPr lang="cs-CZ" sz="2800" dirty="0" smtClean="0"/>
              <a:t>rodině</a:t>
            </a:r>
          </a:p>
          <a:p>
            <a:endParaRPr lang="cs-CZ" sz="2800" dirty="0"/>
          </a:p>
          <a:p>
            <a:r>
              <a:rPr lang="cs-CZ" sz="2800" dirty="0" smtClean="0"/>
              <a:t>Věková heterogenita je významná také pro </a:t>
            </a:r>
            <a:r>
              <a:rPr lang="cs-CZ" sz="2800" dirty="0"/>
              <a:t>děti, které jsou </a:t>
            </a:r>
            <a:r>
              <a:rPr lang="cs-CZ" sz="2800" dirty="0" smtClean="0"/>
              <a:t>mentálně </a:t>
            </a:r>
            <a:r>
              <a:rPr lang="cs-CZ" sz="2800" dirty="0"/>
              <a:t>postižené, nebo naopak mimořádně nadané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894382"/>
          </a:xfrm>
          <a:noFill/>
          <a:ln/>
        </p:spPr>
        <p:txBody>
          <a:bodyPr lIns="45720" tIns="0" rIns="45720" bIns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Role učitele - vychovatele</a:t>
            </a:r>
            <a:endParaRPr lang="cs-CZ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sz="3000" dirty="0"/>
              <a:t>Učitel není učitelem v pravém slova smyslu, ale </a:t>
            </a:r>
            <a:r>
              <a:rPr lang="cs-CZ" sz="3000" dirty="0" smtClean="0"/>
              <a:t>průvodcem vzdělávání</a:t>
            </a:r>
            <a:endParaRPr lang="cs-CZ" sz="3000" dirty="0"/>
          </a:p>
          <a:p>
            <a:pPr>
              <a:lnSpc>
                <a:spcPct val="90000"/>
              </a:lnSpc>
            </a:pPr>
            <a:endParaRPr lang="cs-CZ" sz="3000" dirty="0"/>
          </a:p>
          <a:p>
            <a:pPr>
              <a:lnSpc>
                <a:spcPct val="90000"/>
              </a:lnSpc>
            </a:pPr>
            <a:r>
              <a:rPr lang="cs-CZ" sz="3000" dirty="0" smtClean="0"/>
              <a:t>Učitel musí </a:t>
            </a:r>
            <a:r>
              <a:rPr lang="cs-CZ" sz="3000" dirty="0"/>
              <a:t>sledovat senzitivní fáze dítěte, vytvořit přirozené prostředí, respektovat svobodu dítěte, podporovat jeho </a:t>
            </a:r>
            <a:r>
              <a:rPr lang="cs-CZ" sz="3000" dirty="0" smtClean="0"/>
              <a:t>aktivitu a </a:t>
            </a:r>
            <a:r>
              <a:rPr lang="cs-CZ" sz="3000" dirty="0"/>
              <a:t>tvořivost. </a:t>
            </a:r>
            <a:endParaRPr lang="cs-CZ" sz="3000" dirty="0" smtClean="0"/>
          </a:p>
          <a:p>
            <a:pPr>
              <a:lnSpc>
                <a:spcPct val="90000"/>
              </a:lnSpc>
            </a:pPr>
            <a:endParaRPr lang="cs-CZ" sz="3000" dirty="0"/>
          </a:p>
          <a:p>
            <a:pPr>
              <a:lnSpc>
                <a:spcPct val="90000"/>
              </a:lnSpc>
            </a:pPr>
            <a:r>
              <a:rPr lang="cs-CZ" sz="3000" dirty="0" smtClean="0"/>
              <a:t>Učitel </a:t>
            </a:r>
            <a:r>
              <a:rPr lang="cs-CZ" sz="3000" dirty="0"/>
              <a:t>si o každém dítěti vede záznamy, jak zvládlo jednotlivé kroky.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3000" dirty="0"/>
              <a:t>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3000" dirty="0"/>
          </a:p>
          <a:p>
            <a:pPr>
              <a:lnSpc>
                <a:spcPct val="90000"/>
              </a:lnSpc>
            </a:pP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Dospělý člověk nemá žádné právo dítě formovat a manipulovat s ním, neboť se zaměřuje na vlastní záporné povahové rysy namísto pozorování záporných vlastností dětí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Hodnocení práce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 dirty="0" smtClean="0"/>
          </a:p>
          <a:p>
            <a:r>
              <a:rPr lang="cs-CZ" sz="2800" dirty="0" smtClean="0"/>
              <a:t>učitel by neměl používat negativní hodnocení</a:t>
            </a:r>
          </a:p>
          <a:p>
            <a:endParaRPr lang="cs-CZ" sz="2800" dirty="0" smtClean="0"/>
          </a:p>
          <a:p>
            <a:r>
              <a:rPr lang="cs-CZ" sz="2800" dirty="0" smtClean="0"/>
              <a:t>pochvala není samozřejmost, dítě se nesmí stát na pochvale závislé (učitel samozřejmě není k pokrokům dítěte lhostejný)</a:t>
            </a:r>
            <a:endParaRPr lang="cs-CZ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8913"/>
            <a:ext cx="788355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Hlavní myšlenky Marie 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Montessori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„Pomoz mi, abych to dokázalo samo“</a:t>
            </a:r>
          </a:p>
          <a:p>
            <a:endParaRPr lang="cs-CZ" dirty="0"/>
          </a:p>
          <a:p>
            <a:r>
              <a:rPr lang="cs-CZ" dirty="0"/>
              <a:t>děti mají rozdílné učební schopnosti               a nadání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8913"/>
            <a:ext cx="759462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536016" cy="588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536016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8913"/>
            <a:ext cx="8001056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0"/>
          <p:cNvSpPr>
            <a:spLocks noGrp="1"/>
          </p:cNvSpPr>
          <p:nvPr>
            <p:ph type="title"/>
          </p:nvPr>
        </p:nvSpPr>
        <p:spPr bwMode="auto">
          <a:xfrm>
            <a:off x="8243888" y="1052513"/>
            <a:ext cx="755650" cy="4752975"/>
          </a:xfr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S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r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o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v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n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á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n</a:t>
            </a:r>
            <a:b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cap="none" dirty="0" smtClean="0">
                <a:ln>
                  <a:noFill/>
                </a:ln>
                <a:solidFill>
                  <a:srgbClr val="FF0000"/>
                </a:solidFill>
                <a:latin typeface="Trebuchet MS" pitchFamily="34" charset="0"/>
              </a:rPr>
              <a:t>í</a:t>
            </a:r>
          </a:p>
        </p:txBody>
      </p:sp>
      <p:graphicFrame>
        <p:nvGraphicFramePr>
          <p:cNvPr id="39057" name="Group 145"/>
          <p:cNvGraphicFramePr>
            <a:graphicFrameLocks noGrp="1"/>
          </p:cNvGraphicFramePr>
          <p:nvPr>
            <p:ph type="tbl" idx="1"/>
          </p:nvPr>
        </p:nvGraphicFramePr>
        <p:xfrm>
          <a:off x="179388" y="333375"/>
          <a:ext cx="7777162" cy="6410008"/>
        </p:xfrm>
        <a:graphic>
          <a:graphicData uri="http://schemas.openxmlformats.org/drawingml/2006/table">
            <a:tbl>
              <a:tblPr/>
              <a:tblGrid>
                <a:gridCol w="3889375"/>
                <a:gridCol w="3887787"/>
              </a:tblGrid>
              <a:tr h="469900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Tradiční škola, školka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Montessori škola, školka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Učebnice, tužky, pracovní sešity.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Připravené kinestetické materiály se zapracovanou kontrolou chyby. Zvlášť vytvořené referenční materiály.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Práce a učení bez zdůraznění sociálního rozvoje.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Práce a učení odpovídá stupni vývoje dítěte.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Úzké učební osnovy.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Jednotné, mezinárodně vytvořené osnovy.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Výukový čas v blocích, jednotlivé lekce.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Integrované předměty, učení založené na vývojové psychologii.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Jednotlivé předměty.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Nepřerušované pracovní cykly.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Třída s jednou věkovou skupinou.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Věkově heterogenní dětský kolektiv.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Pasivní studium – dítě je pasivní a tiše sedí za stolem.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Aktivní studium, podpora zvídavosti, volnost pohybu, spontánní práce.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Dítě se přizpůsobuje potřebám školy.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Škola se přizpůsobuje potřebám dítěte.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Student získává pomoc specialisty mimo školu.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 ideálních případech přichází specialista za dítětem.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Důraz na výsledek, vysvědčení.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Hodnocení podle stupně vývoje, slovní hodnocení a přehled zvládnutých dovedností.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lIns="45720" tIns="0" rIns="45720" bIns="0" anchor="b"/>
          <a:lstStyle/>
          <a:p>
            <a:r>
              <a:rPr lang="cs-CZ" dirty="0" smtClean="0">
                <a:solidFill>
                  <a:srgbClr val="FF0000"/>
                </a:solidFill>
              </a:rPr>
              <a:t>Hlavní myšlenky Marie Montessori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3238"/>
            <a:ext cx="7239000" cy="4683125"/>
          </a:xfrm>
        </p:spPr>
        <p:txBody>
          <a:bodyPr/>
          <a:lstStyle/>
          <a:p>
            <a:endParaRPr lang="cs-CZ"/>
          </a:p>
          <a:p>
            <a:endParaRPr lang="cs-CZ"/>
          </a:p>
          <a:p>
            <a:r>
              <a:rPr lang="cs-CZ"/>
              <a:t>děti nemusí k dosažení stejného cíle postupovat stejným tempem                  a stejnými kroky </a:t>
            </a:r>
          </a:p>
          <a:p>
            <a:endParaRPr lang="cs-CZ"/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Uspořádání pedagogického systému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/>
              <a:t>systém Montessori pedagogiky je založen na postupu od konkrétního k abstraktnímu</a:t>
            </a:r>
          </a:p>
          <a:p>
            <a:endParaRPr lang="cs-CZ" sz="2800" dirty="0" smtClean="0"/>
          </a:p>
          <a:p>
            <a:r>
              <a:rPr lang="cs-CZ" sz="2800" dirty="0" smtClean="0"/>
              <a:t>zdůrazňuje potřebu zaměřit se na lidskou bytost a ne na výchovnou metodu</a:t>
            </a:r>
          </a:p>
          <a:p>
            <a:endParaRPr lang="cs-CZ" sz="2800" dirty="0" smtClean="0"/>
          </a:p>
          <a:p>
            <a:r>
              <a:rPr lang="cs-CZ" sz="2800" dirty="0" smtClean="0"/>
              <a:t>systém je utvořen tak</a:t>
            </a:r>
            <a:r>
              <a:rPr lang="cs-CZ" sz="2800" dirty="0"/>
              <a:t>, aby se každé dítě mohlo rozvíjet samostatně a mělo k rozvoji stejné </a:t>
            </a:r>
            <a:r>
              <a:rPr lang="cs-CZ" sz="2800" dirty="0" smtClean="0"/>
              <a:t>možnosti</a:t>
            </a:r>
          </a:p>
          <a:p>
            <a:endParaRPr lang="cs-CZ" sz="2800" dirty="0" smtClean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</a:rPr>
              <a:t>Pracovní prostředí v pojetí Montessori pedagogiky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zahrnuje jak osobnost učitele, tak vybavenost třídy Montessori pomůckami, které mají své stálé umístění jsou pro dítě snadno dostupné</a:t>
            </a:r>
          </a:p>
          <a:p>
            <a:endParaRPr lang="cs-CZ" dirty="0" smtClean="0"/>
          </a:p>
          <a:p>
            <a:r>
              <a:rPr lang="cs-CZ" dirty="0" smtClean="0"/>
              <a:t>připravené prostředí umožňuje dítěti uskutečňovat smysluplné aktivity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Montessori pomůcky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speciálně vyvinuté pomůcky, které jsou využívány pro jednotlivé oblasti učení </a:t>
            </a:r>
          </a:p>
          <a:p>
            <a:endParaRPr lang="cs-CZ" sz="2800" dirty="0"/>
          </a:p>
          <a:p>
            <a:r>
              <a:rPr lang="cs-CZ" sz="2800" dirty="0" smtClean="0"/>
              <a:t>pomůcky usnadňují pochopení nových jevů</a:t>
            </a:r>
          </a:p>
          <a:p>
            <a:endParaRPr lang="cs-CZ" sz="2800" dirty="0"/>
          </a:p>
          <a:p>
            <a:r>
              <a:rPr lang="cs-CZ" sz="2800" dirty="0" smtClean="0"/>
              <a:t>pomůcky významnou měrou přispívají k hlubšímu a trvalejšímu uchování nově získaných vědomostí a zkušeností dítěte</a:t>
            </a:r>
            <a:endParaRPr lang="cs-CZ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Oblasti učení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Praktický život </a:t>
            </a:r>
          </a:p>
          <a:p>
            <a:pPr>
              <a:buNone/>
            </a:pPr>
            <a:r>
              <a:rPr lang="cs-CZ" dirty="0" smtClean="0"/>
              <a:t>Smyslová výchova </a:t>
            </a:r>
          </a:p>
          <a:p>
            <a:pPr>
              <a:buNone/>
            </a:pPr>
            <a:r>
              <a:rPr lang="cs-CZ" dirty="0" smtClean="0"/>
              <a:t>Jazyková výchova </a:t>
            </a:r>
          </a:p>
          <a:p>
            <a:pPr>
              <a:buNone/>
            </a:pPr>
            <a:r>
              <a:rPr lang="cs-CZ" dirty="0" smtClean="0"/>
              <a:t>Matematika  </a:t>
            </a:r>
          </a:p>
          <a:p>
            <a:pPr>
              <a:buNone/>
            </a:pPr>
            <a:r>
              <a:rPr lang="cs-CZ" dirty="0" smtClean="0"/>
              <a:t>Kosmická výchova </a:t>
            </a:r>
          </a:p>
          <a:p>
            <a:pPr>
              <a:buNone/>
            </a:pPr>
            <a:r>
              <a:rPr lang="cs-CZ" dirty="0" smtClean="0"/>
              <a:t>Pohybové, hudební a výtvarné dovednosti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7239000" cy="714380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Pojetí Svobody</a:t>
            </a:r>
            <a:endParaRPr lang="cs-CZ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285875"/>
            <a:ext cx="7239000" cy="50006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být svobodný znamená být nezávislý, samostatný a zodpovědný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svobodná práce </a:t>
            </a:r>
            <a:r>
              <a:rPr lang="cs-CZ" sz="2800" dirty="0" smtClean="0"/>
              <a:t>neznamená</a:t>
            </a:r>
            <a:r>
              <a:rPr lang="cs-CZ" sz="2800" dirty="0"/>
              <a:t>, že dítě střídá činnosti bez ukončení nebo nedělá nic</a:t>
            </a:r>
            <a:r>
              <a:rPr lang="cs-CZ" sz="34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svoboda nespočívá v tom, že dítě zůstane ponecháno samo sobě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svoboda dítěte je chápána jako povinnost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to znamená, že pokud se dítě pro něco rozhodne, je jeho povinností práci </a:t>
            </a:r>
            <a:r>
              <a:rPr lang="cs-CZ" sz="2800" dirty="0" smtClean="0"/>
              <a:t>dokončit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1143000"/>
          </a:xfrm>
          <a:noFill/>
          <a:ln/>
        </p:spPr>
        <p:txBody>
          <a:bodyPr lIns="45720" tIns="0" rIns="45720" bIns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Vlastní objevování poznatku</a:t>
            </a:r>
            <a:endParaRPr lang="cs-CZ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sz="2800" dirty="0" smtClean="0"/>
              <a:t>Klíčovým </a:t>
            </a:r>
            <a:r>
              <a:rPr lang="cs-CZ" sz="2800" dirty="0"/>
              <a:t>principem Montessori pedagogiky je vlastní objevování poznatků samotným dítětem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 </a:t>
            </a:r>
            <a:r>
              <a:rPr lang="cs-CZ" sz="2800" dirty="0" smtClean="0"/>
              <a:t>Tento princip v dětech probouzí potřebu učit se, porozumět okolí a touhu orientovat se v souvislostech.</a:t>
            </a:r>
          </a:p>
          <a:p>
            <a:endParaRPr lang="cs-CZ" sz="2800" dirty="0"/>
          </a:p>
          <a:p>
            <a:r>
              <a:rPr lang="cs-CZ" sz="2800" dirty="0"/>
              <a:t>Je třeba respektovat individuální vývoj dítěte </a:t>
            </a:r>
            <a:r>
              <a:rPr lang="cs-CZ" sz="2800" dirty="0" smtClean="0"/>
              <a:t>            a </a:t>
            </a:r>
            <a:r>
              <a:rPr lang="cs-CZ" sz="2800" dirty="0"/>
              <a:t>využít jeho 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senzitivní fáze.</a:t>
            </a:r>
            <a:r>
              <a:rPr lang="cs-CZ" sz="2800" b="1" i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dotisk">
  <a:themeElements>
    <a:clrScheme name="Vodotis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Vodoti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doti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509</TotalTime>
  <Words>537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Trebuchet MS</vt:lpstr>
      <vt:lpstr>Wingdings 2</vt:lpstr>
      <vt:lpstr>Wingdings</vt:lpstr>
      <vt:lpstr>Calibri</vt:lpstr>
      <vt:lpstr>Times New Roman</vt:lpstr>
      <vt:lpstr>Vodotisk</vt:lpstr>
      <vt:lpstr>   Pedagogika Marie Montessori</vt:lpstr>
      <vt:lpstr>Hlavní myšlenky Marie Montessori</vt:lpstr>
      <vt:lpstr>Hlavní myšlenky Marie Montessori</vt:lpstr>
      <vt:lpstr>Uspořádání pedagogického systému</vt:lpstr>
      <vt:lpstr>Pracovní prostředí v pojetí Montessori pedagogiky</vt:lpstr>
      <vt:lpstr>Montessori pomůcky</vt:lpstr>
      <vt:lpstr>Oblasti učení</vt:lpstr>
      <vt:lpstr>Pojetí Svobody</vt:lpstr>
      <vt:lpstr>Vlastní objevování poznatku</vt:lpstr>
      <vt:lpstr>Senzitivní fáze  (citlivá období)</vt:lpstr>
      <vt:lpstr>Polarizace pozornosti</vt:lpstr>
      <vt:lpstr>Montesori pedagogika se řídí osmi základními principy</vt:lpstr>
      <vt:lpstr>Práce s chybou</vt:lpstr>
      <vt:lpstr>Princip ticha a klidu</vt:lpstr>
      <vt:lpstr>Věková heterogenita</vt:lpstr>
      <vt:lpstr>Role učitele - vychovatele</vt:lpstr>
      <vt:lpstr>Slide 17</vt:lpstr>
      <vt:lpstr>Hodnocení práce</vt:lpstr>
      <vt:lpstr>Slide 19</vt:lpstr>
      <vt:lpstr>Slide 20</vt:lpstr>
      <vt:lpstr>Slide 21</vt:lpstr>
      <vt:lpstr>Slide 22</vt:lpstr>
      <vt:lpstr>Slide 23</vt:lpstr>
      <vt:lpstr>S r o v n á n í</vt:lpstr>
    </vt:vector>
  </TitlesOfParts>
  <Company>Noname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Pedagogika Marie Montessori</dc:title>
  <dc:creator>Noname</dc:creator>
  <cp:lastModifiedBy>Jana</cp:lastModifiedBy>
  <cp:revision>41</cp:revision>
  <dcterms:created xsi:type="dcterms:W3CDTF">2010-03-23T12:10:34Z</dcterms:created>
  <dcterms:modified xsi:type="dcterms:W3CDTF">2010-04-08T17:53:41Z</dcterms:modified>
</cp:coreProperties>
</file>