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92" r:id="rId4"/>
    <p:sldId id="293" r:id="rId5"/>
    <p:sldId id="294" r:id="rId6"/>
    <p:sldId id="267" r:id="rId7"/>
    <p:sldId id="286" r:id="rId8"/>
    <p:sldId id="285" r:id="rId9"/>
    <p:sldId id="289" r:id="rId10"/>
    <p:sldId id="290" r:id="rId11"/>
    <p:sldId id="295" r:id="rId12"/>
    <p:sldId id="287" r:id="rId13"/>
    <p:sldId id="291" r:id="rId14"/>
    <p:sldId id="28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B3237-4B93-4B9A-8336-BFC8445FE687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6AD4-C598-4035-98E3-56FB628A73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51F96-0AFF-406D-9A2B-05A678B95AA3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0B6FC-47C8-40FD-BBD0-AD3868D7B5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C6461-D043-4C93-B9D9-1330636CD034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1DCDD-8E68-4221-9E2C-C1DE73A74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81C8E-0F95-4D70-A1FC-BB38E3B2600C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B76A-2EF3-48FC-B284-B88AC7092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4604-CA38-4DE5-B0D3-200F128A2A09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C27B8-826D-44C2-AA47-583A64D6D5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00D59-2A73-4DB5-8F39-E7ACA7ABD053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554EF-5C10-4C14-AE0C-38E7C5B0A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E8BF-C557-4456-8D01-DC7E524DD64B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451A6-DA34-4A19-9272-E2CAA0E8FC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F3673-AD36-4546-BFFE-D1888A831660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9F83-F213-48D4-8F00-4E10F58654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FE4D5-3761-46F6-9694-C36CDD0D4902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BAEFB-9563-4E7D-AA4C-E2F95ADCDC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5466-7333-42D2-A785-34A509259755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5677-C581-453F-BF36-C51ABBB6D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3219-939A-424D-A29B-988440134ABC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8855F-29A4-419D-B428-35FA36D603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6194E1-2185-45DB-B610-B95879643656}" type="datetimeFigureOut">
              <a:rPr lang="cs-CZ"/>
              <a:pPr>
                <a:defRPr/>
              </a:pPr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9CFB92-7E82-42EC-B9A6-BCEEE8E5E6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Strojní součásti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Pružiny,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Převody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 – ozubené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pravidla pro zobrazování ozubení: (pokrač.)</a:t>
            </a:r>
          </a:p>
          <a:p>
            <a:pPr lvl="1" eaLnBrk="1" hangingPunct="1"/>
            <a:r>
              <a:rPr lang="cs-CZ" smtClean="0"/>
              <a:t>roztečná plocha čerchovanou tenkou čarou</a:t>
            </a:r>
          </a:p>
          <a:p>
            <a:pPr lvl="1" eaLnBrk="1" hangingPunct="1"/>
            <a:r>
              <a:rPr lang="cs-CZ" smtClean="0"/>
              <a:t>hlavová plocha souvislou tlustou čarou</a:t>
            </a:r>
          </a:p>
          <a:p>
            <a:pPr lvl="1" eaLnBrk="1" hangingPunct="1"/>
            <a:r>
              <a:rPr lang="cs-CZ" smtClean="0"/>
              <a:t>patní plocha se zobrazuje jen v osovém řezu (tlustou čarou)</a:t>
            </a:r>
          </a:p>
          <a:p>
            <a:pPr lvl="1" eaLnBrk="1" hangingPunct="1"/>
            <a:r>
              <a:rPr lang="cs-CZ" smtClean="0"/>
              <a:t>sklon zubů se zakresluje třemi rovnoběžnými čarami</a:t>
            </a:r>
          </a:p>
          <a:p>
            <a:pPr lvl="1" eaLnBrk="1" hangingPunct="1"/>
            <a:r>
              <a:rPr lang="cs-CZ" smtClean="0"/>
              <a:t>kola se společně kreslí tak, aby se nezakrývaly</a:t>
            </a:r>
          </a:p>
          <a:p>
            <a:pPr lvl="1" eaLnBrk="1" hangingPunct="1"/>
            <a:r>
              <a:rPr lang="cs-CZ" smtClean="0"/>
              <a:t>výkres doplňuje tabulkou parametrů ozubení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kenovat000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97942" y="-24"/>
            <a:ext cx="4774388" cy="6858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 - řetězové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Řetězové převody</a:t>
            </a:r>
          </a:p>
          <a:p>
            <a:pPr eaLnBrk="1" hangingPunct="1"/>
            <a:r>
              <a:rPr lang="cs-CZ" smtClean="0"/>
              <a:t>hnací řetězy jsou normalizované dle </a:t>
            </a:r>
            <a:r>
              <a:rPr lang="cs-CZ" sz="2200" smtClean="0"/>
              <a:t>ČSN 02 3311</a:t>
            </a:r>
          </a:p>
          <a:p>
            <a:pPr lvl="2" eaLnBrk="1" hangingPunct="1"/>
            <a:r>
              <a:rPr lang="cs-CZ" smtClean="0"/>
              <a:t>např. ŘETĚZ 52 ČLÁNKŮ 20 B-1 ČSN 02 3311.1</a:t>
            </a:r>
          </a:p>
          <a:p>
            <a:pPr eaLnBrk="1" hangingPunct="1"/>
            <a:r>
              <a:rPr lang="cs-CZ" smtClean="0"/>
              <a:t>pravidla pro zobrazování:</a:t>
            </a:r>
          </a:p>
          <a:p>
            <a:pPr lvl="1" eaLnBrk="1" hangingPunct="1"/>
            <a:r>
              <a:rPr lang="cs-CZ" smtClean="0"/>
              <a:t>řetěz se zobrazuje tenkou čerchovanou čárou</a:t>
            </a:r>
          </a:p>
          <a:p>
            <a:pPr lvl="1" eaLnBrk="1" hangingPunct="1"/>
            <a:r>
              <a:rPr lang="cs-CZ" smtClean="0"/>
              <a:t>řetězová kola se zobrazují v úplném nebo částečném řezu</a:t>
            </a:r>
          </a:p>
          <a:p>
            <a:pPr lvl="1" eaLnBrk="1" hangingPunct="1"/>
            <a:r>
              <a:rPr lang="cs-CZ" smtClean="0"/>
              <a:t>výkres doplňuje tabulkou parametrů řetěz. kola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 - řetězové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cs-CZ" smtClean="0"/>
              <a:t>schéma válečkového řetězu</a:t>
            </a:r>
          </a:p>
        </p:txBody>
      </p:sp>
      <p:pic>
        <p:nvPicPr>
          <p:cNvPr id="10244" name="Picture 2" descr="C:\Users\stigmatore\Desktop\TGK\final\23.válečkový řetě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2214563"/>
            <a:ext cx="8128000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Mechanické převody - řemenové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Řemenové převody</a:t>
            </a:r>
          </a:p>
          <a:p>
            <a:pPr eaLnBrk="1" hangingPunct="1"/>
            <a:r>
              <a:rPr lang="cs-CZ" smtClean="0"/>
              <a:t>hnací řetězy jsou normalizované dle </a:t>
            </a:r>
            <a:r>
              <a:rPr lang="cs-CZ" sz="2200" smtClean="0"/>
              <a:t>ČSN 02 3180</a:t>
            </a:r>
          </a:p>
          <a:p>
            <a:pPr lvl="2" eaLnBrk="1" hangingPunct="1"/>
            <a:r>
              <a:rPr lang="cs-CZ" smtClean="0"/>
              <a:t>např. VĚNEC ŘEMENICE 200 – A - 3 ČSN 02 3180</a:t>
            </a:r>
          </a:p>
          <a:p>
            <a:pPr eaLnBrk="1" hangingPunct="1"/>
            <a:r>
              <a:rPr lang="cs-CZ" smtClean="0"/>
              <a:t>řemenice se znázorňuje v řezu</a:t>
            </a:r>
          </a:p>
        </p:txBody>
      </p:sp>
      <p:pic>
        <p:nvPicPr>
          <p:cNvPr id="11268" name="Picture 2" descr="C:\Users\stigmatore\Desktop\TGK\final\24 řemen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3714750"/>
            <a:ext cx="6715125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Pružiny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eaLnBrk="1" hangingPunct="1"/>
            <a:r>
              <a:rPr lang="cs-CZ" dirty="0" smtClean="0"/>
              <a:t>Pružiny slouží k akumulaci energie (hnací pružiny)</a:t>
            </a:r>
            <a:r>
              <a:rPr lang="cs-CZ" sz="2000" dirty="0" smtClean="0"/>
              <a:t>, </a:t>
            </a:r>
            <a:r>
              <a:rPr lang="cs-CZ" dirty="0" smtClean="0"/>
              <a:t>tlumení rázů (pružiny vozidel), zajištění vratné polohy (vačky)</a:t>
            </a:r>
          </a:p>
          <a:p>
            <a:pPr eaLnBrk="1" hangingPunct="1"/>
            <a:r>
              <a:rPr lang="cs-CZ" dirty="0" smtClean="0"/>
              <a:t>Dají se rozdělit na tažné a tlačné podle funkce</a:t>
            </a:r>
          </a:p>
          <a:p>
            <a:pPr eaLnBrk="1" hangingPunct="1"/>
            <a:r>
              <a:rPr lang="cs-CZ" dirty="0" smtClean="0"/>
              <a:t>Různé způsoby zobrazování</a:t>
            </a:r>
            <a:r>
              <a:rPr lang="cs-CZ" dirty="0" smtClean="0"/>
              <a:t>: </a:t>
            </a:r>
          </a:p>
          <a:p>
            <a:pPr eaLnBrk="1" hangingPunct="1">
              <a:buNone/>
            </a:pPr>
            <a:r>
              <a:rPr lang="cs-CZ" sz="2000" dirty="0" smtClean="0"/>
              <a:t>	    A) v pohledu                     B) v řezu               C) na výkresech sestavení</a:t>
            </a:r>
            <a:endParaRPr lang="cs-CZ" sz="2000" dirty="0" smtClean="0"/>
          </a:p>
        </p:txBody>
      </p:sp>
      <p:pic>
        <p:nvPicPr>
          <p:cNvPr id="3076" name="Picture 2" descr="C:\Users\stigmatore\Desktop\TGK\final\20 pruži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4500563"/>
            <a:ext cx="6127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kresy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04" y="714356"/>
            <a:ext cx="9108996" cy="53886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725602"/>
          </a:xfrm>
        </p:spPr>
        <p:txBody>
          <a:bodyPr/>
          <a:lstStyle/>
          <a:p>
            <a:pPr algn="l"/>
            <a:r>
              <a:rPr lang="cs-CZ" sz="2400" b="1" dirty="0" smtClean="0"/>
              <a:t>Další údaje o pružině </a:t>
            </a:r>
            <a:r>
              <a:rPr lang="cs-CZ" sz="2400" dirty="0" smtClean="0"/>
              <a:t>nutné pro výrobu a kontrolu se zapisují:</a:t>
            </a:r>
            <a:br>
              <a:rPr lang="cs-CZ" sz="2400" dirty="0" smtClean="0"/>
            </a:br>
            <a:r>
              <a:rPr lang="cs-CZ" sz="2400" dirty="0" smtClean="0"/>
              <a:t>	- formou tabulky</a:t>
            </a:r>
            <a:br>
              <a:rPr lang="cs-CZ" sz="2400" dirty="0" smtClean="0"/>
            </a:br>
            <a:r>
              <a:rPr lang="cs-CZ" sz="2400" dirty="0" smtClean="0"/>
              <a:t>	- formou zápisu u popisového pole</a:t>
            </a:r>
            <a:br>
              <a:rPr lang="cs-CZ" sz="2400" dirty="0" smtClean="0"/>
            </a:br>
            <a:r>
              <a:rPr lang="cs-CZ" sz="2400" dirty="0" smtClean="0"/>
              <a:t>Tabulka se umisťuje v pravém horním rohu výkresu.</a:t>
            </a:r>
            <a:endParaRPr lang="cs-CZ" sz="2400" dirty="0"/>
          </a:p>
        </p:txBody>
      </p:sp>
      <p:pic>
        <p:nvPicPr>
          <p:cNvPr id="4" name="Zástupný symbol pro obsah 3" descr="povinné údaje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214554"/>
            <a:ext cx="5979362" cy="391939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3471858" cy="2940048"/>
          </a:xfrm>
        </p:spPr>
        <p:txBody>
          <a:bodyPr/>
          <a:lstStyle/>
          <a:p>
            <a:r>
              <a:rPr lang="cs-CZ" b="1" dirty="0" smtClean="0"/>
              <a:t>Kompletní výkres pružiny</a:t>
            </a:r>
            <a:endParaRPr lang="cs-CZ" b="1" dirty="0"/>
          </a:p>
        </p:txBody>
      </p:sp>
      <p:pic>
        <p:nvPicPr>
          <p:cNvPr id="4" name="Zástupný symbol pro obsah 3" descr="skenovat0002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4744" y="-428652"/>
            <a:ext cx="4929221" cy="72008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 se používají mezi pohyblivými částmi strojů tehdy, pokud má dojít k úpravě otáček hnaného členu a ke změně kroutícího momentu.</a:t>
            </a:r>
          </a:p>
          <a:p>
            <a:pPr eaLnBrk="1" hangingPunct="1"/>
            <a:r>
              <a:rPr lang="cs-CZ" smtClean="0"/>
              <a:t>Podle změny výstupních otáček se dělí na:</a:t>
            </a:r>
          </a:p>
          <a:p>
            <a:pPr lvl="1" eaLnBrk="1" hangingPunct="1"/>
            <a:r>
              <a:rPr lang="cs-CZ" smtClean="0"/>
              <a:t>reduktory (zvýšení kroutícího momentu)</a:t>
            </a:r>
          </a:p>
          <a:p>
            <a:pPr lvl="1" eaLnBrk="1" hangingPunct="1"/>
            <a:r>
              <a:rPr lang="cs-CZ" smtClean="0"/>
              <a:t>multiplikátory (snížení kroutícího momentu)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/>
              <a:t>Dělení mechanických převodů:</a:t>
            </a:r>
          </a:p>
          <a:p>
            <a:pPr eaLnBrk="1" hangingPunct="1"/>
            <a:r>
              <a:rPr lang="cs-CZ" dirty="0" smtClean="0"/>
              <a:t>Třecí</a:t>
            </a:r>
          </a:p>
          <a:p>
            <a:pPr lvl="1" eaLnBrk="1" hangingPunct="1"/>
            <a:r>
              <a:rPr lang="cs-CZ" dirty="0" smtClean="0"/>
              <a:t>řemenové převody</a:t>
            </a:r>
          </a:p>
          <a:p>
            <a:pPr eaLnBrk="1" hangingPunct="1"/>
            <a:r>
              <a:rPr lang="cs-CZ" dirty="0" smtClean="0"/>
              <a:t>Tvarové</a:t>
            </a:r>
          </a:p>
          <a:p>
            <a:pPr lvl="1" eaLnBrk="1" hangingPunct="1"/>
            <a:r>
              <a:rPr lang="cs-CZ" dirty="0" smtClean="0"/>
              <a:t>ozubené převody</a:t>
            </a:r>
          </a:p>
          <a:p>
            <a:pPr lvl="1" eaLnBrk="1" hangingPunct="1"/>
            <a:r>
              <a:rPr lang="cs-CZ" dirty="0" smtClean="0"/>
              <a:t>řetězové převody</a:t>
            </a:r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 - ozubené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Ozubené převody</a:t>
            </a:r>
          </a:p>
          <a:p>
            <a:pPr eaLnBrk="1" hangingPunct="1"/>
            <a:r>
              <a:rPr lang="cs-CZ" smtClean="0"/>
              <a:t>tvar ozubených kol závisí na poloze hřídelí:</a:t>
            </a:r>
          </a:p>
          <a:p>
            <a:pPr lvl="1" eaLnBrk="1" hangingPunct="1"/>
            <a:r>
              <a:rPr lang="cs-CZ" smtClean="0"/>
              <a:t>rovnoběžné hřídele: válcová kola</a:t>
            </a:r>
          </a:p>
          <a:p>
            <a:pPr lvl="1" eaLnBrk="1" hangingPunct="1"/>
            <a:r>
              <a:rPr lang="cs-CZ" smtClean="0"/>
              <a:t>různoběžné hřídele: kola ve tvaru komolých kuželů</a:t>
            </a:r>
          </a:p>
          <a:p>
            <a:pPr lvl="1" eaLnBrk="1" hangingPunct="1"/>
            <a:r>
              <a:rPr lang="cs-CZ" smtClean="0"/>
              <a:t>mimoběžné hřídele: kola ve tvaru válců se závity</a:t>
            </a:r>
          </a:p>
          <a:p>
            <a:pPr eaLnBrk="1" hangingPunct="1"/>
            <a:r>
              <a:rPr lang="cs-CZ" smtClean="0"/>
              <a:t>Veškeré rozměry odvisejí od </a:t>
            </a:r>
            <a:r>
              <a:rPr lang="cs-CZ" i="1" smtClean="0"/>
              <a:t>modulu</a:t>
            </a:r>
            <a:r>
              <a:rPr lang="cs-CZ" smtClean="0"/>
              <a:t>, který je určen řadou podle </a:t>
            </a:r>
            <a:r>
              <a:rPr lang="cs-CZ" sz="2400" smtClean="0"/>
              <a:t>ČSN 01 4608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převody – ozubené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pravidla pro zobrazování ozubení:</a:t>
            </a:r>
          </a:p>
          <a:p>
            <a:pPr lvl="1" eaLnBrk="1" hangingPunct="1"/>
            <a:r>
              <a:rPr lang="cs-CZ" smtClean="0"/>
              <a:t>zuby se nevykreslují (není-li to nutné)</a:t>
            </a:r>
          </a:p>
          <a:p>
            <a:pPr lvl="1" eaLnBrk="1" hangingPunct="1"/>
            <a:r>
              <a:rPr lang="cs-CZ" smtClean="0"/>
              <a:t>jednotlivé zuby kreslíme zjednodušeně pomocí oblouků a kružnic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 typeface="Arial" charset="0"/>
              <a:buNone/>
            </a:pPr>
            <a:endParaRPr lang="cs-CZ" smtClean="0"/>
          </a:p>
        </p:txBody>
      </p:sp>
      <p:pic>
        <p:nvPicPr>
          <p:cNvPr id="7172" name="Picture 2" descr="C:\Users\stigmatore\Desktop\TGK\final\21 ozubení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3775075"/>
            <a:ext cx="7199312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334</Words>
  <Application>Microsoft Office PowerPoint</Application>
  <PresentationFormat>Předvádění na obrazovce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Strojní součásti</vt:lpstr>
      <vt:lpstr>Pružiny</vt:lpstr>
      <vt:lpstr>Snímek 3</vt:lpstr>
      <vt:lpstr>Další údaje o pružině nutné pro výrobu a kontrolu se zapisují:  - formou tabulky  - formou zápisu u popisového pole Tabulka se umisťuje v pravém horním rohu výkresu.</vt:lpstr>
      <vt:lpstr>Kompletní výkres pružiny</vt:lpstr>
      <vt:lpstr>Mechanické převody</vt:lpstr>
      <vt:lpstr>Mechanické převody</vt:lpstr>
      <vt:lpstr>Mechanické převody - ozubené</vt:lpstr>
      <vt:lpstr>Mechanické převody – ozubené</vt:lpstr>
      <vt:lpstr>Mechanické převody – ozubené</vt:lpstr>
      <vt:lpstr>Snímek 11</vt:lpstr>
      <vt:lpstr>Mechanické převody - řetězové</vt:lpstr>
      <vt:lpstr>Mechanické převody - řetězové</vt:lpstr>
      <vt:lpstr> Mechanické převody - řemenové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Strojní součásti</dc:title>
  <dc:creator>stigmatore</dc:creator>
  <cp:lastModifiedBy>Barbora Hlouchová</cp:lastModifiedBy>
  <cp:revision>35</cp:revision>
  <dcterms:created xsi:type="dcterms:W3CDTF">2010-04-20T15:48:43Z</dcterms:created>
  <dcterms:modified xsi:type="dcterms:W3CDTF">2010-04-27T20:20:43Z</dcterms:modified>
</cp:coreProperties>
</file>