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8" r:id="rId5"/>
    <p:sldId id="265" r:id="rId6"/>
    <p:sldId id="259" r:id="rId7"/>
    <p:sldId id="266" r:id="rId8"/>
    <p:sldId id="271" r:id="rId9"/>
    <p:sldId id="260" r:id="rId10"/>
    <p:sldId id="267" r:id="rId11"/>
    <p:sldId id="261" r:id="rId12"/>
    <p:sldId id="269" r:id="rId13"/>
    <p:sldId id="262" r:id="rId14"/>
    <p:sldId id="263" r:id="rId15"/>
    <p:sldId id="264" r:id="rId16"/>
    <p:sldId id="270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1" name="Zástupný symbol pro datum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8A2481B-5154-415F-B752-558547769AA3}" type="datetimeFigureOut">
              <a:rPr lang="cs-CZ" smtClean="0"/>
              <a:pPr/>
              <a:t>28.4.2010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28.4.2010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28.4.2010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28.4.2010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8A2481B-5154-415F-B752-558547769AA3}" type="datetimeFigureOut">
              <a:rPr lang="cs-CZ" smtClean="0"/>
              <a:pPr/>
              <a:t>28.4.2010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28.4.2010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28.4.2010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28.4.2010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8A2481B-5154-415F-B752-558547769AA3}" type="datetimeFigureOut">
              <a:rPr lang="cs-CZ" smtClean="0"/>
              <a:pPr/>
              <a:t>28.4.2010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28.4.2010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28.4.2010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nadpis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1" name="Zástupný symbol pro text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7" name="Zástupný symbol pro datum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8A2481B-5154-415F-B752-558547769AA3}" type="datetimeFigureOut">
              <a:rPr lang="cs-CZ" smtClean="0"/>
              <a:pPr/>
              <a:t>28.4.2010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Strojní součástky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Autoři Jan Žáček a Petr </a:t>
            </a:r>
            <a:r>
              <a:rPr lang="cs-CZ" dirty="0" err="1" smtClean="0">
                <a:solidFill>
                  <a:schemeClr val="tx1"/>
                </a:solidFill>
              </a:rPr>
              <a:t>Zbožínek</a:t>
            </a:r>
            <a:endParaRPr lang="cs-CZ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Základní parametry drážky pro válečkový řetěz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785926"/>
            <a:ext cx="7239000" cy="29527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Ozubená </a:t>
            </a:r>
            <a:r>
              <a:rPr lang="cs-CZ" dirty="0" smtClean="0"/>
              <a:t>KOLA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Ozubená kola v záběru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Podle konstrukce: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třecí - kola se dotýkají a k přenesení síly mezi nimi dochází díky tření,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ozubený - kola jsou ozubená a síla se přenáší dotykem do sebe zapadajících zubů,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řemenový - kola (nazývaná řemenice) jsou propojena řemenem a síla se přenáší třením mezi ním a koly, tření lze zvýšit použitím řemenu s průřezem </a:t>
            </a:r>
          </a:p>
          <a:p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řetězový - ozubená kola jsou propojena řetězem, který přenáší sílu působením na zuby kol,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šnekový - převod, při kterém jsou osy otáčení na sebe kolmé, zuby hnaného kola zapadají do závitů hnací části.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Podle směrů otáčení: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souhlasné - kolo hnací a hnané se otáčejí v souhlasném směru (v případě řetězového a řemenového nezkříženého převodu),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nesouhlasné - kola se otáčejí v nesouhlasném směru (v případě třecího, ozubeného a řemenového zkříženého převodu).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Podle velikosti převodu: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rychla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- převodový poměr je větší než jedna, hnané kolo se otáčí rychleji než hnací kolo, dochází ke zmenšení momentu síly,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pomala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- převodový poměr je menší než jedna, hnané kolo se otáčí pomaleji než hnací, dochází ke zvětšení momentu síly.</a:t>
            </a:r>
          </a:p>
          <a:p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Zobrazení ozubených kol</a:t>
            </a:r>
            <a:endParaRPr lang="cs-CZ" dirty="0"/>
          </a:p>
        </p:txBody>
      </p:sp>
      <p:pic>
        <p:nvPicPr>
          <p:cNvPr id="4" name="Zástupný symbol pro obsah 3" descr="Zobrazování ozubených kol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9587" y="2899569"/>
            <a:ext cx="7134225" cy="226695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Ložiska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Ložisko je součást technického zařízení, které umožňuje přenos síly při vzájemném otáčivém nebo posuvném pohybu jeho dílů. Jeho historie se </a:t>
            </a: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vyvíjí již od vynálezu kola. Použití valivého ložiska v mlýnech významně zvýšilo výkonnost mletí.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Existuje mnoho druhů ložisek. Základní dělení jsou následující: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Podle principu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Kluzné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Pneumatické (hybná část je na vzduchovém polštáři)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Hydraulické (hybná část je na kapalinovém polštáři)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Valivé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Kuličkové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Válečkové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Soudečkové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Kuželíkové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Magnetické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Podle směru přenášené síly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Axiální (většina sil působí ve směru osy otáčení)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Radiální (většina sil působí kolmo na osu)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Lineární (neotáčí se, ale posouvá)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Hřidel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Hřídel je podlouhlá rotační součást strojů, Obvykle jsou na ní připevněny další součásti, které se spolu s hřídelí otáčejí kolem její osy. Sama </a:t>
            </a: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Je ke stroji upevněna pomocí jednoho nebo několika ložisek. Podle funkce a namáhání se hřídele dělí na nosné a hybné.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a)nosné: většinou uchyceny pevně v rámu, otáčí se na nich součásti nebo se otáčí i hřídel s uchycenými koly. Nepřenáší kroutící moment. ( např. kladka)</a:t>
            </a: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b)hybné: jsou vždy otočné a přenáší kroutící moment.</a:t>
            </a:r>
          </a:p>
          <a:p>
            <a:pPr>
              <a:buNone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	jsou na nich upevněny strojní součásti (ozubená kola, řemenice...)</a:t>
            </a:r>
          </a:p>
          <a:p>
            <a:pPr>
              <a:buNone/>
            </a:pP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hybné se dělí na</a:t>
            </a:r>
          </a:p>
          <a:p>
            <a:pPr>
              <a:buNone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	a)spojovací</a:t>
            </a:r>
          </a:p>
          <a:p>
            <a:pPr>
              <a:buNone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	b)hnací a hnaná</a:t>
            </a:r>
          </a:p>
          <a:p>
            <a:pPr>
              <a:buNone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	c)předlohová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Mechanický převod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je součást mechanického stroje, která přenáší sílu mezi pohyblivými částmi stroje, které nejčastěji konají otáčivý pohyb (kola).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Druhy převodů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Podle konstrukce:</a:t>
            </a:r>
            <a:br>
              <a:rPr lang="cs-CZ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1200" i="1" dirty="0" smtClean="0">
                <a:latin typeface="Times New Roman" pitchFamily="18" charset="0"/>
                <a:cs typeface="Times New Roman" pitchFamily="18" charset="0"/>
              </a:rPr>
              <a:t>třecí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 - kola se dotýkají a k přenesení síly mezi nimi dochází díky tření</a:t>
            </a:r>
            <a:br>
              <a:rPr lang="cs-CZ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1200" i="1" dirty="0" smtClean="0">
                <a:latin typeface="Times New Roman" pitchFamily="18" charset="0"/>
                <a:cs typeface="Times New Roman" pitchFamily="18" charset="0"/>
              </a:rPr>
              <a:t>ozubený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 - kola jsou ozubená a síla se přenáší dotykem do sebe zapadajících zubů</a:t>
            </a:r>
            <a:br>
              <a:rPr lang="cs-CZ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1200" i="1" dirty="0" smtClean="0">
                <a:latin typeface="Times New Roman" pitchFamily="18" charset="0"/>
                <a:cs typeface="Times New Roman" pitchFamily="18" charset="0"/>
              </a:rPr>
              <a:t>řemenový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 - kola jsou propojena řemenem a síla se přenáší třením mezi ním a koly, tření lze zvýšit použitím řemenu s průřezem lichoběžníku (klínový řemen),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řemen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může být i zkřížený</a:t>
            </a:r>
            <a:br>
              <a:rPr lang="cs-CZ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1200" i="1" dirty="0" smtClean="0">
                <a:latin typeface="Times New Roman" pitchFamily="18" charset="0"/>
                <a:cs typeface="Times New Roman" pitchFamily="18" charset="0"/>
              </a:rPr>
              <a:t>řetězový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 - ozubená kola jsou propojena řetězem, který přenáší sílu působením na zuby kol</a:t>
            </a:r>
            <a:br>
              <a:rPr lang="cs-CZ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1200" i="1" dirty="0" smtClean="0">
                <a:latin typeface="Times New Roman" pitchFamily="18" charset="0"/>
                <a:cs typeface="Times New Roman" pitchFamily="18" charset="0"/>
              </a:rPr>
              <a:t>hřebenový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 - převod otáčivého pohybu na posuvný nebo naopak, do zubů kola zapadají zuby rovné části (hřebenu), síla se přenáší působením mezi zuby</a:t>
            </a:r>
            <a:br>
              <a:rPr lang="cs-CZ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1200" i="1" dirty="0" smtClean="0">
                <a:latin typeface="Times New Roman" pitchFamily="18" charset="0"/>
                <a:cs typeface="Times New Roman" pitchFamily="18" charset="0"/>
              </a:rPr>
              <a:t>šnekový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 - převod, při kterém jsou osy otáčení na sebe kolmé, zuby hnaného kola zapadají do závitů hnací části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Podle směrů otáčení:</a:t>
            </a:r>
            <a:br>
              <a:rPr lang="cs-CZ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1200" i="1" dirty="0" smtClean="0">
                <a:latin typeface="Times New Roman" pitchFamily="18" charset="0"/>
                <a:cs typeface="Times New Roman" pitchFamily="18" charset="0"/>
              </a:rPr>
              <a:t>souhlasné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 - kolo hnací a hnané se otáčejí v souhlasném směru (v případě řetězového a řemenového nezkříženého převodu)</a:t>
            </a:r>
            <a:br>
              <a:rPr lang="cs-CZ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1200" i="1" dirty="0" smtClean="0">
                <a:latin typeface="Times New Roman" pitchFamily="18" charset="0"/>
                <a:cs typeface="Times New Roman" pitchFamily="18" charset="0"/>
              </a:rPr>
              <a:t>nesouhlasné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 - kola se otáčejí v nesouhlasném směru (v případě třecího, ozubeného a řemenového zkříženého převodu).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Podle velikosti převodu:</a:t>
            </a:r>
            <a:br>
              <a:rPr lang="cs-CZ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1200" i="1" dirty="0" err="1" smtClean="0">
                <a:latin typeface="Times New Roman" pitchFamily="18" charset="0"/>
                <a:cs typeface="Times New Roman" pitchFamily="18" charset="0"/>
              </a:rPr>
              <a:t>dorychla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 - převodový poměr je větší než jedna, hnané kolo se otáčí rychleji než hnací kolo, dochází ke zmenšení momentu síly</a:t>
            </a:r>
            <a:br>
              <a:rPr lang="cs-CZ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1200" i="1" dirty="0" err="1" smtClean="0">
                <a:latin typeface="Times New Roman" pitchFamily="18" charset="0"/>
                <a:cs typeface="Times New Roman" pitchFamily="18" charset="0"/>
              </a:rPr>
              <a:t>dopomala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 - převodový poměr je menší než jedna, hnané kolo se otáčí pomaleji než hnané, dochází ke zvětšení momentu síly</a:t>
            </a:r>
          </a:p>
          <a:p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Mechanické převody.bmp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714348" y="1214422"/>
            <a:ext cx="6953250" cy="370522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druhy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Pružiny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Řemeny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Řetězy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Ozubená kola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Ložiska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Hřídel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Mechanický převod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Pružiny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Pružina je zařízení využívané k zachycení, akumulaci sil, tlumení rázů a chvění.</a:t>
            </a:r>
          </a:p>
          <a:p>
            <a:pPr>
              <a:buNone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Obvyklé chování pružiny je takové, že pružina působí silou úměrnou velikosti její výchylky z klidové polohy a ve směru proti této výchylce. V </a:t>
            </a:r>
          </a:p>
          <a:p>
            <a:pPr>
              <a:buNone/>
            </a:pP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případě přímé úměrnosti síly a výchylky lze matematicky takové chování vyjádřit následovně: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Kovové pružiny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Pružiny namáhané ohybem</a:t>
            </a:r>
          </a:p>
          <a:p>
            <a:pPr>
              <a:buNone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	listové pružiny</a:t>
            </a:r>
          </a:p>
          <a:p>
            <a:pPr>
              <a:buNone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	pružnice</a:t>
            </a:r>
          </a:p>
          <a:p>
            <a:pPr>
              <a:buNone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	šroubovité pružiny zkrutné</a:t>
            </a:r>
          </a:p>
          <a:p>
            <a:pPr>
              <a:buNone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	spirálové pružiny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Pružiny namáhané krutem</a:t>
            </a:r>
          </a:p>
          <a:p>
            <a:pPr>
              <a:buNone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	šroubovité pružiny válcové (tažné a tlačné)</a:t>
            </a:r>
          </a:p>
          <a:p>
            <a:pPr>
              <a:buNone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	šroubovité pružiny kuželové</a:t>
            </a:r>
          </a:p>
          <a:p>
            <a:pPr>
              <a:buNone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	zkrutné tyče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Pružiny namáhané kombinovaně</a:t>
            </a:r>
          </a:p>
          <a:p>
            <a:pPr>
              <a:buNone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	talířové pružiny</a:t>
            </a:r>
          </a:p>
          <a:p>
            <a:pPr>
              <a:buNone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	kroužkové pružiny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Pryžové pružiny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Parametry pružin</a:t>
            </a:r>
            <a:endParaRPr lang="cs-CZ" dirty="0"/>
          </a:p>
        </p:txBody>
      </p:sp>
      <p:pic>
        <p:nvPicPr>
          <p:cNvPr id="4" name="Zástupný symbol pro obsah 3" descr="Parametr-pružiny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1487" y="2061369"/>
            <a:ext cx="7210425" cy="394335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Pružina1.bmp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714348" y="357166"/>
            <a:ext cx="3686175" cy="2676525"/>
          </a:xfrm>
        </p:spPr>
      </p:pic>
      <p:pic>
        <p:nvPicPr>
          <p:cNvPr id="5" name="Obrázek 4" descr="Pružina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214290"/>
            <a:ext cx="1181100" cy="2676525"/>
          </a:xfrm>
          <a:prstGeom prst="rect">
            <a:avLst/>
          </a:prstGeom>
        </p:spPr>
      </p:pic>
      <p:pic>
        <p:nvPicPr>
          <p:cNvPr id="6" name="Obrázek 5" descr="Pružina3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3286124"/>
            <a:ext cx="7210425" cy="24003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Řemeny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Tažné členy – obvodová síla se přenáší z jednoho kotouče na druhý To umožňuje přenos vysokých výkonů.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Řemeny dělíme podle materiálu, který má splňovat následující podmínky:</a:t>
            </a:r>
          </a:p>
          <a:p>
            <a:pPr>
              <a:buNone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	pevnost v tahu</a:t>
            </a:r>
          </a:p>
          <a:p>
            <a:pPr>
              <a:buNone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	dobrou přilnavost k řemenici</a:t>
            </a:r>
          </a:p>
          <a:p>
            <a:pPr>
              <a:buNone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	dobrou ohebnost</a:t>
            </a: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Kožený řemen – velmi ohebný</a:t>
            </a:r>
          </a:p>
          <a:p>
            <a:pPr>
              <a:buNone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	- vhodný pro vysoké namáhání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Kožený řemen - ohebný</a:t>
            </a:r>
          </a:p>
          <a:p>
            <a:pPr>
              <a:buNone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	- pro normální pohony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Kožený řemen – standardní</a:t>
            </a:r>
          </a:p>
          <a:p>
            <a:pPr>
              <a:buNone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	- pro převody s přesuvnými řemenicemi</a:t>
            </a:r>
          </a:p>
          <a:p>
            <a:pPr>
              <a:buNone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	- v hrubém nebo prašném převodu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Pryžové a balatové řemeny</a:t>
            </a:r>
          </a:p>
          <a:p>
            <a:pPr>
              <a:buNone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	- s vložkami z bavlněných nebo umělých vláken</a:t>
            </a:r>
          </a:p>
          <a:p>
            <a:pPr>
              <a:buNone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	- vhodné pro vysoké namáhání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Textilní řemeny z polyamidu a polyesterů</a:t>
            </a:r>
          </a:p>
          <a:p>
            <a:pPr>
              <a:buNone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	- vhodné pro vysokou pevnost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Řemeny lepené z několik materiálů</a:t>
            </a:r>
          </a:p>
          <a:p>
            <a:pPr>
              <a:buNone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	- vhodné pro nejtěžší převod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Zobrazování v pohledu a řezu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642918"/>
            <a:ext cx="5857875" cy="2828925"/>
          </a:xfrm>
          <a:prstGeom prst="rect">
            <a:avLst/>
          </a:prstGeom>
        </p:spPr>
      </p:pic>
      <p:pic>
        <p:nvPicPr>
          <p:cNvPr id="5" name="Obrázek 4" descr="Kuželový a šnekový řez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3929066"/>
            <a:ext cx="7134225" cy="230505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214282" y="3286124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Kuželový a šnekový řez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214282" y="428604"/>
            <a:ext cx="1643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Zobrazení pohledu a řezu</a:t>
            </a: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Úkázka kótování šneku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785926"/>
            <a:ext cx="7315200" cy="3962400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Ukázka kótování šneku</a:t>
            </a: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Řetězy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Řetěz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 je strojní součást vzniklá pohyblivým spojením pevných, nejčastěji kovových článků. Používá se pro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Přenos hnací síly (hnací řetěz)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Rozrušování materiálu(řetěz pyly)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Pro zvýšení adhese(sněžný řetěz)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Jako pojistka(například u dveří)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Převodové řetězy</a:t>
            </a:r>
          </a:p>
          <a:p>
            <a:pPr>
              <a:buNone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	Používají se pro přenos hnacího momentu mezi ozubenými koly (řetězová kola) při velké osové vzdálenosti, při potřebě zachování směru otáčení nebo potřebě zjednodušení konstrukce (náhod zadního kola motocyklu, kola) a pod.</a:t>
            </a:r>
          </a:p>
          <a:p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hatý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hat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73</TotalTime>
  <Words>527</Words>
  <Application>Microsoft Office PowerPoint</Application>
  <PresentationFormat>Předvádění na obrazovce (4:3)</PresentationFormat>
  <Paragraphs>116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Bohatý</vt:lpstr>
      <vt:lpstr>Strojní součástky</vt:lpstr>
      <vt:lpstr>Základní druhy</vt:lpstr>
      <vt:lpstr>Pružiny</vt:lpstr>
      <vt:lpstr>Parametry pružin</vt:lpstr>
      <vt:lpstr>Snímek 5</vt:lpstr>
      <vt:lpstr>Řemeny</vt:lpstr>
      <vt:lpstr>Snímek 7</vt:lpstr>
      <vt:lpstr>Ukázka kótování šneku</vt:lpstr>
      <vt:lpstr>Řetězy</vt:lpstr>
      <vt:lpstr>Snímek 10</vt:lpstr>
      <vt:lpstr>Ozubená KOLA</vt:lpstr>
      <vt:lpstr>Zobrazení ozubených kol</vt:lpstr>
      <vt:lpstr>Ložiska</vt:lpstr>
      <vt:lpstr>Hřidel</vt:lpstr>
      <vt:lpstr>Mechanický převod</vt:lpstr>
      <vt:lpstr>Snímek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Strojní součástky</dc:title>
  <dc:creator>Edward V</dc:creator>
  <cp:lastModifiedBy>admin</cp:lastModifiedBy>
  <cp:revision>19</cp:revision>
  <dcterms:created xsi:type="dcterms:W3CDTF">2010-04-25T15:01:22Z</dcterms:created>
  <dcterms:modified xsi:type="dcterms:W3CDTF">2010-04-28T12:07:31Z</dcterms:modified>
</cp:coreProperties>
</file>