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75" r:id="rId3"/>
    <p:sldId id="259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1" r:id="rId19"/>
    <p:sldId id="292" r:id="rId20"/>
    <p:sldId id="293" r:id="rId21"/>
    <p:sldId id="269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E2CE2-5C2C-4DE1-A39E-86F734BAFF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C571F-5542-4DF4-A494-3CC97388FF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CCC06-D309-4D4C-B2EC-FD36EADA67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1_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35163"/>
            <a:ext cx="4038600" cy="2117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205288"/>
            <a:ext cx="4038600" cy="211931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8F6630-EFFC-44C8-887F-498B427D8D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4922E-8B60-4B80-B530-8D7438E4C2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0B14A-BC8E-4F7A-9624-A9C1221668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3AFB5-3350-43E1-8476-EB325C3F78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F7179-7CFE-40BF-AC90-52F2D05886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46979-622F-416C-9D4D-FEB71A6685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ABBC7-A08F-4CF8-A8F9-43B02EBF7A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EE5F9-8CD7-44EF-A918-359B4E26B3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avoúhlý trojúhe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05F40-3573-4835-9F47-00737AEB12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F8EDCD8-8BB9-4B96-8E71-194164B61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40" r:id="rId2"/>
    <p:sldLayoutId id="214748375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51" r:id="rId9"/>
    <p:sldLayoutId id="2147483746" r:id="rId10"/>
    <p:sldLayoutId id="2147483747" r:id="rId11"/>
    <p:sldLayoutId id="214748374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0034" y="2077378"/>
            <a:ext cx="7851648" cy="207170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300" dirty="0" smtClean="0"/>
              <a:t>Bi1BP_ZNP2 Živá a neživá příroda II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Úvod</a:t>
            </a:r>
            <a:br>
              <a:rPr lang="cs-CZ" dirty="0" smtClean="0"/>
            </a:br>
            <a:r>
              <a:rPr lang="cs-CZ" dirty="0" smtClean="0"/>
              <a:t>Biologické vědy</a:t>
            </a:r>
            <a:br>
              <a:rPr lang="cs-CZ" dirty="0" smtClean="0"/>
            </a:br>
            <a:r>
              <a:rPr lang="cs-CZ" dirty="0" smtClean="0"/>
              <a:t>Vědy o Zemi</a:t>
            </a:r>
            <a:endParaRPr lang="cs-CZ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0" y="5589240"/>
            <a:ext cx="7854950" cy="552450"/>
          </a:xfrm>
        </p:spPr>
        <p:txBody>
          <a:bodyPr/>
          <a:lstStyle/>
          <a:p>
            <a:pPr marR="0" algn="l" eaLnBrk="1" hangingPunct="1"/>
            <a:r>
              <a:rPr lang="cs-CZ" sz="2400" dirty="0" smtClean="0"/>
              <a:t>Jaro 2011				Mgr. Natálie </a:t>
            </a:r>
            <a:r>
              <a:rPr lang="cs-CZ" sz="2400" dirty="0" err="1" smtClean="0"/>
              <a:t>Čeplová</a:t>
            </a:r>
            <a:endParaRPr lang="cs-CZ" sz="2400" dirty="0" smtClean="0"/>
          </a:p>
          <a:p>
            <a:pPr marR="0" algn="l" eaLnBrk="1" hangingPunct="1"/>
            <a:endParaRPr lang="cs-CZ" sz="24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4. Vědy o vývoji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/>
              <a:t>VÝVOJOVÁ BIOLOGIE</a:t>
            </a:r>
          </a:p>
          <a:p>
            <a:pPr lvl="2">
              <a:buNone/>
            </a:pPr>
            <a:r>
              <a:rPr lang="cs-CZ" sz="1800" b="1" dirty="0" smtClean="0"/>
              <a:t>embryologie</a:t>
            </a:r>
            <a:r>
              <a:rPr lang="cs-CZ" sz="1800" dirty="0" smtClean="0"/>
              <a:t> (zárodečná část vývoje jedince)</a:t>
            </a:r>
          </a:p>
          <a:p>
            <a:pPr lvl="2">
              <a:buNone/>
            </a:pPr>
            <a:r>
              <a:rPr lang="cs-CZ" sz="1800" b="1" dirty="0" smtClean="0"/>
              <a:t>ontogeneze (individuální vývoj jedince)</a:t>
            </a:r>
          </a:p>
          <a:p>
            <a:r>
              <a:rPr lang="cs-CZ" sz="1800" b="1" dirty="0" smtClean="0"/>
              <a:t>EVOLUČNÍ BIOLOGIE</a:t>
            </a:r>
          </a:p>
          <a:p>
            <a:pPr lvl="2">
              <a:buNone/>
            </a:pPr>
            <a:r>
              <a:rPr lang="cs-CZ" sz="1800" b="1" dirty="0" smtClean="0"/>
              <a:t>fylogeneze</a:t>
            </a:r>
            <a:r>
              <a:rPr lang="cs-CZ" sz="1800" dirty="0" smtClean="0"/>
              <a:t> (zabývá se obecnými zákonitostmi vzniku, změnami taxonů a zjišťováním jejich příbuzenských vztahů; zkoumá vývoj všech organismů v čase = od vzniku živé hmoty po současnost)</a:t>
            </a:r>
            <a:endParaRPr lang="cs-CZ" sz="1800" b="1" dirty="0" smtClean="0"/>
          </a:p>
          <a:p>
            <a:r>
              <a:rPr lang="cs-CZ" sz="1800" b="1" dirty="0" smtClean="0"/>
              <a:t>PALEONTOLOGIE</a:t>
            </a:r>
            <a:r>
              <a:rPr lang="cs-CZ" sz="1800" dirty="0" smtClean="0"/>
              <a:t> (studuje vymřelé organismy, vytváří jejich systém, svým přístupem se blíží taxonomickým vědám)</a:t>
            </a:r>
          </a:p>
          <a:p>
            <a:pPr lvl="3" eaLnBrk="1" hangingPunct="1">
              <a:lnSpc>
                <a:spcPct val="90000"/>
              </a:lnSpc>
            </a:pPr>
            <a:endParaRPr lang="cs-CZ" sz="1800" i="1" dirty="0" smtClean="0"/>
          </a:p>
          <a:p>
            <a:pPr lvl="3" eaLnBrk="1" hangingPunct="1">
              <a:lnSpc>
                <a:spcPct val="90000"/>
              </a:lnSpc>
              <a:buNone/>
            </a:pPr>
            <a:endParaRPr lang="cs-CZ" sz="1800" i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i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5. Další biologické vědy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některé disciplíny lze jen těžko zařadit do konkrétní skupiny, jsou v podstatě samostatně vymezeny</a:t>
            </a:r>
          </a:p>
          <a:p>
            <a:endParaRPr lang="cs-CZ" dirty="0" smtClean="0"/>
          </a:p>
          <a:p>
            <a:r>
              <a:rPr lang="cs-CZ" sz="1800" b="1" dirty="0" smtClean="0"/>
              <a:t>EKOLOGIE</a:t>
            </a:r>
            <a:r>
              <a:rPr lang="cs-CZ" sz="1800" dirty="0" smtClean="0"/>
              <a:t> (zabývá se vnitrodruhovými i mezidruhovými vztahy mezi organismy, populacemi a společenstvy  a jejich vztahy k vnějšímu neživému prostředí)</a:t>
            </a:r>
          </a:p>
          <a:p>
            <a:r>
              <a:rPr lang="cs-CZ" sz="1800" b="1" dirty="0" smtClean="0"/>
              <a:t>ETOLOGIE</a:t>
            </a:r>
            <a:r>
              <a:rPr lang="cs-CZ" sz="1800" dirty="0" smtClean="0"/>
              <a:t> (zabývá se studiem projevů, funkce, evolucí  a ontogenezí chování živočichů, patří sem studium vnitro- i mezidruhové komunikace)</a:t>
            </a:r>
          </a:p>
          <a:p>
            <a:r>
              <a:rPr lang="cs-CZ" sz="1800" b="1" dirty="0" smtClean="0"/>
              <a:t>IMUNOLOGIE </a:t>
            </a:r>
            <a:r>
              <a:rPr lang="cs-CZ" sz="1800" dirty="0" smtClean="0"/>
              <a:t>(zabývá se obrannými funkcemi organismů – imunitním systémem)</a:t>
            </a:r>
            <a:endParaRPr lang="cs-CZ" sz="1800" b="1" dirty="0" smtClean="0"/>
          </a:p>
          <a:p>
            <a:r>
              <a:rPr lang="cs-CZ" sz="1800" b="1" dirty="0" smtClean="0"/>
              <a:t>GENETIKA</a:t>
            </a:r>
            <a:r>
              <a:rPr lang="cs-CZ" sz="1800" dirty="0" smtClean="0"/>
              <a:t> (studuje dědičnost a proměnlivost organismů)</a:t>
            </a:r>
          </a:p>
          <a:p>
            <a:r>
              <a:rPr lang="cs-CZ" sz="1800" b="1" dirty="0" smtClean="0"/>
              <a:t>MOLEKULÁRNÍ</a:t>
            </a:r>
            <a:r>
              <a:rPr lang="cs-CZ" sz="1800" dirty="0" smtClean="0"/>
              <a:t> </a:t>
            </a:r>
            <a:r>
              <a:rPr lang="cs-CZ" sz="1800" b="1" dirty="0" smtClean="0"/>
              <a:t>BIOLOGIE</a:t>
            </a:r>
            <a:r>
              <a:rPr lang="cs-CZ" sz="1800" dirty="0" smtClean="0"/>
              <a:t> (zabývá se studiem buněčných biologických procesů na molekulární úrovni)</a:t>
            </a:r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6. Aplikované vědy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všechny vědní disciplíny lze rozdělit na základní a aplikované (= užité, využívají poznatků základního výzkumu k použití v praxi)</a:t>
            </a:r>
          </a:p>
          <a:p>
            <a:endParaRPr lang="cs-CZ" dirty="0" smtClean="0"/>
          </a:p>
          <a:p>
            <a:r>
              <a:rPr lang="cs-CZ" sz="1800" b="1" dirty="0" smtClean="0"/>
              <a:t>MEDICÍNA</a:t>
            </a:r>
            <a:r>
              <a:rPr lang="cs-CZ" sz="1800" dirty="0" smtClean="0"/>
              <a:t> (</a:t>
            </a:r>
            <a:r>
              <a:rPr lang="cs-CZ" sz="1800" b="1" dirty="0" smtClean="0"/>
              <a:t>HUMÁNNÍ</a:t>
            </a:r>
            <a:r>
              <a:rPr lang="cs-CZ" sz="1800" dirty="0" smtClean="0"/>
              <a:t>, </a:t>
            </a:r>
            <a:r>
              <a:rPr lang="cs-CZ" sz="1800" b="1" dirty="0" smtClean="0"/>
              <a:t>VETERINÁRNÍ</a:t>
            </a:r>
            <a:r>
              <a:rPr lang="cs-CZ" sz="1800" dirty="0" smtClean="0"/>
              <a:t>; léčení chorob a poškození organismů)</a:t>
            </a:r>
          </a:p>
          <a:p>
            <a:r>
              <a:rPr lang="cs-CZ" sz="1800" b="1" dirty="0" smtClean="0"/>
              <a:t>AGROBIOLOGIE</a:t>
            </a:r>
            <a:r>
              <a:rPr lang="cs-CZ" sz="1800" dirty="0" smtClean="0"/>
              <a:t> (aplikace v zemědělství)</a:t>
            </a:r>
          </a:p>
          <a:p>
            <a:r>
              <a:rPr lang="cs-CZ" sz="1800" b="1" dirty="0" smtClean="0"/>
              <a:t>BIONIKA</a:t>
            </a:r>
            <a:r>
              <a:rPr lang="cs-CZ" sz="1800" dirty="0" smtClean="0"/>
              <a:t> (přenáší konstrukční prvky organismů do techniky)</a:t>
            </a:r>
          </a:p>
          <a:p>
            <a:r>
              <a:rPr lang="cs-CZ" sz="1800" b="1" dirty="0" smtClean="0"/>
              <a:t>BIOTECHNOLOGIE</a:t>
            </a:r>
            <a:r>
              <a:rPr lang="cs-CZ" sz="1800" dirty="0" smtClean="0"/>
              <a:t> (využívá funkčních schopností organismů pro technické účely)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7. Hraniční obory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zkoumané problematice se překrývají s jinými než biologickými vědami</a:t>
            </a:r>
          </a:p>
          <a:p>
            <a:endParaRPr lang="cs-CZ" dirty="0" smtClean="0"/>
          </a:p>
          <a:p>
            <a:r>
              <a:rPr lang="cs-CZ" sz="1800" b="1" dirty="0" smtClean="0"/>
              <a:t>BIOCHEMIE</a:t>
            </a:r>
            <a:r>
              <a:rPr lang="cs-CZ" sz="1800" dirty="0" smtClean="0"/>
              <a:t> (zkoumá chemické procesy v organismech)</a:t>
            </a:r>
          </a:p>
          <a:p>
            <a:r>
              <a:rPr lang="cs-CZ" sz="1800" b="1" dirty="0" smtClean="0"/>
              <a:t>BIOFYZIKA</a:t>
            </a:r>
            <a:r>
              <a:rPr lang="cs-CZ" sz="1800" dirty="0" smtClean="0"/>
              <a:t> (fyzikální vlastnosti živých soustav, fyzikální procesy v živých organismech, vliv fyzikálních faktorů prostředí na organismy)</a:t>
            </a:r>
            <a:endParaRPr lang="cs-CZ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Vědy o Zemi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souhrnné označení pro přírodní vědy, jejichž předmětem studia je planeta Země nebo její části</a:t>
            </a:r>
          </a:p>
          <a:p>
            <a:r>
              <a:rPr lang="cs-CZ" dirty="0" smtClean="0"/>
              <a:t>podobně jako u věd biologických je jejich vymezení pouze přibližné, často dochází ke značným mezioborovým přesahům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Rozdělení věd o Zemi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Geologie</a:t>
            </a:r>
          </a:p>
          <a:p>
            <a:r>
              <a:rPr lang="cs-CZ" dirty="0" smtClean="0"/>
              <a:t>2. Geografie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r>
              <a:rPr lang="cs-CZ" b="1" dirty="0" smtClean="0"/>
              <a:t>1. Geologie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6544"/>
          </a:xfrm>
        </p:spPr>
        <p:txBody>
          <a:bodyPr/>
          <a:lstStyle/>
          <a:p>
            <a:r>
              <a:rPr lang="cs-CZ" dirty="0" smtClean="0"/>
              <a:t>zkoumá stavbu a složení Země se zaměřením na strukturu a složení zemské kůry a procesy, které je utvářely a utváří</a:t>
            </a:r>
          </a:p>
          <a:p>
            <a:r>
              <a:rPr lang="cs-CZ" dirty="0" smtClean="0"/>
              <a:t>obory geologie (někdy také uváděné jako samostatné vědy o Zemi):</a:t>
            </a:r>
          </a:p>
          <a:p>
            <a:pPr lvl="2">
              <a:buNone/>
            </a:pPr>
            <a:r>
              <a:rPr lang="cs-CZ" sz="2400" b="1" dirty="0" smtClean="0"/>
              <a:t>	</a:t>
            </a:r>
            <a:r>
              <a:rPr lang="cs-CZ" sz="1800" b="1" dirty="0" smtClean="0"/>
              <a:t>PETROLOGIE</a:t>
            </a:r>
            <a:r>
              <a:rPr lang="cs-CZ" sz="1800" dirty="0" smtClean="0"/>
              <a:t> (vznik, složení, struktura a vlastnosti hornin)</a:t>
            </a:r>
          </a:p>
          <a:p>
            <a:pPr lvl="2">
              <a:buNone/>
            </a:pPr>
            <a:r>
              <a:rPr lang="cs-CZ" sz="1800" dirty="0" smtClean="0"/>
              <a:t>	</a:t>
            </a:r>
            <a:r>
              <a:rPr lang="cs-CZ" sz="1800" b="1" dirty="0" smtClean="0"/>
              <a:t>MINERALOGIE</a:t>
            </a:r>
            <a:r>
              <a:rPr lang="cs-CZ" sz="1800" dirty="0" smtClean="0"/>
              <a:t> (nerosty)</a:t>
            </a:r>
          </a:p>
          <a:p>
            <a:pPr lvl="2">
              <a:buNone/>
            </a:pPr>
            <a:r>
              <a:rPr lang="cs-CZ" sz="1800" dirty="0" smtClean="0"/>
              <a:t>	</a:t>
            </a:r>
            <a:r>
              <a:rPr lang="cs-CZ" sz="1800" b="1" dirty="0" smtClean="0"/>
              <a:t>PEDOLOGIE</a:t>
            </a:r>
            <a:r>
              <a:rPr lang="cs-CZ" sz="1800" dirty="0" smtClean="0"/>
              <a:t> (půdy)</a:t>
            </a:r>
          </a:p>
          <a:p>
            <a:pPr lvl="2">
              <a:buNone/>
            </a:pPr>
            <a:r>
              <a:rPr lang="cs-CZ" sz="1800" dirty="0" smtClean="0"/>
              <a:t>	</a:t>
            </a:r>
            <a:r>
              <a:rPr lang="cs-CZ" sz="1800" b="1" dirty="0" smtClean="0"/>
              <a:t>GEOFYZIKA</a:t>
            </a:r>
            <a:r>
              <a:rPr lang="cs-CZ" sz="1800" dirty="0" smtClean="0"/>
              <a:t> (fyzikální stavy a procesy související s vlastnostmi a vývojem Země a jejích částí)</a:t>
            </a:r>
          </a:p>
          <a:p>
            <a:pPr lvl="2">
              <a:buNone/>
            </a:pPr>
            <a:r>
              <a:rPr lang="cs-CZ" sz="1800" dirty="0" smtClean="0"/>
              <a:t> 	</a:t>
            </a:r>
            <a:r>
              <a:rPr lang="cs-CZ" sz="1800" b="1" dirty="0" smtClean="0"/>
              <a:t>GEOCHEMIE</a:t>
            </a:r>
            <a:r>
              <a:rPr lang="cs-CZ" sz="1800" dirty="0" smtClean="0"/>
              <a:t> (chemické procesy)</a:t>
            </a:r>
          </a:p>
          <a:p>
            <a:pPr lvl="2">
              <a:buNone/>
            </a:pPr>
            <a:r>
              <a:rPr lang="cs-CZ" sz="1800" dirty="0" smtClean="0"/>
              <a:t>	</a:t>
            </a:r>
            <a:r>
              <a:rPr lang="cs-CZ" sz="1800" b="1" dirty="0" smtClean="0"/>
              <a:t>PALEONTOLOGIE </a:t>
            </a:r>
            <a:r>
              <a:rPr lang="cs-CZ" sz="1800" dirty="0" smtClean="0"/>
              <a:t>(organismy minulých geologických období</a:t>
            </a:r>
            <a:endParaRPr lang="cs-CZ" sz="1800" b="1" dirty="0" smtClean="0"/>
          </a:p>
          <a:p>
            <a:pPr>
              <a:buNone/>
            </a:pPr>
            <a:r>
              <a:rPr lang="cs-CZ" sz="1800" dirty="0" smtClean="0"/>
              <a:t>	+ další obory (např. </a:t>
            </a:r>
            <a:r>
              <a:rPr lang="cs-CZ" sz="1800" dirty="0" err="1" smtClean="0"/>
              <a:t>karsologie</a:t>
            </a:r>
            <a:r>
              <a:rPr lang="cs-CZ" sz="1800" dirty="0" smtClean="0"/>
              <a:t>, glaciologie, ložisková geologie)</a:t>
            </a:r>
          </a:p>
          <a:p>
            <a:endParaRPr lang="cs-CZ" sz="1800" dirty="0" smtClean="0"/>
          </a:p>
          <a:p>
            <a:pPr lvl="2">
              <a:buNone/>
            </a:pPr>
            <a:r>
              <a:rPr lang="cs-CZ" sz="1800" dirty="0" smtClean="0"/>
              <a:t>	</a:t>
            </a:r>
          </a:p>
          <a:p>
            <a:pPr lvl="2">
              <a:buNone/>
            </a:pPr>
            <a:endParaRPr lang="cs-CZ" sz="18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2. Geografie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zabývá se popisem objektů krajinné sféry – světadíly, moře, pohoří, řeky, státy, lidská sídla apod., jejich vzájemných vazeb a časového vývoje</a:t>
            </a:r>
          </a:p>
          <a:p>
            <a:endParaRPr lang="cs-CZ" dirty="0" smtClean="0"/>
          </a:p>
          <a:p>
            <a:r>
              <a:rPr lang="cs-CZ" sz="1800" b="1" dirty="0" smtClean="0"/>
              <a:t>FYZICKÁ GEOGRAFIE</a:t>
            </a:r>
          </a:p>
          <a:p>
            <a:r>
              <a:rPr lang="cs-CZ" sz="1800" b="1" dirty="0" smtClean="0"/>
              <a:t>SOCIO-EKONOMICKÁ GEOGRAFIE</a:t>
            </a:r>
          </a:p>
          <a:p>
            <a:r>
              <a:rPr lang="cs-CZ" sz="1800" b="1" dirty="0" smtClean="0"/>
              <a:t>REGIONÁLNÍ GEOGRAFIE</a:t>
            </a:r>
          </a:p>
          <a:p>
            <a:r>
              <a:rPr lang="cs-CZ" sz="1800" b="1" dirty="0" smtClean="0"/>
              <a:t>KARTOGRAFIE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824536"/>
          </a:xfrm>
        </p:spPr>
        <p:txBody>
          <a:bodyPr/>
          <a:lstStyle/>
          <a:p>
            <a:pPr lvl="0">
              <a:buNone/>
              <a:defRPr/>
            </a:pPr>
            <a:r>
              <a:rPr lang="cs-CZ" b="1" dirty="0" smtClean="0"/>
              <a:t>	FYZICKÁ GEOGRAFIE</a:t>
            </a:r>
          </a:p>
          <a:p>
            <a:pPr lvl="0">
              <a:defRPr/>
            </a:pPr>
            <a:r>
              <a:rPr lang="cs-CZ" dirty="0" smtClean="0"/>
              <a:t>věnuje </a:t>
            </a:r>
            <a:r>
              <a:rPr lang="cs-CZ" dirty="0" err="1" smtClean="0"/>
              <a:t>fyzickogeografické</a:t>
            </a:r>
            <a:r>
              <a:rPr lang="cs-CZ" dirty="0" smtClean="0"/>
              <a:t> sféře krajinné sféry, tj. litosféře, hydrosféře, atmosféře, </a:t>
            </a:r>
            <a:r>
              <a:rPr lang="cs-CZ" dirty="0" err="1" smtClean="0"/>
              <a:t>pedosféře</a:t>
            </a:r>
            <a:r>
              <a:rPr lang="cs-CZ" dirty="0" smtClean="0"/>
              <a:t> a biosféře</a:t>
            </a:r>
          </a:p>
          <a:p>
            <a:pPr lvl="2">
              <a:buNone/>
              <a:defRPr/>
            </a:pPr>
            <a:r>
              <a:rPr lang="cs-CZ" dirty="0" smtClean="0"/>
              <a:t>	GEOMORFOLOGIE (studium tvarů, vzniku a stáří zemského povrchu)</a:t>
            </a:r>
          </a:p>
          <a:p>
            <a:pPr lvl="2">
              <a:buNone/>
              <a:defRPr/>
            </a:pPr>
            <a:r>
              <a:rPr lang="cs-CZ" dirty="0" smtClean="0"/>
              <a:t>	HYDROLOGIE (hydrosféra Země – povrchové  a podpovrchové vodstvo, led, atmosférická voda)</a:t>
            </a:r>
          </a:p>
          <a:p>
            <a:pPr lvl="2">
              <a:buNone/>
              <a:defRPr/>
            </a:pPr>
            <a:r>
              <a:rPr lang="cs-CZ" dirty="0" smtClean="0"/>
              <a:t>	METEOROLOGIE A KLIMATOLOGIE (atmosférické jevy - meteorologie a podnebím – klimatologie)</a:t>
            </a:r>
          </a:p>
          <a:p>
            <a:pPr lvl="2">
              <a:buNone/>
              <a:defRPr/>
            </a:pPr>
            <a:r>
              <a:rPr lang="cs-CZ" dirty="0" smtClean="0"/>
              <a:t>	PEDOGEOGRAFIE (prostorové rozmístění půdních typů)</a:t>
            </a:r>
          </a:p>
          <a:p>
            <a:pPr lvl="2">
              <a:buNone/>
              <a:defRPr/>
            </a:pPr>
            <a:r>
              <a:rPr lang="cs-CZ" dirty="0" smtClean="0"/>
              <a:t>	BIOGEOGRAFIE (biodiverzita v prostoru a čase; kde organismy žijí a v jakém množství)</a:t>
            </a:r>
          </a:p>
          <a:p>
            <a:pPr lvl="0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389437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	SOCIO-EKONOMICKÁ GEOGRAFIE</a:t>
            </a:r>
          </a:p>
          <a:p>
            <a:pPr>
              <a:buNone/>
            </a:pPr>
            <a:r>
              <a:rPr lang="cs-CZ" dirty="0" smtClean="0"/>
              <a:t>	= humánní geografie</a:t>
            </a:r>
          </a:p>
          <a:p>
            <a:r>
              <a:rPr lang="cs-CZ" dirty="0" smtClean="0"/>
              <a:t>věnuje se člověku, jeho společnosti a jeho hospodářské činnosti, tj. socioekonomické sféře krajinné sféry</a:t>
            </a:r>
          </a:p>
          <a:p>
            <a:r>
              <a:rPr lang="cs-CZ" dirty="0" smtClean="0"/>
              <a:t>vědní disciplíny např. geografie dopravy, kultury, sídel, průmyslu zemědělství ...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Přírodní vědy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040" y="1935163"/>
            <a:ext cx="8964488" cy="4389437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je označení pro soubor věd zkoumajících vědeckými metodami řád a zákony, kterými se řídí vesmír</a:t>
            </a:r>
          </a:p>
          <a:p>
            <a:pPr>
              <a:buNone/>
            </a:pPr>
            <a:r>
              <a:rPr lang="cs-CZ" dirty="0" smtClean="0"/>
              <a:t> 	patří sem:</a:t>
            </a:r>
          </a:p>
          <a:p>
            <a:r>
              <a:rPr lang="cs-CZ" b="1" dirty="0" smtClean="0"/>
              <a:t>biologie (</a:t>
            </a:r>
            <a:r>
              <a:rPr lang="cs-CZ" dirty="0" smtClean="0"/>
              <a:t>zabývá se studiem živých soustav) </a:t>
            </a:r>
            <a:endParaRPr lang="cs-CZ" b="1" dirty="0" smtClean="0"/>
          </a:p>
          <a:p>
            <a:r>
              <a:rPr lang="cs-CZ" dirty="0" smtClean="0"/>
              <a:t>chemie</a:t>
            </a:r>
          </a:p>
          <a:p>
            <a:r>
              <a:rPr lang="cs-CZ" dirty="0" smtClean="0"/>
              <a:t>fyzika</a:t>
            </a:r>
          </a:p>
          <a:p>
            <a:r>
              <a:rPr lang="cs-CZ" b="1" dirty="0" smtClean="0"/>
              <a:t>vědy o Zemi </a:t>
            </a:r>
            <a:r>
              <a:rPr lang="cs-CZ" dirty="0" smtClean="0"/>
              <a:t>(studium neživé přírody)</a:t>
            </a:r>
            <a:endParaRPr lang="cs-CZ" b="1" dirty="0" smtClean="0"/>
          </a:p>
          <a:p>
            <a:r>
              <a:rPr lang="cs-CZ" dirty="0" smtClean="0"/>
              <a:t>(matematika)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9803"/>
            <a:ext cx="8229600" cy="4389437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	REGIONÁLNÍ (oblastní) GEOGRAFIE</a:t>
            </a:r>
          </a:p>
          <a:p>
            <a:r>
              <a:rPr lang="cs-CZ" dirty="0" smtClean="0"/>
              <a:t>věnuje se geografii regionů podle určitého kritéria, např. světadílů, jejich částí, států a zemí, administrativních jednotek atd.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	KARTOGRAFIE</a:t>
            </a:r>
          </a:p>
          <a:p>
            <a:r>
              <a:rPr lang="cs-CZ" dirty="0" smtClean="0"/>
              <a:t>studuje a zobrazuje prostorové rozmístění jednotlivých jevů krajinné sféry (výroba map)</a:t>
            </a:r>
          </a:p>
          <a:p>
            <a:r>
              <a:rPr lang="cs-CZ" dirty="0" smtClean="0"/>
              <a:t>spadá sem řada vědních disciplín (geodézie, dálkový průzkum Země atd.)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428596" y="2500306"/>
            <a:ext cx="8305800" cy="1143000"/>
          </a:xfrm>
        </p:spPr>
        <p:txBody>
          <a:bodyPr/>
          <a:lstStyle/>
          <a:p>
            <a:pPr algn="ctr">
              <a:defRPr/>
            </a:pPr>
            <a:r>
              <a:rPr lang="cs-CZ" b="1" dirty="0" smtClean="0"/>
              <a:t>Děkuji za pozornost.</a:t>
            </a: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Biologie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2071688"/>
            <a:ext cx="8229600" cy="438943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je věda zabývající se studiem živé přírody </a:t>
            </a:r>
            <a:br>
              <a:rPr lang="cs-CZ" dirty="0" smtClean="0"/>
            </a:br>
            <a:r>
              <a:rPr lang="cs-CZ" dirty="0" smtClean="0"/>
              <a:t>[</a:t>
            </a:r>
            <a:r>
              <a:rPr lang="cs-CZ" dirty="0" err="1"/>
              <a:t>bios</a:t>
            </a:r>
            <a:r>
              <a:rPr lang="cs-CZ" dirty="0"/>
              <a:t> = život; logos = </a:t>
            </a:r>
            <a:r>
              <a:rPr lang="cs-CZ" dirty="0" smtClean="0"/>
              <a:t>slovo, věda, nauka]</a:t>
            </a:r>
            <a:endParaRPr lang="cs-CZ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souhrnný název pro celou soustavu biologických věd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snaží se poznat podstatu života a jeho zákonitosti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zkoumá strukturu a funkce živých </a:t>
            </a:r>
            <a:r>
              <a:rPr lang="cs-CZ" dirty="0"/>
              <a:t>organismů</a:t>
            </a:r>
            <a:r>
              <a:rPr lang="cs-CZ" dirty="0" smtClean="0"/>
              <a:t>, na všech úrovních</a:t>
            </a:r>
            <a:endParaRPr lang="cs-CZ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zkoumá vzájemné vztahy živých organismů i vztahy mezi živou a neživou přírodou (okolním prostředím)</a:t>
            </a:r>
            <a:endParaRPr lang="cs-CZ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zabývá se individuálním </a:t>
            </a:r>
            <a:r>
              <a:rPr lang="cs-CZ" dirty="0"/>
              <a:t>vývojem a evolucí </a:t>
            </a:r>
            <a:r>
              <a:rPr lang="cs-CZ" dirty="0" smtClean="0"/>
              <a:t>organismů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Rozdělení biologických věd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konkrétního předmětu zkoumání jsou biologické vědy členěny na </a:t>
            </a:r>
            <a:r>
              <a:rPr lang="cs-CZ" b="1" dirty="0" smtClean="0"/>
              <a:t>dílčí disciplíny</a:t>
            </a:r>
          </a:p>
          <a:p>
            <a:r>
              <a:rPr lang="cs-CZ" dirty="0" smtClean="0"/>
              <a:t>vymezeny jsou pouze hrubé hranice disciplín, často dochází k jejich vzájemnému překrývání</a:t>
            </a:r>
          </a:p>
          <a:p>
            <a:r>
              <a:rPr lang="cs-CZ" dirty="0" smtClean="0"/>
              <a:t>můžeme se setkat s více různými přístupy ke rozdělení biologických věd, toto je pouze jeden z nich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Rozdělení biologických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taxonomické (systematické) vědy</a:t>
            </a:r>
          </a:p>
          <a:p>
            <a:r>
              <a:rPr lang="cs-CZ" dirty="0" smtClean="0"/>
              <a:t>2. morfologické vědy</a:t>
            </a:r>
          </a:p>
          <a:p>
            <a:r>
              <a:rPr lang="cs-CZ" dirty="0" smtClean="0"/>
              <a:t>3. fyziologické vědy</a:t>
            </a:r>
          </a:p>
          <a:p>
            <a:r>
              <a:rPr lang="cs-CZ" dirty="0" smtClean="0"/>
              <a:t>4. vědy o vývoji</a:t>
            </a:r>
          </a:p>
          <a:p>
            <a:r>
              <a:rPr lang="cs-CZ" dirty="0" smtClean="0"/>
              <a:t>5. další biologické vědy</a:t>
            </a:r>
          </a:p>
          <a:p>
            <a:r>
              <a:rPr lang="cs-CZ" dirty="0" smtClean="0"/>
              <a:t>6. aplikované vědy</a:t>
            </a:r>
          </a:p>
          <a:p>
            <a:r>
              <a:rPr lang="cs-CZ" dirty="0" smtClean="0"/>
              <a:t>7. hraniční obory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1. Taxonomické vědy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taxon = systematická jednotka (druh, rod, čeleď atd.)</a:t>
            </a:r>
          </a:p>
          <a:p>
            <a:r>
              <a:rPr lang="cs-CZ" dirty="0" smtClean="0"/>
              <a:t>tyto vědy se zabývají rozdělením organismů do systému podle určitých příbuzných znaků</a:t>
            </a:r>
          </a:p>
          <a:p>
            <a:r>
              <a:rPr lang="cs-CZ" dirty="0" smtClean="0"/>
              <a:t>předmětem studia jsou jednotlivé skupiny organismů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3779"/>
            <a:ext cx="8229600" cy="525353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1800" b="1" dirty="0" smtClean="0"/>
              <a:t>MIKROBIOLOGIE  </a:t>
            </a:r>
            <a:r>
              <a:rPr lang="cs-CZ" sz="1800" dirty="0" smtClean="0"/>
              <a:t>(zabývá se </a:t>
            </a:r>
            <a:r>
              <a:rPr lang="cs-CZ" sz="1800" dirty="0" err="1" smtClean="0"/>
              <a:t>prokaryotickými</a:t>
            </a:r>
            <a:r>
              <a:rPr lang="cs-CZ" sz="1800" dirty="0" smtClean="0"/>
              <a:t> organismy)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800" dirty="0" smtClean="0"/>
              <a:t>		</a:t>
            </a:r>
            <a:r>
              <a:rPr lang="cs-CZ" sz="1800" b="1" dirty="0" smtClean="0"/>
              <a:t>virologie </a:t>
            </a:r>
            <a:r>
              <a:rPr lang="cs-CZ" sz="1800" dirty="0" smtClean="0"/>
              <a:t>(nebuněčné organismy – viry , viroidy, </a:t>
            </a:r>
            <a:r>
              <a:rPr lang="cs-CZ" sz="1800" dirty="0" err="1" smtClean="0"/>
              <a:t>priony</a:t>
            </a:r>
            <a:r>
              <a:rPr lang="cs-CZ" sz="1800" dirty="0" smtClean="0"/>
              <a:t>)</a:t>
            </a:r>
            <a:endParaRPr lang="cs-CZ" sz="1800" b="1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cs-CZ" sz="1800" dirty="0" smtClean="0"/>
              <a:t>		</a:t>
            </a:r>
            <a:r>
              <a:rPr lang="cs-CZ" sz="1800" b="1" dirty="0" smtClean="0"/>
              <a:t>bakteriologie</a:t>
            </a:r>
            <a:r>
              <a:rPr lang="cs-CZ" sz="1800" dirty="0" smtClean="0"/>
              <a:t> (bakterie)</a:t>
            </a:r>
            <a:endParaRPr lang="cs-CZ" sz="1800" b="1" dirty="0" smtClean="0"/>
          </a:p>
          <a:p>
            <a:pPr eaLnBrk="1" hangingPunct="1">
              <a:lnSpc>
                <a:spcPct val="90000"/>
              </a:lnSpc>
            </a:pPr>
            <a:r>
              <a:rPr lang="cs-CZ" sz="1800" b="1" dirty="0" smtClean="0"/>
              <a:t>BOTANIKA </a:t>
            </a:r>
            <a:r>
              <a:rPr lang="cs-CZ" sz="1800" dirty="0" smtClean="0"/>
              <a:t>(zabývá se studiem rostlin)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800" dirty="0" smtClean="0"/>
              <a:t>		</a:t>
            </a:r>
            <a:r>
              <a:rPr lang="cs-CZ" sz="1800" b="1" dirty="0" smtClean="0"/>
              <a:t>algologie</a:t>
            </a:r>
            <a:r>
              <a:rPr lang="cs-CZ" sz="1800" dirty="0" smtClean="0"/>
              <a:t> (řasy a sinice)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800" dirty="0" smtClean="0"/>
              <a:t>		</a:t>
            </a:r>
            <a:r>
              <a:rPr lang="cs-CZ" sz="1800" b="1" dirty="0" smtClean="0"/>
              <a:t>bryologie</a:t>
            </a:r>
            <a:r>
              <a:rPr lang="cs-CZ" sz="1800" dirty="0" smtClean="0"/>
              <a:t> (mechorosty)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800" dirty="0" smtClean="0"/>
              <a:t>		</a:t>
            </a:r>
            <a:r>
              <a:rPr lang="cs-CZ" sz="1800" b="1" dirty="0" smtClean="0"/>
              <a:t>dendrologie</a:t>
            </a:r>
            <a:r>
              <a:rPr lang="cs-CZ" sz="1800" dirty="0" smtClean="0"/>
              <a:t> (dřeviny)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800" dirty="0" smtClean="0"/>
              <a:t>		</a:t>
            </a:r>
            <a:r>
              <a:rPr lang="cs-CZ" sz="1800" b="1" dirty="0" smtClean="0"/>
              <a:t>mykologie</a:t>
            </a:r>
            <a:r>
              <a:rPr lang="cs-CZ" sz="1800" dirty="0" smtClean="0"/>
              <a:t> (houby a houbové organismy)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800" dirty="0" smtClean="0"/>
              <a:t>		</a:t>
            </a:r>
            <a:r>
              <a:rPr lang="cs-CZ" sz="1800" b="1" dirty="0" smtClean="0"/>
              <a:t>lichenologie</a:t>
            </a:r>
            <a:r>
              <a:rPr lang="cs-CZ" sz="1800" dirty="0" smtClean="0"/>
              <a:t> (lišejníky)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b="1" dirty="0" smtClean="0"/>
              <a:t>ZOOLOGIE</a:t>
            </a:r>
            <a:r>
              <a:rPr lang="cs-CZ" sz="1800" dirty="0" smtClean="0"/>
              <a:t> (zabývá se studiem živočichů)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800" dirty="0" smtClean="0"/>
              <a:t>		</a:t>
            </a:r>
            <a:r>
              <a:rPr lang="cs-CZ" sz="1800" b="1" dirty="0" smtClean="0"/>
              <a:t>entomologie</a:t>
            </a:r>
            <a:r>
              <a:rPr lang="cs-CZ" sz="1800" dirty="0" smtClean="0"/>
              <a:t> (hmyz)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800" dirty="0" smtClean="0"/>
              <a:t>		</a:t>
            </a:r>
            <a:r>
              <a:rPr lang="cs-CZ" sz="1800" b="1" dirty="0" smtClean="0"/>
              <a:t>ichtyologie</a:t>
            </a:r>
            <a:r>
              <a:rPr lang="cs-CZ" sz="1800" dirty="0" smtClean="0"/>
              <a:t> (ryby)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800" dirty="0" smtClean="0"/>
              <a:t>		</a:t>
            </a:r>
            <a:r>
              <a:rPr lang="cs-CZ" sz="1800" b="1" dirty="0" smtClean="0"/>
              <a:t>herpetologie</a:t>
            </a:r>
            <a:r>
              <a:rPr lang="cs-CZ" sz="1800" dirty="0" smtClean="0"/>
              <a:t> (plazi)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800" dirty="0" smtClean="0"/>
              <a:t>		</a:t>
            </a:r>
            <a:r>
              <a:rPr lang="cs-CZ" sz="1800" b="1" dirty="0" smtClean="0"/>
              <a:t>ornitologie</a:t>
            </a:r>
            <a:r>
              <a:rPr lang="cs-CZ" sz="1800" dirty="0" smtClean="0"/>
              <a:t> (ptáci)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800" dirty="0" smtClean="0"/>
              <a:t>		</a:t>
            </a:r>
            <a:r>
              <a:rPr lang="cs-CZ" sz="1800" b="1" dirty="0" smtClean="0"/>
              <a:t>mamaliologie</a:t>
            </a:r>
            <a:r>
              <a:rPr lang="cs-CZ" sz="1800" dirty="0" smtClean="0"/>
              <a:t> (savci)</a:t>
            </a:r>
          </a:p>
          <a:p>
            <a:r>
              <a:rPr lang="cs-CZ" sz="1800" b="1" dirty="0" smtClean="0"/>
              <a:t>ANTROPOLOGIE</a:t>
            </a:r>
            <a:r>
              <a:rPr lang="cs-CZ" sz="1800" dirty="0" smtClean="0"/>
              <a:t> (věda o člověku)</a:t>
            </a:r>
            <a:endParaRPr lang="cs-CZ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2. Morfologické vědy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zabývají se popisem tvaru organismů a jejich částí</a:t>
            </a:r>
          </a:p>
          <a:p>
            <a:endParaRPr lang="cs-CZ" dirty="0" smtClean="0"/>
          </a:p>
          <a:p>
            <a:r>
              <a:rPr lang="cs-CZ" sz="1800" b="1" dirty="0" smtClean="0"/>
              <a:t>MORFOLOGIE</a:t>
            </a:r>
            <a:r>
              <a:rPr lang="cs-CZ" sz="1800" dirty="0" smtClean="0"/>
              <a:t> (v užším slova smyslu; studuje tvar organismů a jejich částí)</a:t>
            </a:r>
          </a:p>
          <a:p>
            <a:pPr>
              <a:buNone/>
            </a:pPr>
            <a:r>
              <a:rPr lang="cs-CZ" sz="1800" b="1" dirty="0" smtClean="0"/>
              <a:t>		morfologie rostlin</a:t>
            </a:r>
          </a:p>
          <a:p>
            <a:pPr>
              <a:buNone/>
            </a:pPr>
            <a:r>
              <a:rPr lang="cs-CZ" sz="1800" b="1" dirty="0" smtClean="0"/>
              <a:t>		morfologie živočichů</a:t>
            </a:r>
          </a:p>
          <a:p>
            <a:pPr eaLnBrk="1" hangingPunct="1"/>
            <a:r>
              <a:rPr lang="cs-CZ" sz="1800" b="1" dirty="0" smtClean="0"/>
              <a:t>ANATOMIE</a:t>
            </a:r>
            <a:r>
              <a:rPr lang="cs-CZ" sz="1800" dirty="0" smtClean="0"/>
              <a:t> (vnitřní stavba organismů  a jejich částí)</a:t>
            </a:r>
          </a:p>
          <a:p>
            <a:pPr eaLnBrk="1" hangingPunct="1"/>
            <a:r>
              <a:rPr lang="cs-CZ" sz="1800" b="1" dirty="0" smtClean="0"/>
              <a:t>HISTOLOGIE</a:t>
            </a:r>
            <a:r>
              <a:rPr lang="cs-CZ" sz="1800" dirty="0" smtClean="0"/>
              <a:t> (stavba pletiv a tkání)</a:t>
            </a:r>
          </a:p>
          <a:p>
            <a:pPr eaLnBrk="1" hangingPunct="1"/>
            <a:r>
              <a:rPr lang="cs-CZ" sz="1800" b="1" dirty="0" smtClean="0"/>
              <a:t>CYTOLOGIE</a:t>
            </a:r>
            <a:r>
              <a:rPr lang="cs-CZ" sz="1800" dirty="0" smtClean="0"/>
              <a:t> (stavba jednotlivých buněk)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3. Fyziologické vědy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zkoumají životní funkce jednotlivých organismů, popisují děje v organismech (růst, rozmnožování, metabolismus, reakce na vnější podněty, udržování vnitřní rovnováhy) </a:t>
            </a:r>
          </a:p>
          <a:p>
            <a:r>
              <a:rPr lang="cs-CZ" dirty="0" smtClean="0"/>
              <a:t>u mnohobuněčných organismů se zabývají také studiem činnosti jednotlivých orgánů</a:t>
            </a:r>
          </a:p>
          <a:p>
            <a:pPr>
              <a:buNone/>
            </a:pPr>
            <a:endParaRPr lang="cs-CZ" dirty="0" smtClean="0"/>
          </a:p>
          <a:p>
            <a:r>
              <a:rPr lang="cs-CZ" sz="1800" b="1" dirty="0" smtClean="0"/>
              <a:t>FYZILOGIE ROSTLIN</a:t>
            </a:r>
          </a:p>
          <a:p>
            <a:r>
              <a:rPr lang="cs-CZ" sz="1800" b="1" dirty="0" smtClean="0"/>
              <a:t>FYZIOLOGIE ŽIVOČICHŮ</a:t>
            </a:r>
          </a:p>
          <a:p>
            <a:r>
              <a:rPr lang="cs-CZ" sz="1800" b="1" dirty="0" smtClean="0"/>
              <a:t>FYZIOLOGIE ČLOVĚKA</a:t>
            </a:r>
            <a:endParaRPr lang="cs-CZ" sz="18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622</TotalTime>
  <Words>604</Words>
  <Application>Microsoft Office PowerPoint</Application>
  <PresentationFormat>Předvádění na obrazovce (4:3)</PresentationFormat>
  <Paragraphs>137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Tok</vt:lpstr>
      <vt:lpstr>Bi1BP_ZNP2 Živá a neživá příroda II  Úvod Biologické vědy Vědy o Zemi</vt:lpstr>
      <vt:lpstr>Přírodní vědy</vt:lpstr>
      <vt:lpstr>Biologie</vt:lpstr>
      <vt:lpstr>Rozdělení biologických věd</vt:lpstr>
      <vt:lpstr>Rozdělení biologických věd</vt:lpstr>
      <vt:lpstr>1. Taxonomické vědy</vt:lpstr>
      <vt:lpstr>Snímek 7</vt:lpstr>
      <vt:lpstr>2. Morfologické vědy</vt:lpstr>
      <vt:lpstr>3. Fyziologické vědy</vt:lpstr>
      <vt:lpstr>4. Vědy o vývoji</vt:lpstr>
      <vt:lpstr>5. Další biologické vědy</vt:lpstr>
      <vt:lpstr>6. Aplikované vědy</vt:lpstr>
      <vt:lpstr>7. Hraniční obory</vt:lpstr>
      <vt:lpstr>Vědy o Zemi</vt:lpstr>
      <vt:lpstr>Rozdělení věd o Zemi</vt:lpstr>
      <vt:lpstr>1. Geologie</vt:lpstr>
      <vt:lpstr>2. Geografie</vt:lpstr>
      <vt:lpstr>Snímek 18</vt:lpstr>
      <vt:lpstr>Snímek 19</vt:lpstr>
      <vt:lpstr>Snímek 20</vt:lpstr>
      <vt:lpstr>Děkuji za pozornost.</vt:lpstr>
    </vt:vector>
  </TitlesOfParts>
  <Company>PdF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Biologické vědy</dc:title>
  <dc:creator>Petra Jůzlová</dc:creator>
  <cp:lastModifiedBy>Ceplova</cp:lastModifiedBy>
  <cp:revision>40</cp:revision>
  <dcterms:created xsi:type="dcterms:W3CDTF">2009-02-18T12:56:49Z</dcterms:created>
  <dcterms:modified xsi:type="dcterms:W3CDTF">2011-02-23T08:48:30Z</dcterms:modified>
</cp:coreProperties>
</file>