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1"/>
  </p:notesMasterIdLst>
  <p:sldIdLst>
    <p:sldId id="256" r:id="rId2"/>
    <p:sldId id="279" r:id="rId3"/>
    <p:sldId id="302" r:id="rId4"/>
    <p:sldId id="303" r:id="rId5"/>
    <p:sldId id="305" r:id="rId6"/>
    <p:sldId id="300" r:id="rId7"/>
    <p:sldId id="304" r:id="rId8"/>
    <p:sldId id="306" r:id="rId9"/>
    <p:sldId id="307" r:id="rId10"/>
    <p:sldId id="312" r:id="rId11"/>
    <p:sldId id="310" r:id="rId12"/>
    <p:sldId id="311" r:id="rId13"/>
    <p:sldId id="313" r:id="rId14"/>
    <p:sldId id="316" r:id="rId15"/>
    <p:sldId id="308" r:id="rId16"/>
    <p:sldId id="309" r:id="rId17"/>
    <p:sldId id="298" r:id="rId18"/>
    <p:sldId id="314" r:id="rId19"/>
    <p:sldId id="269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149075-7EDD-44E9-9F72-CAB485F14AAB}" type="datetimeFigureOut">
              <a:rPr lang="cs-CZ"/>
              <a:pPr>
                <a:defRPr/>
              </a:pPr>
              <a:t>4.3.2011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776456-758F-4FD8-A6B7-8FBF05334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5BF2BF-DEA3-47FD-8906-FE6E770D603C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CE4F-8CD3-462B-8BE3-9952804152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B0052-D258-4ACA-B815-A25962BD8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232A-7E53-4C56-AD2A-6048A52573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C77B6-28BB-4DC9-B7E0-6273152C2E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B69A5-6F46-4388-9518-5F4AEF4079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901BC-63D5-48D1-8037-422EE0F960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ED79-E304-4E85-9C79-2E29579FB4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F2FC-2791-49CA-814A-B382D52499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8F7D7-E6D8-4A09-992D-08F3E75363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90A6-086B-4007-8F6C-05CA4B2875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0C0A-CD3C-45B9-87D0-192BD0FB00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3EA188D-9C71-4883-9AC4-475C45215D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0" r:id="rId2"/>
    <p:sldLayoutId id="2147483862" r:id="rId3"/>
    <p:sldLayoutId id="2147483859" r:id="rId4"/>
    <p:sldLayoutId id="2147483858" r:id="rId5"/>
    <p:sldLayoutId id="2147483857" r:id="rId6"/>
    <p:sldLayoutId id="2147483856" r:id="rId7"/>
    <p:sldLayoutId id="2147483855" r:id="rId8"/>
    <p:sldLayoutId id="2147483863" r:id="rId9"/>
    <p:sldLayoutId id="2147483854" r:id="rId10"/>
    <p:sldLayoutId id="2147483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75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2143116"/>
            <a:ext cx="7851648" cy="207170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300" dirty="0" smtClean="0"/>
              <a:t>Bi1BK_ZNP2 Živá a neživá příroda II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6000" dirty="0" smtClean="0"/>
              <a:t> Buněčná stavba živých organismů</a:t>
            </a:r>
            <a:endParaRPr lang="cs-CZ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5786438"/>
            <a:ext cx="7854950" cy="552450"/>
          </a:xfrm>
        </p:spPr>
        <p:txBody>
          <a:bodyPr/>
          <a:lstStyle/>
          <a:p>
            <a:pPr marR="0" algn="l" eaLnBrk="1" hangingPunct="1"/>
            <a:r>
              <a:rPr lang="cs-CZ" sz="2400" dirty="0" smtClean="0"/>
              <a:t>Jaro 2011                                                    Mgr. Natálie </a:t>
            </a:r>
            <a:r>
              <a:rPr lang="cs-CZ" sz="2400" dirty="0" err="1" smtClean="0"/>
              <a:t>Čeplová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Struktury eukaryotické buňky</a:t>
            </a:r>
            <a:endParaRPr lang="cs-CZ" b="1" dirty="0"/>
          </a:p>
        </p:txBody>
      </p:sp>
      <p:pic>
        <p:nvPicPr>
          <p:cNvPr id="4" name="Picture 5" descr="img019"/>
          <p:cNvPicPr>
            <a:picLocks noChangeAspect="1" noChangeArrowheads="1"/>
          </p:cNvPicPr>
          <p:nvPr/>
        </p:nvPicPr>
        <p:blipFill>
          <a:blip r:embed="rId2" cstate="print"/>
          <a:srcRect t="4724" r="2164"/>
          <a:stretch>
            <a:fillRect/>
          </a:stretch>
        </p:blipFill>
        <p:spPr bwMode="auto">
          <a:xfrm>
            <a:off x="428625" y="1928813"/>
            <a:ext cx="28575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04456" y="1916832"/>
            <a:ext cx="5076056" cy="492918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cs-CZ" sz="1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Cytoplazma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tekutina, která</a:t>
            </a:r>
            <a:r>
              <a:rPr kumimoji="0" lang="cs-CZ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vyplňuje buňku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obsahuje buněčné organely</a:t>
            </a:r>
            <a:r>
              <a:rPr lang="cs-CZ" sz="1900" dirty="0" smtClean="0">
                <a:latin typeface="+mj-lt"/>
                <a:cs typeface="Times New Roman" pitchFamily="18" charset="0"/>
              </a:rPr>
              <a:t>;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mikrotubuly a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mikrofilamenta (vláknité struktury s opěrnou a pohybovou funkcí tzv. </a:t>
            </a:r>
            <a:r>
              <a:rPr kumimoji="0" lang="cs-CZ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cytoskelet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) a další látky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cs-CZ" sz="1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Buněčná stěna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jen u rostlinných buněk</a:t>
            </a:r>
            <a:r>
              <a:rPr kumimoji="0" lang="cs-CZ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a hub</a:t>
            </a:r>
            <a:endParaRPr kumimoji="0" lang="cs-CZ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má opornou funkci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je propustná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cs-CZ" sz="1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Plazmatická membrána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ze dvou vrstev fosfolipidů, </a:t>
            </a:r>
            <a:endParaRPr kumimoji="0" lang="cs-CZ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polopropustná (propouští jen nízkomolekulární látky),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podílí se na syntéze buněčné stěny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286125" y="3643313"/>
            <a:ext cx="857250" cy="428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571625" y="2214563"/>
            <a:ext cx="2571750" cy="218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214563" y="4857750"/>
            <a:ext cx="1928812" cy="132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63272" cy="1143000"/>
          </a:xfrm>
        </p:spPr>
        <p:txBody>
          <a:bodyPr/>
          <a:lstStyle/>
          <a:p>
            <a:r>
              <a:rPr lang="cs-CZ" sz="4800" b="1" dirty="0" smtClean="0"/>
              <a:t>Buněčné organely a jejich funkce</a:t>
            </a:r>
            <a:endParaRPr lang="cs-CZ" sz="4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43375" y="2071688"/>
            <a:ext cx="4857750" cy="41148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cs-CZ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Buněčné j</a:t>
            </a:r>
            <a:r>
              <a:rPr kumimoji="0" lang="cs-CZ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ádro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nese genetickou informaci obsaženou v DNA </a:t>
            </a: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je kryto jadernou membránou, která má póry umožňující komunikaci buňky s dalšími buněčnými organelami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cs-CZ" sz="2200" dirty="0" smtClean="0">
                <a:latin typeface="+mj-lt"/>
              </a:rPr>
              <a:t>v jádře se nachází jedno nebo více jadérek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5" descr="img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00250"/>
            <a:ext cx="32861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3500438" y="4714875"/>
            <a:ext cx="642937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571750" y="2286000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51520" y="4941168"/>
            <a:ext cx="3672408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779912" y="4365104"/>
            <a:ext cx="72008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748464" cy="1143000"/>
          </a:xfrm>
        </p:spPr>
        <p:txBody>
          <a:bodyPr/>
          <a:lstStyle/>
          <a:p>
            <a:pPr algn="ctr" eaLnBrk="1" hangingPunct="1"/>
            <a:r>
              <a:rPr lang="cs-CZ" sz="4800" b="1" dirty="0" smtClean="0"/>
              <a:t>Buněčné organely a jejich funkce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139952" y="2028205"/>
            <a:ext cx="4857750" cy="492918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cs-CZ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Ribozomy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tvorba specifických bílkovin</a:t>
            </a:r>
            <a:r>
              <a:rPr kumimoji="0" lang="cs-CZ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cs-CZ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Endoplazmatické retikulum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rozvětvený systém kanálků a váčků tvořený buněčnou membránou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hladké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– syntéza tuků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drsné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– na povrchu jsou navázány ribozomy – syntéza bílkovin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cs-CZ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Plastidy</a:t>
            </a:r>
            <a:r>
              <a:rPr kumimoji="0" lang="cs-CZ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cs-CZ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pouze u rostlinných buněk)</a:t>
            </a:r>
          </a:p>
          <a:p>
            <a:pPr marL="273050" lvl="0" indent="-273050" eaLnBrk="0" hangingPunct="0"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cs-CZ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chloroplasty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–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obsahují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zelené </a:t>
            </a:r>
            <a:r>
              <a:rPr lang="cs-CZ" dirty="0" smtClean="0">
                <a:latin typeface="+mj-lt"/>
              </a:rPr>
              <a:t>fotosynteticky aktivní 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barv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ivo chlor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ofyl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chromoplasty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– obsahují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fotosynteticky neaktivní 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barviva karotenoidy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leukoplasty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– bezbarvé plastidy, zásobní funkce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11" name="Picture 5" descr="img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71688"/>
            <a:ext cx="35004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857500" y="2143125"/>
            <a:ext cx="12858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071688" y="3000375"/>
            <a:ext cx="2071687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714750" y="4038600"/>
            <a:ext cx="428625" cy="461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071688"/>
            <a:ext cx="17970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g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643438"/>
            <a:ext cx="2890838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822" y="571500"/>
            <a:ext cx="8629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Buněčné organely a jejich funkce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143375" y="2122512"/>
            <a:ext cx="4857750" cy="4735488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cs-CZ" sz="19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Lyzozomy</a:t>
            </a:r>
            <a:r>
              <a:rPr kumimoji="0" lang="cs-CZ" sz="19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(pouze u živočišných buněk)</a:t>
            </a:r>
            <a:endParaRPr kumimoji="0" lang="cs-CZ" sz="1900" b="1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obsahují hydrolytické enzymy – trávení organických látek.</a:t>
            </a:r>
            <a:endParaRPr kumimoji="0" lang="cs-CZ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cs-CZ" sz="1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Mitochondrie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dochází zde k buněčnému dýchání, uvolňování energie a jejího vázání do ATP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cs-CZ" sz="19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Golgiho</a:t>
            </a:r>
            <a:r>
              <a:rPr kumimoji="0" lang="cs-CZ" sz="1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aparát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přeměna látek syntetizovaných v endoplazmatickém retikulu a jejich transport v buňce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cs-CZ" sz="1900" dirty="0" smtClean="0">
                <a:latin typeface="+mj-lt"/>
                <a:cs typeface="Times New Roman" pitchFamily="18" charset="0"/>
              </a:rPr>
              <a:t>podíl na tvorbě buněčné stěny a vnější plazmatické membrány (</a:t>
            </a:r>
            <a:r>
              <a:rPr lang="cs-CZ" sz="1900" dirty="0" err="1" smtClean="0">
                <a:latin typeface="+mj-lt"/>
                <a:cs typeface="Times New Roman" pitchFamily="18" charset="0"/>
              </a:rPr>
              <a:t>plazmalemy</a:t>
            </a:r>
            <a:r>
              <a:rPr lang="cs-CZ" sz="1900" dirty="0" smtClean="0">
                <a:latin typeface="+mj-lt"/>
                <a:cs typeface="Times New Roman" pitchFamily="18" charset="0"/>
              </a:rPr>
              <a:t>)</a:t>
            </a:r>
            <a:endParaRPr kumimoji="0" lang="cs-CZ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lvl="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defRPr/>
            </a:pPr>
            <a:r>
              <a:rPr kumimoji="0" lang="cs-CZ" sz="1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Vakuoly</a:t>
            </a:r>
            <a:r>
              <a:rPr kumimoji="0" lang="cs-CZ" sz="19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lang="cs-CZ" sz="1900" b="1" dirty="0" smtClean="0">
                <a:solidFill>
                  <a:schemeClr val="tx2"/>
                </a:solidFill>
                <a:latin typeface="+mj-lt"/>
              </a:rPr>
              <a:t>pouze u rostlinných buněk)</a:t>
            </a:r>
            <a:endParaRPr kumimoji="0" lang="cs-CZ" sz="1900" b="1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shromažďují odpadní nebo zásobní látky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cs-CZ" sz="1900" dirty="0" smtClean="0">
                <a:latin typeface="+mj-lt"/>
                <a:cs typeface="Times New Roman" pitchFamily="18" charset="0"/>
              </a:rPr>
              <a:t>regulují tlak v buňce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857375" y="3286125"/>
            <a:ext cx="2286000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2286000" y="4214813"/>
            <a:ext cx="1857375" cy="150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214563" y="2357438"/>
            <a:ext cx="192881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440432" y="773088"/>
            <a:ext cx="86764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Struktury viditelné v optickém mikroskopu</a:t>
            </a:r>
            <a:endParaRPr kumimoji="0" lang="cs-CZ" sz="3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609600" y="20875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buněčná stěna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jádro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jadérka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plastidy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cs-CZ" sz="2600" noProof="0" dirty="0" smtClean="0">
                <a:latin typeface="+mn-lt"/>
              </a:rPr>
              <a:t>buněčné inkluze (např. krystaly šťavelanu vápenatého, inulin apod.)</a:t>
            </a: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[ROSTLINA_BUNKA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8114" y="116632"/>
            <a:ext cx="5358182" cy="6661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[ZIVOCISNA_BUNKA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4624"/>
            <a:ext cx="5290478" cy="6696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4"/>
          <p:cNvSpPr>
            <a:spLocks noGrp="1"/>
          </p:cNvSpPr>
          <p:nvPr>
            <p:ph type="title"/>
          </p:nvPr>
        </p:nvSpPr>
        <p:spPr>
          <a:xfrm>
            <a:off x="428625" y="1214438"/>
            <a:ext cx="8229600" cy="1143000"/>
          </a:xfrm>
        </p:spPr>
        <p:txBody>
          <a:bodyPr/>
          <a:lstStyle/>
          <a:p>
            <a:pPr algn="ctr"/>
            <a:r>
              <a:rPr lang="cs-CZ" b="1" smtClean="0"/>
              <a:t>Srovnání</a:t>
            </a:r>
            <a:br>
              <a:rPr lang="cs-CZ" b="1" smtClean="0"/>
            </a:br>
            <a:r>
              <a:rPr lang="cs-CZ" sz="4000" b="1" smtClean="0"/>
              <a:t>ROSTLINNÉ a ŽIVOČIŠNÉ buňky</a:t>
            </a:r>
            <a:endParaRPr lang="cs-CZ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4374" y="2428875"/>
            <a:ext cx="3641601" cy="428625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" pitchFamily="2" charset="2"/>
              <a:buNone/>
              <a:defRPr/>
            </a:pPr>
            <a:r>
              <a:rPr lang="cs-CZ" sz="2100" b="1" u="sng" dirty="0">
                <a:solidFill>
                  <a:schemeClr val="bg1"/>
                </a:solidFill>
                <a:latin typeface="+mj-lt"/>
              </a:rPr>
              <a:t>Rostlinná buňka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solidFill>
                  <a:schemeClr val="bg1"/>
                </a:solidFill>
                <a:latin typeface="+mj-lt"/>
              </a:rPr>
              <a:t>Jádro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solidFill>
                  <a:schemeClr val="bg1"/>
                </a:solidFill>
                <a:latin typeface="+mj-lt"/>
              </a:rPr>
              <a:t>Cytoplazma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solidFill>
                  <a:schemeClr val="bg1"/>
                </a:solidFill>
                <a:latin typeface="+mj-lt"/>
              </a:rPr>
              <a:t>Plazmatická membrána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latin typeface="+mj-lt"/>
              </a:rPr>
              <a:t>Buněčná stěna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solidFill>
                  <a:schemeClr val="bg1"/>
                </a:solidFill>
                <a:latin typeface="+mj-lt"/>
              </a:rPr>
              <a:t>Mitochondrie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solidFill>
                  <a:schemeClr val="bg1"/>
                </a:solidFill>
                <a:latin typeface="+mj-lt"/>
              </a:rPr>
              <a:t>Ribozomy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latin typeface="+mj-lt"/>
              </a:rPr>
              <a:t>Plastidy (chloroplasty)</a:t>
            </a:r>
            <a:r>
              <a:rPr lang="cs-CZ" sz="21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solidFill>
                  <a:schemeClr val="bg1"/>
                </a:solidFill>
                <a:latin typeface="+mj-lt"/>
              </a:rPr>
              <a:t>Endoplazmatické retikulum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solidFill>
                  <a:schemeClr val="bg1"/>
                </a:solidFill>
                <a:latin typeface="+mj-lt"/>
              </a:rPr>
              <a:t>Golgiho aparát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latin typeface="+mj-lt"/>
              </a:rPr>
              <a:t>Vakuola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  <a:defRPr/>
            </a:pPr>
            <a:endParaRPr lang="cs-CZ" sz="2400" dirty="0"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714875" y="2438400"/>
            <a:ext cx="3810000" cy="42767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" pitchFamily="2" charset="2"/>
              <a:buNone/>
              <a:defRPr/>
            </a:pPr>
            <a:r>
              <a:rPr lang="cs-CZ" sz="2100" b="1" u="sng" dirty="0">
                <a:solidFill>
                  <a:schemeClr val="bg1"/>
                </a:solidFill>
                <a:latin typeface="+mj-lt"/>
              </a:rPr>
              <a:t>Živočišná  buňka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solidFill>
                  <a:schemeClr val="bg1"/>
                </a:solidFill>
                <a:latin typeface="+mj-lt"/>
              </a:rPr>
              <a:t>Jádro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solidFill>
                  <a:schemeClr val="bg1"/>
                </a:solidFill>
                <a:latin typeface="+mj-lt"/>
              </a:rPr>
              <a:t>Cytoplazma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solidFill>
                  <a:schemeClr val="bg1"/>
                </a:solidFill>
                <a:latin typeface="+mj-lt"/>
              </a:rPr>
              <a:t>Plazmatická membrána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defRPr/>
            </a:pPr>
            <a:endParaRPr lang="cs-CZ" sz="2100" b="1" dirty="0">
              <a:solidFill>
                <a:schemeClr val="bg1"/>
              </a:solidFill>
              <a:latin typeface="+mj-lt"/>
            </a:endParaRP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solidFill>
                  <a:schemeClr val="bg1"/>
                </a:solidFill>
                <a:latin typeface="+mj-lt"/>
              </a:rPr>
              <a:t>Mitochondrie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solidFill>
                  <a:schemeClr val="bg1"/>
                </a:solidFill>
                <a:latin typeface="+mj-lt"/>
              </a:rPr>
              <a:t>Ribozomy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endParaRPr lang="cs-CZ" sz="2100" b="1" dirty="0">
              <a:solidFill>
                <a:schemeClr val="bg1"/>
              </a:solidFill>
              <a:latin typeface="+mj-lt"/>
            </a:endParaRP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solidFill>
                  <a:schemeClr val="bg1"/>
                </a:solidFill>
                <a:latin typeface="+mj-lt"/>
              </a:rPr>
              <a:t>Endoplazmatické retikulum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solidFill>
                  <a:schemeClr val="bg1"/>
                </a:solidFill>
                <a:latin typeface="+mj-lt"/>
              </a:rPr>
              <a:t>Golgiho aparát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endParaRPr lang="cs-CZ" sz="2100" b="1" dirty="0">
              <a:solidFill>
                <a:schemeClr val="bg1"/>
              </a:solidFill>
              <a:latin typeface="+mj-lt"/>
            </a:endParaRP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100" b="1" dirty="0">
                <a:latin typeface="+mj-lt"/>
              </a:rPr>
              <a:t>Lyzozomy</a:t>
            </a: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endParaRPr lang="cs-CZ" sz="2100" b="1" dirty="0">
              <a:solidFill>
                <a:schemeClr val="bg1"/>
              </a:solidFill>
              <a:latin typeface="+mj-lt"/>
            </a:endParaRP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  <a:defRPr/>
            </a:pPr>
            <a:endParaRPr lang="cs-CZ" sz="2600" dirty="0">
              <a:solidFill>
                <a:schemeClr val="bg1"/>
              </a:solidFill>
              <a:latin typeface="+mn-lt"/>
            </a:endParaRP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  <a:defRPr/>
            </a:pPr>
            <a:endParaRPr lang="cs-CZ" sz="2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795463"/>
          </a:xfrm>
        </p:spPr>
        <p:txBody>
          <a:bodyPr/>
          <a:lstStyle/>
          <a:p>
            <a:pPr algn="ctr" eaLnBrk="1" hangingPunct="1"/>
            <a:r>
              <a:rPr lang="cs-CZ" b="1" dirty="0" smtClean="0"/>
              <a:t>Charakteristika živých organismů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786063"/>
            <a:ext cx="8643937" cy="38576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cs-CZ" sz="2300" dirty="0" smtClean="0">
                <a:latin typeface="+mj-lt"/>
              </a:rPr>
              <a:t>obsahují organické látky – především nukleové kyseliny a proteiny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cs-CZ" sz="2300" dirty="0" smtClean="0">
                <a:latin typeface="+mj-lt"/>
              </a:rPr>
              <a:t>Jsou vnitřně uspořádané (atomy </a:t>
            </a:r>
            <a:r>
              <a:rPr lang="cs-CZ" sz="2300" dirty="0" smtClean="0">
                <a:latin typeface="+mj-lt"/>
                <a:cs typeface="Times New Roman" pitchFamily="18" charset="0"/>
              </a:rPr>
              <a:t>►</a:t>
            </a:r>
            <a:r>
              <a:rPr lang="cs-CZ" sz="2300" dirty="0" smtClean="0">
                <a:latin typeface="+mj-lt"/>
              </a:rPr>
              <a:t> molekuly </a:t>
            </a:r>
            <a:r>
              <a:rPr lang="cs-CZ" sz="2300" dirty="0" smtClean="0">
                <a:latin typeface="+mj-lt"/>
                <a:cs typeface="Times New Roman" pitchFamily="18" charset="0"/>
              </a:rPr>
              <a:t>►</a:t>
            </a:r>
            <a:r>
              <a:rPr lang="cs-CZ" sz="2300" dirty="0" smtClean="0">
                <a:latin typeface="+mj-lt"/>
              </a:rPr>
              <a:t> makromolekuly </a:t>
            </a:r>
            <a:r>
              <a:rPr lang="cs-CZ" sz="2300" dirty="0" smtClean="0">
                <a:latin typeface="+mj-lt"/>
                <a:cs typeface="Times New Roman" pitchFamily="18" charset="0"/>
              </a:rPr>
              <a:t>►</a:t>
            </a:r>
            <a:r>
              <a:rPr lang="cs-CZ" sz="2300" dirty="0" smtClean="0">
                <a:latin typeface="+mj-lt"/>
              </a:rPr>
              <a:t> organely </a:t>
            </a:r>
            <a:r>
              <a:rPr lang="cs-CZ" sz="2300" dirty="0" smtClean="0">
                <a:latin typeface="+mj-lt"/>
                <a:cs typeface="Times New Roman" pitchFamily="18" charset="0"/>
              </a:rPr>
              <a:t>►</a:t>
            </a:r>
            <a:r>
              <a:rPr lang="cs-CZ" sz="2300" dirty="0" smtClean="0">
                <a:latin typeface="+mj-lt"/>
              </a:rPr>
              <a:t> buňky </a:t>
            </a:r>
            <a:r>
              <a:rPr lang="cs-CZ" sz="2300" dirty="0" smtClean="0">
                <a:latin typeface="+mj-lt"/>
                <a:cs typeface="Times New Roman" pitchFamily="18" charset="0"/>
              </a:rPr>
              <a:t>►</a:t>
            </a:r>
            <a:r>
              <a:rPr lang="cs-CZ" sz="2300" dirty="0" smtClean="0">
                <a:latin typeface="+mj-lt"/>
              </a:rPr>
              <a:t> tkáně (pletiva) </a:t>
            </a:r>
            <a:r>
              <a:rPr lang="cs-CZ" sz="2300" dirty="0" smtClean="0">
                <a:latin typeface="+mj-lt"/>
                <a:cs typeface="Times New Roman" pitchFamily="18" charset="0"/>
              </a:rPr>
              <a:t>►</a:t>
            </a:r>
            <a:r>
              <a:rPr lang="cs-CZ" sz="2300" dirty="0" smtClean="0">
                <a:latin typeface="+mj-lt"/>
              </a:rPr>
              <a:t>  orgány </a:t>
            </a:r>
            <a:r>
              <a:rPr lang="cs-CZ" sz="2300" dirty="0" smtClean="0">
                <a:latin typeface="+mj-lt"/>
                <a:cs typeface="Times New Roman" pitchFamily="18" charset="0"/>
              </a:rPr>
              <a:t>►</a:t>
            </a:r>
            <a:r>
              <a:rPr lang="cs-CZ" sz="2300" dirty="0" smtClean="0">
                <a:latin typeface="+mj-lt"/>
              </a:rPr>
              <a:t> orgánové soustavy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cs-CZ" sz="2300" dirty="0" smtClean="0">
                <a:latin typeface="+mj-lt"/>
              </a:rPr>
              <a:t>s okolím neustále vyměňují látky, energie a informace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cs-CZ" sz="2300" dirty="0" smtClean="0">
                <a:latin typeface="+mj-lt"/>
              </a:rPr>
              <a:t>jsou schopné autoregulace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cs-CZ" sz="2300" dirty="0" smtClean="0">
                <a:latin typeface="+mj-lt"/>
              </a:rPr>
              <a:t>mají metabolismus – přeměna látek a energií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cs-CZ" sz="2300" dirty="0" smtClean="0">
                <a:latin typeface="+mj-lt"/>
              </a:rPr>
              <a:t>mají schopnost vyvíjet se: 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cs-CZ" sz="2300" dirty="0" smtClean="0">
                <a:latin typeface="+mj-lt"/>
              </a:rPr>
              <a:t>                  a) jako jedinec – ONTOGENEZE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cs-CZ" sz="2300" dirty="0" smtClean="0">
                <a:latin typeface="+mj-lt"/>
              </a:rPr>
              <a:t>                  b) jako druh – FYLOGENEZE</a:t>
            </a:r>
            <a:endParaRPr lang="cs-CZ" sz="23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305800" cy="1143000"/>
          </a:xfrm>
        </p:spPr>
        <p:txBody>
          <a:bodyPr/>
          <a:lstStyle/>
          <a:p>
            <a:pPr algn="ctr">
              <a:defRPr/>
            </a:pPr>
            <a:r>
              <a:rPr lang="cs-CZ" b="1" dirty="0" smtClean="0"/>
              <a:t>Děkuji za pozornost.</a:t>
            </a:r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785938"/>
          </a:xfrm>
        </p:spPr>
        <p:txBody>
          <a:bodyPr/>
          <a:lstStyle/>
          <a:p>
            <a:pPr algn="ctr" eaLnBrk="1" hangingPunct="1"/>
            <a:r>
              <a:rPr lang="cs-CZ" b="1" smtClean="0"/>
              <a:t>Buněčná stavba živých organismů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786063"/>
            <a:ext cx="8143875" cy="38576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2800" b="1" u="sng" dirty="0" smtClean="0">
                <a:solidFill>
                  <a:schemeClr val="tx2"/>
                </a:solidFill>
                <a:latin typeface="+mj-lt"/>
              </a:rPr>
              <a:t>KLÍČOVÁ SLOVA:</a:t>
            </a:r>
            <a:r>
              <a:rPr lang="cs-CZ" sz="28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cs-CZ" dirty="0" smtClean="0">
                <a:latin typeface="+mj-lt"/>
              </a:rPr>
              <a:t>	</a:t>
            </a:r>
            <a:r>
              <a:rPr lang="cs-CZ" b="1" dirty="0" smtClean="0">
                <a:latin typeface="+mj-lt"/>
              </a:rPr>
              <a:t>Viry, </a:t>
            </a:r>
            <a:r>
              <a:rPr lang="cs-CZ" b="1" dirty="0" err="1" smtClean="0">
                <a:latin typeface="+mj-lt"/>
              </a:rPr>
              <a:t>prokaryota</a:t>
            </a:r>
            <a:r>
              <a:rPr lang="cs-CZ" b="1" dirty="0" smtClean="0">
                <a:latin typeface="+mj-lt"/>
              </a:rPr>
              <a:t>, </a:t>
            </a:r>
            <a:r>
              <a:rPr lang="cs-CZ" b="1" dirty="0" err="1" smtClean="0">
                <a:latin typeface="+mj-lt"/>
              </a:rPr>
              <a:t>eukaryota</a:t>
            </a:r>
            <a:r>
              <a:rPr lang="cs-CZ" b="1" dirty="0" smtClean="0">
                <a:latin typeface="+mj-lt"/>
              </a:rPr>
              <a:t>, rostlinná buňka, živočišná buňka, buněčné struktury, buněčné organely, cytoplazma, plazmatická membrána, buněčná stěna, jádro, jadérko, ribozom endoplazmatické retikulum</a:t>
            </a:r>
            <a:r>
              <a:rPr lang="cs-CZ" b="1" dirty="0" smtClean="0">
                <a:latin typeface="+mj-lt"/>
              </a:rPr>
              <a:t>, </a:t>
            </a:r>
            <a:r>
              <a:rPr lang="cs-CZ" b="1" dirty="0" smtClean="0">
                <a:latin typeface="+mj-lt"/>
              </a:rPr>
              <a:t>plastid, </a:t>
            </a:r>
            <a:r>
              <a:rPr lang="cs-CZ" b="1" dirty="0" err="1" smtClean="0">
                <a:latin typeface="+mj-lt"/>
              </a:rPr>
              <a:t>lyzozom</a:t>
            </a:r>
            <a:r>
              <a:rPr lang="cs-CZ" b="1" dirty="0" smtClean="0">
                <a:latin typeface="+mj-lt"/>
              </a:rPr>
              <a:t>, mitochondrie, </a:t>
            </a:r>
            <a:r>
              <a:rPr lang="cs-CZ" b="1" dirty="0" err="1" smtClean="0">
                <a:latin typeface="+mj-lt"/>
              </a:rPr>
              <a:t>Golgiho</a:t>
            </a:r>
            <a:r>
              <a:rPr lang="cs-CZ" b="1" dirty="0" smtClean="0">
                <a:latin typeface="+mj-lt"/>
              </a:rPr>
              <a:t> aparát, vakuola.</a:t>
            </a:r>
            <a:endParaRPr lang="cs-CZ" b="1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Nebuněčné organismy - viry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1" indent="-273050">
              <a:buClr>
                <a:srgbClr val="0BD0D9"/>
              </a:buClr>
              <a:buSzPct val="95000"/>
            </a:pPr>
            <a:r>
              <a:rPr lang="cs-CZ" sz="2600" dirty="0" smtClean="0"/>
              <a:t>schopné rozmnožování pouze v hostitelských buňkách (nitrobuněční parazité)</a:t>
            </a:r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cs-CZ" sz="2600" dirty="0" smtClean="0"/>
              <a:t>virion = jednotlivá částice schopná infikovat buňku</a:t>
            </a:r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cs-CZ" sz="2600" dirty="0" smtClean="0"/>
              <a:t>stavba</a:t>
            </a:r>
          </a:p>
          <a:p>
            <a:pPr marL="547687" lvl="2" indent="-273050">
              <a:buClr>
                <a:srgbClr val="0BD0D9"/>
              </a:buClr>
              <a:buSzPct val="95000"/>
            </a:pPr>
            <a:r>
              <a:rPr lang="cs-CZ" sz="2600" dirty="0" smtClean="0"/>
              <a:t>nukleová kyselina (DNA nebo RNA)</a:t>
            </a:r>
          </a:p>
          <a:p>
            <a:pPr marL="547687" lvl="2" indent="-273050">
              <a:buClr>
                <a:srgbClr val="0BD0D9"/>
              </a:buClr>
              <a:buSzPct val="95000"/>
            </a:pPr>
            <a:r>
              <a:rPr lang="cs-CZ" sz="2600" dirty="0" smtClean="0"/>
              <a:t>bílkovinný obal (kapsid)</a:t>
            </a:r>
          </a:p>
          <a:p>
            <a:pPr marL="547687" lvl="2" indent="-273050">
              <a:buClr>
                <a:srgbClr val="0BD0D9"/>
              </a:buClr>
              <a:buSzPct val="95000"/>
              <a:buNone/>
            </a:pPr>
            <a:endParaRPr lang="cs-CZ" sz="2400" dirty="0" smtClean="0"/>
          </a:p>
          <a:p>
            <a:endParaRPr lang="cs-CZ" sz="2400" dirty="0"/>
          </a:p>
        </p:txBody>
      </p:sp>
      <p:pic>
        <p:nvPicPr>
          <p:cNvPr id="36866" name="Picture 2" descr="Virus žlouten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221088"/>
            <a:ext cx="3965289" cy="2186187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932040" y="6453336"/>
            <a:ext cx="14334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ulekare.cz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Příklady virových onemocnění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7" lvl="2" indent="-273050">
              <a:buClr>
                <a:srgbClr val="0BD0D9"/>
              </a:buClr>
              <a:buSzPct val="95000"/>
            </a:pPr>
            <a:r>
              <a:rPr lang="cs-CZ" sz="2600" dirty="0" smtClean="0"/>
              <a:t>u rostlin – tabáková mozaika</a:t>
            </a:r>
          </a:p>
          <a:p>
            <a:pPr marL="547687" lvl="2" indent="-273050">
              <a:buClr>
                <a:srgbClr val="0BD0D9"/>
              </a:buClr>
              <a:buSzPct val="95000"/>
            </a:pPr>
            <a:r>
              <a:rPr lang="cs-CZ" sz="2600" dirty="0" smtClean="0"/>
              <a:t>u zvířat – vzteklina, kulhavka a slintavka hovězího dobytka, myxomatóza králíků</a:t>
            </a:r>
          </a:p>
          <a:p>
            <a:pPr marL="547687" lvl="2" indent="-273050">
              <a:buClr>
                <a:srgbClr val="0BD0D9"/>
              </a:buClr>
              <a:buSzPct val="95000"/>
            </a:pPr>
            <a:r>
              <a:rPr lang="cs-CZ" sz="2600" dirty="0" smtClean="0"/>
              <a:t>u člověka – chřipka, spalničky, zarděnky, dětská obrna, rýma, infekční žloutenka atd.</a:t>
            </a:r>
          </a:p>
          <a:p>
            <a:endParaRPr lang="cs-CZ" dirty="0"/>
          </a:p>
        </p:txBody>
      </p:sp>
      <p:pic>
        <p:nvPicPr>
          <p:cNvPr id="35844" name="Picture 4" descr="Virus tabákové mozaiky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43851"/>
            <a:ext cx="2880320" cy="227020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23528" y="6381328"/>
            <a:ext cx="2175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http://www.</a:t>
            </a:r>
            <a:r>
              <a:rPr lang="cs-CZ" sz="1400" dirty="0" err="1" smtClean="0">
                <a:solidFill>
                  <a:schemeClr val="bg1"/>
                </a:solidFill>
              </a:rPr>
              <a:t>profimedia.cz</a:t>
            </a:r>
            <a:r>
              <a:rPr lang="cs-CZ" sz="1400" dirty="0" smtClean="0">
                <a:solidFill>
                  <a:schemeClr val="bg1"/>
                </a:solidFill>
              </a:rPr>
              <a:t>/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35846" name="Picture 6" descr="http://img.ahaonline.cz/static/old_aha/big/07_11_28/03_vi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65403"/>
            <a:ext cx="3112344" cy="2248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Buňka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cs-CZ" dirty="0" smtClean="0"/>
              <a:t>základní stavební a funkční jednotka živého organismu</a:t>
            </a:r>
          </a:p>
          <a:p>
            <a:pPr lvl="0">
              <a:defRPr/>
            </a:pPr>
            <a:r>
              <a:rPr lang="cs-CZ" dirty="0" smtClean="0"/>
              <a:t>schopnost</a:t>
            </a:r>
          </a:p>
          <a:p>
            <a:pPr lvl="1">
              <a:defRPr/>
            </a:pPr>
            <a:r>
              <a:rPr lang="cs-CZ" sz="2600" dirty="0" smtClean="0"/>
              <a:t>rozmnožování</a:t>
            </a:r>
          </a:p>
          <a:p>
            <a:pPr lvl="1">
              <a:defRPr/>
            </a:pPr>
            <a:r>
              <a:rPr lang="cs-CZ" sz="2600" dirty="0" smtClean="0"/>
              <a:t>diferenciace</a:t>
            </a:r>
          </a:p>
          <a:p>
            <a:pPr lvl="1">
              <a:defRPr/>
            </a:pPr>
            <a:r>
              <a:rPr lang="cs-CZ" sz="2600" dirty="0" smtClean="0"/>
              <a:t>růstu</a:t>
            </a:r>
          </a:p>
          <a:p>
            <a:pPr lvl="1">
              <a:defRPr/>
            </a:pPr>
            <a:r>
              <a:rPr lang="cs-CZ" sz="2600" dirty="0" smtClean="0"/>
              <a:t>metabolismu</a:t>
            </a:r>
          </a:p>
          <a:p>
            <a:pPr lvl="1">
              <a:defRPr/>
            </a:pPr>
            <a:r>
              <a:rPr lang="cs-CZ" sz="2600" dirty="0" smtClean="0"/>
              <a:t>dráždivosti</a:t>
            </a:r>
          </a:p>
          <a:p>
            <a:pPr lvl="0">
              <a:defRPr/>
            </a:pPr>
            <a:r>
              <a:rPr lang="cs-CZ" dirty="0" smtClean="0"/>
              <a:t>všechny tyto vlastnosti se nemusí současně vyskytovat u všech typů buněk</a:t>
            </a:r>
          </a:p>
          <a:p>
            <a:pPr lvl="1">
              <a:buNone/>
              <a:defRPr/>
            </a:pPr>
            <a:endParaRPr lang="cs-CZ" dirty="0" smtClean="0"/>
          </a:p>
          <a:p>
            <a:pPr lvl="1">
              <a:defRPr/>
            </a:pPr>
            <a:endParaRPr lang="cs-CZ" dirty="0" smtClean="0"/>
          </a:p>
          <a:p>
            <a:pPr lvl="1">
              <a:defRPr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Typy buněčných organismů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PROKARYOTA</a:t>
            </a:r>
          </a:p>
          <a:p>
            <a:r>
              <a:rPr lang="cs-CZ" dirty="0" smtClean="0"/>
              <a:t>EUKARYOTA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5536" y="621166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 smtClean="0"/>
              <a:t>http://protist.i.hosei.ac.jp/PDB3/PCD2939/htmls/22.html</a:t>
            </a:r>
            <a:endParaRPr lang="cs-CZ" sz="1100" dirty="0"/>
          </a:p>
        </p:txBody>
      </p:sp>
      <p:pic>
        <p:nvPicPr>
          <p:cNvPr id="37890" name="Picture 2" descr="PCD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4392488" cy="2928325"/>
          </a:xfrm>
          <a:prstGeom prst="rect">
            <a:avLst/>
          </a:prstGeom>
          <a:noFill/>
        </p:spPr>
      </p:pic>
      <p:pic>
        <p:nvPicPr>
          <p:cNvPr id="13314" name="Picture 2" descr="Wikipedia_pic_of_Eukaryo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12280"/>
            <a:ext cx="2952328" cy="2880319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5220072" y="623731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 smtClean="0"/>
              <a:t>http://en.wikipedia.org/wiki/File:Ostreococcus_RCC143.jpg</a:t>
            </a:r>
            <a:endParaRPr lang="cs-CZ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cs-CZ" b="1" dirty="0" err="1" smtClean="0"/>
              <a:t>Prokaryota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437"/>
          </a:xfrm>
        </p:spPr>
        <p:txBody>
          <a:bodyPr/>
          <a:lstStyle/>
          <a:p>
            <a:r>
              <a:rPr lang="cs-CZ" sz="2400" dirty="0" smtClean="0"/>
              <a:t>vývojově starší, jednodušší organismy</a:t>
            </a:r>
          </a:p>
          <a:p>
            <a:r>
              <a:rPr lang="cs-CZ" sz="2400" dirty="0" smtClean="0"/>
              <a:t>nejpočetnější a nejrozšířenější</a:t>
            </a:r>
          </a:p>
          <a:p>
            <a:r>
              <a:rPr lang="cs-CZ" sz="2400" dirty="0" smtClean="0"/>
              <a:t>patří sem bakterie a sinice</a:t>
            </a:r>
          </a:p>
          <a:p>
            <a:r>
              <a:rPr lang="cs-CZ" sz="2400" dirty="0" smtClean="0"/>
              <a:t>jediný kruhovitý chromozom (molekula DNA) tvoří tělísko nukleoid, jaderná hmota nemá ohraničující membránu</a:t>
            </a:r>
          </a:p>
          <a:p>
            <a:r>
              <a:rPr lang="cs-CZ" sz="2400" dirty="0" smtClean="0"/>
              <a:t>cytoplazma je ohraničena cytoplazmatickou membránou</a:t>
            </a:r>
          </a:p>
          <a:p>
            <a:r>
              <a:rPr lang="cs-CZ" sz="2400" dirty="0" smtClean="0"/>
              <a:t>na povrchu buňky je pevná polysacharidová buněčná stěna</a:t>
            </a:r>
          </a:p>
          <a:p>
            <a:r>
              <a:rPr lang="cs-CZ" sz="2400" dirty="0" smtClean="0"/>
              <a:t>v cytoplazmě jsou ribozomy pro syntézu bílkovin</a:t>
            </a:r>
          </a:p>
          <a:p>
            <a:r>
              <a:rPr lang="cs-CZ" sz="2400" dirty="0" smtClean="0"/>
              <a:t>mohou obsahovat ploché váčky tylakoidy, ve kterých probíhá fotosyntéza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Prokaryotická</a:t>
            </a:r>
            <a:r>
              <a:rPr lang="cs-CZ" b="1" dirty="0" smtClean="0"/>
              <a:t> buňka</a:t>
            </a:r>
            <a:endParaRPr lang="cs-CZ" b="1" dirty="0"/>
          </a:p>
        </p:txBody>
      </p:sp>
      <p:pic>
        <p:nvPicPr>
          <p:cNvPr id="4" name="Picture 6" descr="img01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1031" t="1042"/>
          <a:stretch>
            <a:fillRect/>
          </a:stretch>
        </p:blipFill>
        <p:spPr bwMode="auto">
          <a:xfrm>
            <a:off x="1187623" y="2780928"/>
            <a:ext cx="7695257" cy="351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940152" y="4365104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211960" y="5877272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Eukaryota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cs-CZ" dirty="0" smtClean="0"/>
              <a:t>evolučně vyspělejší, složitější stavba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cs-CZ" dirty="0" smtClean="0"/>
              <a:t>eukaryotické jádro je ohraničeno jadernou membránou 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cs-CZ" dirty="0" smtClean="0"/>
              <a:t>v jádře je lineárně uspořádaná DNA (chromozomy)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cs-CZ" dirty="0" smtClean="0"/>
              <a:t>buňka obsahuje oddíly s různou funkcí a buněčné organely</a:t>
            </a:r>
          </a:p>
          <a:p>
            <a:r>
              <a:rPr lang="cs-CZ" dirty="0" smtClean="0"/>
              <a:t>buňky rostlin, živočichů (a hub) se od sebe liší stavbou a přítomností některých organel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553</Words>
  <Application>Microsoft Office PowerPoint</Application>
  <PresentationFormat>Předvádění na obrazovce (4:3)</PresentationFormat>
  <Paragraphs>130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Tok</vt:lpstr>
      <vt:lpstr>Bi1BK_ZNP2 Živá a neživá příroda II   Buněčná stavba živých organismů</vt:lpstr>
      <vt:lpstr>Buněčná stavba živých organismů</vt:lpstr>
      <vt:lpstr>Nebuněčné organismy - viry</vt:lpstr>
      <vt:lpstr>Příklady virových onemocnění</vt:lpstr>
      <vt:lpstr> Buňka</vt:lpstr>
      <vt:lpstr>Typy buněčných organismů</vt:lpstr>
      <vt:lpstr>Prokaryota</vt:lpstr>
      <vt:lpstr>Prokaryotická buňka</vt:lpstr>
      <vt:lpstr>Eukaryota</vt:lpstr>
      <vt:lpstr>Struktury eukaryotické buňky</vt:lpstr>
      <vt:lpstr>Buněčné organely a jejich funkce</vt:lpstr>
      <vt:lpstr>Buněčné organely a jejich funkce</vt:lpstr>
      <vt:lpstr>Snímek 13</vt:lpstr>
      <vt:lpstr>Snímek 14</vt:lpstr>
      <vt:lpstr>Snímek 15</vt:lpstr>
      <vt:lpstr>Snímek 16</vt:lpstr>
      <vt:lpstr>Srovnání ROSTLINNÉ a ŽIVOČIŠNÉ buňky</vt:lpstr>
      <vt:lpstr>Charakteristika živých organismů</vt:lpstr>
      <vt:lpstr>Děkuji za pozornost.</vt:lpstr>
    </vt:vector>
  </TitlesOfParts>
  <Company>PdF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Biologické vědy</dc:title>
  <dc:creator>Petra Jůzlová</dc:creator>
  <cp:lastModifiedBy>Ceplova</cp:lastModifiedBy>
  <cp:revision>41</cp:revision>
  <dcterms:created xsi:type="dcterms:W3CDTF">2009-02-18T12:56:49Z</dcterms:created>
  <dcterms:modified xsi:type="dcterms:W3CDTF">2011-03-04T08:28:29Z</dcterms:modified>
</cp:coreProperties>
</file>