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1" r:id="rId8"/>
    <p:sldId id="271" r:id="rId9"/>
    <p:sldId id="272" r:id="rId10"/>
    <p:sldId id="277" r:id="rId11"/>
    <p:sldId id="278" r:id="rId12"/>
    <p:sldId id="279" r:id="rId13"/>
    <p:sldId id="280" r:id="rId14"/>
    <p:sldId id="262" r:id="rId15"/>
    <p:sldId id="281" r:id="rId16"/>
    <p:sldId id="282" r:id="rId17"/>
    <p:sldId id="283" r:id="rId18"/>
    <p:sldId id="263" r:id="rId19"/>
    <p:sldId id="284" r:id="rId20"/>
    <p:sldId id="287" r:id="rId21"/>
    <p:sldId id="286" r:id="rId22"/>
    <p:sldId id="288" r:id="rId23"/>
    <p:sldId id="264" r:id="rId24"/>
    <p:sldId id="290" r:id="rId25"/>
    <p:sldId id="291" r:id="rId26"/>
    <p:sldId id="289" r:id="rId27"/>
    <p:sldId id="266" r:id="rId28"/>
    <p:sldId id="292" r:id="rId29"/>
    <p:sldId id="293" r:id="rId30"/>
    <p:sldId id="294" r:id="rId31"/>
    <p:sldId id="268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B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301186-D4C9-4BB4-A915-B882A5AD3A2A}" type="datetimeFigureOut">
              <a:rPr lang="cs-CZ" smtClean="0"/>
              <a:pPr/>
              <a:t>28.4.2011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1BD424-0896-4E13-99B1-FD462E41C7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obecné genetiky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Natálie </a:t>
            </a:r>
            <a:r>
              <a:rPr lang="cs-CZ" dirty="0" err="1" smtClean="0"/>
              <a:t>Čeplová</a:t>
            </a:r>
            <a:r>
              <a:rPr lang="cs-CZ" dirty="0" smtClean="0"/>
              <a:t> (</a:t>
            </a:r>
            <a:r>
              <a:rPr lang="cs-CZ" dirty="0" err="1" smtClean="0"/>
              <a:t>ceplova</a:t>
            </a:r>
            <a:r>
              <a:rPr lang="cs-CZ" dirty="0" smtClean="0"/>
              <a:t>@</a:t>
            </a:r>
            <a:r>
              <a:rPr lang="cs-CZ" dirty="0" err="1" smtClean="0"/>
              <a:t>ped.muni.cz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molekulární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stavba DNA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40748"/>
            <a:ext cx="4464496" cy="452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158798" y="6165304"/>
            <a:ext cx="17732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http://evolution.berkeley.edu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molekulární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replikace DNA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10310"/>
            <a:ext cx="6264696" cy="38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75656" y="6207115"/>
            <a:ext cx="24545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http://biological-discoveries.blogspot.com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molekulární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ribonukleová kyselina </a:t>
            </a:r>
            <a:r>
              <a:rPr lang="cs-CZ" dirty="0" smtClean="0"/>
              <a:t>(</a:t>
            </a:r>
            <a:r>
              <a:rPr lang="cs-CZ" b="1" dirty="0" smtClean="0"/>
              <a:t>RNA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/>
              <a:t>jednovláknové</a:t>
            </a:r>
            <a:r>
              <a:rPr lang="cs-CZ" dirty="0" smtClean="0"/>
              <a:t> makromolekuly menší než DNA</a:t>
            </a:r>
          </a:p>
          <a:p>
            <a:pPr lvl="1"/>
            <a:r>
              <a:rPr lang="cs-CZ" dirty="0" smtClean="0"/>
              <a:t>stavba: organická báze + </a:t>
            </a:r>
            <a:r>
              <a:rPr lang="cs-CZ" dirty="0" err="1" smtClean="0"/>
              <a:t>pětiuhlíkatý</a:t>
            </a:r>
            <a:r>
              <a:rPr lang="cs-CZ" dirty="0" smtClean="0"/>
              <a:t> cukr </a:t>
            </a:r>
            <a:r>
              <a:rPr lang="cs-CZ" dirty="0" err="1" smtClean="0"/>
              <a:t>ribosa</a:t>
            </a:r>
            <a:r>
              <a:rPr lang="cs-CZ" dirty="0" smtClean="0"/>
              <a:t> + fosfát</a:t>
            </a:r>
          </a:p>
          <a:p>
            <a:pPr lvl="1"/>
            <a:r>
              <a:rPr lang="cs-CZ" dirty="0" smtClean="0"/>
              <a:t>báze</a:t>
            </a:r>
          </a:p>
          <a:p>
            <a:pPr lvl="2"/>
            <a:r>
              <a:rPr lang="cs-CZ" dirty="0" smtClean="0"/>
              <a:t>adenin (A)</a:t>
            </a:r>
          </a:p>
          <a:p>
            <a:pPr lvl="2"/>
            <a:r>
              <a:rPr lang="cs-CZ" dirty="0" smtClean="0"/>
              <a:t>guanin (G)</a:t>
            </a:r>
          </a:p>
          <a:p>
            <a:pPr lvl="2"/>
            <a:r>
              <a:rPr lang="cs-CZ" dirty="0" smtClean="0"/>
              <a:t>cytosin (C)</a:t>
            </a:r>
          </a:p>
          <a:p>
            <a:pPr lvl="2"/>
            <a:r>
              <a:rPr lang="cs-CZ" dirty="0" smtClean="0"/>
              <a:t>uracil (U)</a:t>
            </a:r>
          </a:p>
          <a:p>
            <a:pPr lvl="1"/>
            <a:r>
              <a:rPr lang="cs-CZ" dirty="0" smtClean="0"/>
              <a:t>více typů RNA (ribozomální, mediátorová, transferová)</a:t>
            </a:r>
          </a:p>
          <a:p>
            <a:pPr lvl="1"/>
            <a:r>
              <a:rPr lang="cs-CZ" dirty="0" smtClean="0"/>
              <a:t>funkce při syntéze bílkovin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molekulární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gen</a:t>
            </a:r>
            <a:r>
              <a:rPr lang="cs-CZ" dirty="0" smtClean="0"/>
              <a:t> (vloha)</a:t>
            </a:r>
          </a:p>
          <a:p>
            <a:pPr lvl="1"/>
            <a:r>
              <a:rPr lang="cs-CZ" dirty="0" smtClean="0"/>
              <a:t> jednotka zodpovědná za vznik dědičné vlastnosti</a:t>
            </a:r>
          </a:p>
          <a:p>
            <a:pPr lvl="1"/>
            <a:r>
              <a:rPr lang="cs-CZ" dirty="0" smtClean="0"/>
              <a:t>z hlediska molekulární biologie – úsek makromolekuly DNA, který svým pořadím nukleotidů určuje pořadí aminokyselin v bílkovině nebo pořadí nukleotidů v molekulách </a:t>
            </a:r>
            <a:r>
              <a:rPr lang="cs-CZ" dirty="0" smtClean="0"/>
              <a:t>RNA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buněčné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genetika </a:t>
            </a:r>
            <a:r>
              <a:rPr lang="cs-CZ" b="1" dirty="0" err="1" smtClean="0"/>
              <a:t>prokaryotické</a:t>
            </a:r>
            <a:r>
              <a:rPr lang="cs-CZ" dirty="0" smtClean="0"/>
              <a:t> buňky</a:t>
            </a:r>
          </a:p>
          <a:p>
            <a:pPr lvl="1"/>
            <a:r>
              <a:rPr lang="cs-CZ" dirty="0" smtClean="0"/>
              <a:t>buňka nemá typické jádro, ale </a:t>
            </a:r>
            <a:r>
              <a:rPr lang="cs-CZ" b="1" dirty="0" smtClean="0"/>
              <a:t>nukleoid</a:t>
            </a:r>
          </a:p>
          <a:p>
            <a:pPr lvl="1"/>
            <a:r>
              <a:rPr lang="cs-CZ" dirty="0" smtClean="0"/>
              <a:t>genetickou informaci nese jediná molekula DNA uzavřená do kruhu</a:t>
            </a:r>
          </a:p>
          <a:p>
            <a:r>
              <a:rPr lang="cs-CZ" dirty="0" smtClean="0"/>
              <a:t>genetika </a:t>
            </a:r>
            <a:r>
              <a:rPr lang="cs-CZ" b="1" dirty="0" smtClean="0"/>
              <a:t>eukaryotické</a:t>
            </a:r>
            <a:r>
              <a:rPr lang="cs-CZ" dirty="0" smtClean="0"/>
              <a:t> buňky</a:t>
            </a:r>
          </a:p>
          <a:p>
            <a:pPr lvl="1"/>
            <a:r>
              <a:rPr lang="cs-CZ" dirty="0" smtClean="0"/>
              <a:t>jaderný genom je uložen na jednotlivých </a:t>
            </a:r>
            <a:r>
              <a:rPr lang="cs-CZ" b="1" dirty="0" smtClean="0"/>
              <a:t>chromozomech</a:t>
            </a:r>
          </a:p>
          <a:p>
            <a:pPr lvl="1"/>
            <a:r>
              <a:rPr lang="cs-CZ" dirty="0" smtClean="0"/>
              <a:t>na stavbě chromozomů se podílí DNA a bílkoviny (histony)</a:t>
            </a:r>
          </a:p>
          <a:p>
            <a:pPr lvl="1"/>
            <a:r>
              <a:rPr lang="cs-CZ" dirty="0" smtClean="0"/>
              <a:t>počet a tvar chromozomů jsou pro každý druh organismů charakteristické a konstantní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buněčné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stavba chromozomu</a:t>
            </a: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153049" cy="41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555776" y="6093296"/>
            <a:ext cx="1407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tgg</a:t>
            </a:r>
            <a:r>
              <a:rPr lang="cs-CZ" sz="1000" dirty="0" smtClean="0"/>
              <a:t>-</a:t>
            </a:r>
            <a:r>
              <a:rPr lang="cs-CZ" sz="1000" dirty="0" err="1" smtClean="0"/>
              <a:t>leer.de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9992" y="3717032"/>
            <a:ext cx="15714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CENTROMERA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2780928"/>
            <a:ext cx="28803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CHROMATIDA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44008" y="2780928"/>
            <a:ext cx="16772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RAMENO </a:t>
            </a:r>
          </a:p>
          <a:p>
            <a:r>
              <a:rPr lang="cs-CZ" dirty="0" smtClean="0"/>
              <a:t>CHROMOZOMU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16016" y="4869160"/>
            <a:ext cx="16772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RAMENO </a:t>
            </a:r>
          </a:p>
          <a:p>
            <a:r>
              <a:rPr lang="cs-CZ" dirty="0" smtClean="0"/>
              <a:t>CHROMOZOMU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buněčné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jádře tělové (</a:t>
            </a:r>
            <a:r>
              <a:rPr lang="cs-CZ" b="1" dirty="0" smtClean="0"/>
              <a:t>somatické</a:t>
            </a:r>
            <a:r>
              <a:rPr lang="cs-CZ" dirty="0" smtClean="0"/>
              <a:t>) buňky se nachází chromozomy po zcela shodných dvojicích – mají stejný tvar a velikost, obsahují stejné geny, nemusí ale obsahovat stejnou formu genu – </a:t>
            </a:r>
            <a:r>
              <a:rPr lang="cs-CZ" b="1" dirty="0" smtClean="0"/>
              <a:t>alelu</a:t>
            </a:r>
          </a:p>
          <a:p>
            <a:r>
              <a:rPr lang="cs-CZ" dirty="0" smtClean="0"/>
              <a:t>označujeme je jako </a:t>
            </a:r>
            <a:r>
              <a:rPr lang="cs-CZ" b="1" dirty="0" smtClean="0"/>
              <a:t>homologické</a:t>
            </a:r>
            <a:r>
              <a:rPr lang="cs-CZ" dirty="0" smtClean="0"/>
              <a:t> </a:t>
            </a:r>
            <a:r>
              <a:rPr lang="cs-CZ" b="1" dirty="0" smtClean="0"/>
              <a:t>chromozomy</a:t>
            </a:r>
            <a:r>
              <a:rPr lang="cs-CZ" dirty="0" smtClean="0"/>
              <a:t>, jeden pochází ze samčí pohlavní buňky a jeden ze samičí</a:t>
            </a:r>
          </a:p>
          <a:p>
            <a:r>
              <a:rPr lang="cs-CZ" dirty="0" smtClean="0"/>
              <a:t>jádra pohlavních buněk obsahují jen jednu sadu chromozomů – jsou </a:t>
            </a:r>
            <a:r>
              <a:rPr lang="cs-CZ" b="1" dirty="0" smtClean="0"/>
              <a:t>haploidní </a:t>
            </a:r>
            <a:r>
              <a:rPr lang="cs-CZ" dirty="0" smtClean="0"/>
              <a:t>(n), somatické buňky jsou </a:t>
            </a:r>
            <a:r>
              <a:rPr lang="cs-CZ" b="1" dirty="0" smtClean="0"/>
              <a:t>diploidní</a:t>
            </a:r>
            <a:r>
              <a:rPr lang="cs-CZ" dirty="0" smtClean="0"/>
              <a:t> (obsahují dvě sady chromozomů, 2n)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buněčné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686800" cy="5184576"/>
          </a:xfrm>
        </p:spPr>
        <p:txBody>
          <a:bodyPr>
            <a:noAutofit/>
          </a:bodyPr>
          <a:lstStyle/>
          <a:p>
            <a:r>
              <a:rPr lang="cs-CZ" sz="2400" dirty="0" smtClean="0"/>
              <a:t>každá buňka obsahuje kompletní genovou výbavu, kterou prostřednictvím chromozomů předává svým dceřiným buňkám</a:t>
            </a:r>
          </a:p>
          <a:p>
            <a:r>
              <a:rPr lang="cs-CZ" sz="2400" dirty="0" smtClean="0"/>
              <a:t>při nepřímém jaderném dělení – </a:t>
            </a:r>
            <a:r>
              <a:rPr lang="cs-CZ" sz="2400" b="1" dirty="0" smtClean="0"/>
              <a:t>mitóze</a:t>
            </a:r>
            <a:r>
              <a:rPr lang="cs-CZ" sz="2400" dirty="0" smtClean="0"/>
              <a:t> – zůstává počet chromozomů stejný (2n), ze somatických buněk vznikají opět somatické buňky</a:t>
            </a:r>
          </a:p>
          <a:p>
            <a:r>
              <a:rPr lang="cs-CZ" sz="2400" dirty="0" smtClean="0"/>
              <a:t>při pohlavním rozmnožování probíhá </a:t>
            </a:r>
          </a:p>
          <a:p>
            <a:pPr>
              <a:buNone/>
            </a:pPr>
            <a:r>
              <a:rPr lang="cs-CZ" sz="2400" dirty="0" smtClean="0"/>
              <a:t>	redukční jaderné dělení – </a:t>
            </a:r>
            <a:r>
              <a:rPr lang="cs-CZ" sz="2400" b="1" dirty="0" smtClean="0"/>
              <a:t>meióza</a:t>
            </a:r>
            <a:r>
              <a:rPr lang="cs-CZ" sz="2400" dirty="0" smtClean="0"/>
              <a:t> – </a:t>
            </a:r>
          </a:p>
          <a:p>
            <a:pPr>
              <a:buNone/>
            </a:pPr>
            <a:r>
              <a:rPr lang="cs-CZ" sz="2400" dirty="0" smtClean="0"/>
              <a:t>	homologické páry chromozomů se rozchází </a:t>
            </a:r>
          </a:p>
          <a:p>
            <a:pPr>
              <a:buNone/>
            </a:pPr>
            <a:r>
              <a:rPr lang="cs-CZ" sz="2400" dirty="0" smtClean="0"/>
              <a:t>	do vznikajících pohlavních buněk (gamet), </a:t>
            </a:r>
          </a:p>
          <a:p>
            <a:pPr>
              <a:buNone/>
            </a:pPr>
            <a:r>
              <a:rPr lang="cs-CZ" sz="2400" dirty="0" smtClean="0"/>
              <a:t>	tento rozchod se nazývá </a:t>
            </a:r>
            <a:r>
              <a:rPr lang="cs-CZ" sz="2400" b="1" dirty="0" smtClean="0"/>
              <a:t>segregace </a:t>
            </a:r>
          </a:p>
          <a:p>
            <a:r>
              <a:rPr lang="cs-CZ" sz="2400" dirty="0" smtClean="0"/>
              <a:t>při meióze dochází k procesu </a:t>
            </a:r>
            <a:r>
              <a:rPr lang="cs-CZ" sz="2400" b="1" dirty="0" smtClean="0"/>
              <a:t>crossing-over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	(homologické chromozomy si vymění části </a:t>
            </a:r>
          </a:p>
          <a:p>
            <a:pPr>
              <a:buNone/>
            </a:pPr>
            <a:r>
              <a:rPr lang="cs-CZ" sz="2400" dirty="0" smtClean="0"/>
              <a:t>	svých chromatid) – dochází k </a:t>
            </a:r>
            <a:r>
              <a:rPr lang="cs-CZ" sz="2400" b="1" dirty="0" smtClean="0"/>
              <a:t>rekombinaci</a:t>
            </a:r>
            <a:r>
              <a:rPr lang="cs-CZ" sz="2400" dirty="0" smtClean="0"/>
              <a:t> vloh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236296" y="638132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phschool.com</a:t>
            </a:r>
            <a:endParaRPr lang="cs-CZ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96952"/>
            <a:ext cx="2502024" cy="33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89654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gen</a:t>
            </a:r>
            <a:r>
              <a:rPr lang="cs-CZ" dirty="0" smtClean="0"/>
              <a:t> (</a:t>
            </a:r>
            <a:r>
              <a:rPr lang="cs-CZ" b="1" dirty="0" smtClean="0"/>
              <a:t>vloha</a:t>
            </a:r>
            <a:r>
              <a:rPr lang="cs-CZ" dirty="0" smtClean="0"/>
              <a:t>) – úsek DNA obsahující informaci pro vznik určitého znaku, konkrétní forma genu se nazývá </a:t>
            </a:r>
            <a:r>
              <a:rPr lang="cs-CZ" b="1" dirty="0" smtClean="0"/>
              <a:t>alela</a:t>
            </a:r>
            <a:r>
              <a:rPr lang="cs-CZ" dirty="0" smtClean="0"/>
              <a:t>, každá somatická buňka obsahuje dvě alely jednoho genu</a:t>
            </a:r>
          </a:p>
          <a:p>
            <a:r>
              <a:rPr lang="cs-CZ" dirty="0" smtClean="0"/>
              <a:t>soubor všech genů v buňce = </a:t>
            </a:r>
            <a:r>
              <a:rPr lang="cs-CZ" b="1" dirty="0" smtClean="0"/>
              <a:t>genotyp</a:t>
            </a:r>
          </a:p>
          <a:p>
            <a:r>
              <a:rPr lang="cs-CZ" dirty="0" smtClean="0"/>
              <a:t>gen + činitelé prostředí = </a:t>
            </a:r>
            <a:r>
              <a:rPr lang="cs-CZ" b="1" dirty="0" smtClean="0"/>
              <a:t>znak</a:t>
            </a:r>
            <a:r>
              <a:rPr lang="cs-CZ" dirty="0" smtClean="0"/>
              <a:t> (</a:t>
            </a:r>
            <a:r>
              <a:rPr lang="cs-CZ" b="1" dirty="0" smtClean="0"/>
              <a:t>vlastnost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soubor všech znaků organismu = </a:t>
            </a:r>
            <a:r>
              <a:rPr lang="cs-CZ" b="1" dirty="0" smtClean="0"/>
              <a:t>fenotyp</a:t>
            </a:r>
          </a:p>
          <a:p>
            <a:r>
              <a:rPr lang="cs-CZ" dirty="0" smtClean="0"/>
              <a:t>typy znaků</a:t>
            </a:r>
          </a:p>
          <a:p>
            <a:pPr lvl="1"/>
            <a:r>
              <a:rPr lang="cs-CZ" b="1" dirty="0" smtClean="0"/>
              <a:t>morfologické</a:t>
            </a:r>
            <a:r>
              <a:rPr lang="cs-CZ" dirty="0" smtClean="0"/>
              <a:t> </a:t>
            </a:r>
            <a:r>
              <a:rPr lang="cs-CZ" dirty="0" smtClean="0"/>
              <a:t>– velikost </a:t>
            </a:r>
            <a:r>
              <a:rPr lang="cs-CZ" dirty="0" smtClean="0"/>
              <a:t>a tvar </a:t>
            </a:r>
            <a:r>
              <a:rPr lang="cs-CZ" dirty="0" smtClean="0"/>
              <a:t>těla</a:t>
            </a:r>
            <a:endParaRPr lang="cs-CZ" dirty="0" smtClean="0"/>
          </a:p>
          <a:p>
            <a:pPr lvl="1"/>
            <a:r>
              <a:rPr lang="cs-CZ" b="1" dirty="0" smtClean="0"/>
              <a:t>funkční</a:t>
            </a:r>
            <a:r>
              <a:rPr lang="cs-CZ" dirty="0" smtClean="0"/>
              <a:t> </a:t>
            </a:r>
            <a:r>
              <a:rPr lang="cs-CZ" dirty="0" smtClean="0"/>
              <a:t>– schopnost </a:t>
            </a:r>
            <a:r>
              <a:rPr lang="cs-CZ" dirty="0" smtClean="0"/>
              <a:t>biologické </a:t>
            </a:r>
            <a:r>
              <a:rPr lang="cs-CZ" dirty="0" smtClean="0"/>
              <a:t>aktivity; (u </a:t>
            </a:r>
            <a:r>
              <a:rPr lang="cs-CZ" dirty="0" smtClean="0"/>
              <a:t>člověka dále znaky </a:t>
            </a:r>
            <a:r>
              <a:rPr lang="cs-CZ" b="1" dirty="0" smtClean="0"/>
              <a:t>psychické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nebo</a:t>
            </a:r>
          </a:p>
          <a:p>
            <a:pPr lvl="1"/>
            <a:r>
              <a:rPr lang="cs-CZ" b="1" dirty="0" smtClean="0"/>
              <a:t>kvalitativní </a:t>
            </a:r>
            <a:r>
              <a:rPr lang="cs-CZ" dirty="0" smtClean="0"/>
              <a:t>(znaky o různé kvalitě – barva květů, krevní skupina)</a:t>
            </a:r>
            <a:endParaRPr lang="cs-CZ" b="1" dirty="0" smtClean="0"/>
          </a:p>
          <a:p>
            <a:pPr lvl="1"/>
            <a:r>
              <a:rPr lang="cs-CZ" b="1" dirty="0" smtClean="0"/>
              <a:t>kvantitativní </a:t>
            </a:r>
            <a:r>
              <a:rPr lang="cs-CZ" dirty="0" smtClean="0"/>
              <a:t>(spojité vyjádření – velikost plodů, tělesná výška)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DĚDIČNOST KVALITATIVNÍCH ZNAKŮ</a:t>
            </a:r>
          </a:p>
          <a:p>
            <a:pPr lvl="1"/>
            <a:r>
              <a:rPr lang="cs-CZ" dirty="0" smtClean="0"/>
              <a:t>často podmíněno jediným genem – </a:t>
            </a:r>
            <a:r>
              <a:rPr lang="cs-CZ" b="1" dirty="0" err="1" smtClean="0"/>
              <a:t>monogenní</a:t>
            </a:r>
            <a:r>
              <a:rPr lang="cs-CZ" dirty="0" smtClean="0"/>
              <a:t> </a:t>
            </a:r>
            <a:r>
              <a:rPr lang="cs-CZ" b="1" dirty="0" smtClean="0"/>
              <a:t>znak</a:t>
            </a:r>
            <a:r>
              <a:rPr lang="cs-CZ" dirty="0" smtClean="0"/>
              <a:t> (krevní </a:t>
            </a:r>
            <a:r>
              <a:rPr lang="cs-CZ" dirty="0" smtClean="0"/>
              <a:t>skupina, barva očí, barva květů </a:t>
            </a:r>
            <a:r>
              <a:rPr lang="cs-CZ" dirty="0" smtClean="0"/>
              <a:t>hrachu)</a:t>
            </a:r>
            <a:endParaRPr lang="cs-CZ" dirty="0" smtClean="0"/>
          </a:p>
          <a:p>
            <a:pPr lvl="1"/>
            <a:r>
              <a:rPr lang="cs-CZ" b="1" dirty="0" smtClean="0"/>
              <a:t>geny velkého účinku </a:t>
            </a:r>
            <a:r>
              <a:rPr lang="cs-CZ" dirty="0" smtClean="0"/>
              <a:t>– nejsou ovlivnitelné prostředím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zabývá se zkoumáním zákonitostí </a:t>
            </a:r>
            <a:r>
              <a:rPr lang="cs-CZ" b="1" dirty="0" smtClean="0"/>
              <a:t>dědičnosti</a:t>
            </a:r>
            <a:r>
              <a:rPr lang="cs-CZ" dirty="0" smtClean="0"/>
              <a:t> a </a:t>
            </a:r>
            <a:r>
              <a:rPr lang="cs-CZ" b="1" dirty="0" smtClean="0"/>
              <a:t>proměnlivosti</a:t>
            </a:r>
            <a:r>
              <a:rPr lang="cs-CZ" dirty="0" smtClean="0"/>
              <a:t> organismů</a:t>
            </a:r>
          </a:p>
          <a:p>
            <a:r>
              <a:rPr lang="cs-CZ" dirty="0" smtClean="0"/>
              <a:t>dědičnost a proměnlivost souvisí se schopností rozmnožovat se</a:t>
            </a:r>
          </a:p>
          <a:p>
            <a:r>
              <a:rPr lang="cs-CZ" b="1" dirty="0" smtClean="0"/>
              <a:t>rozmnožování</a:t>
            </a:r>
            <a:r>
              <a:rPr lang="cs-CZ" dirty="0" smtClean="0"/>
              <a:t> je schopnost organismů vytvářet nové generace organismů s týmiž druhovými vlastnostmi jako mají organismy rodičovské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b="1" dirty="0" smtClean="0"/>
              <a:t>homozygot</a:t>
            </a:r>
            <a:r>
              <a:rPr lang="cs-CZ" dirty="0" smtClean="0"/>
              <a:t> – jedinec, který má v konkrétním genu obě alely shodné</a:t>
            </a:r>
          </a:p>
          <a:p>
            <a:pPr lvl="1"/>
            <a:r>
              <a:rPr lang="cs-CZ" b="1" dirty="0" smtClean="0"/>
              <a:t>heterozygot</a:t>
            </a:r>
            <a:r>
              <a:rPr lang="cs-CZ" dirty="0" smtClean="0"/>
              <a:t> – nese dvě rozdílné alely daného genu</a:t>
            </a:r>
          </a:p>
          <a:p>
            <a:pPr lvl="1"/>
            <a:r>
              <a:rPr lang="cs-CZ" dirty="0" smtClean="0"/>
              <a:t>alela, která se fenotypově projeví u homozygotního i heterozygotního jedince je </a:t>
            </a:r>
            <a:r>
              <a:rPr lang="cs-CZ" b="1" dirty="0" smtClean="0"/>
              <a:t>dominantní</a:t>
            </a:r>
          </a:p>
          <a:p>
            <a:pPr lvl="1"/>
            <a:r>
              <a:rPr lang="cs-CZ" dirty="0" smtClean="0"/>
              <a:t>alela, která se projeví jen v homozygotním stavu je </a:t>
            </a:r>
            <a:r>
              <a:rPr lang="cs-CZ" b="1" dirty="0" smtClean="0"/>
              <a:t>recesivní</a:t>
            </a:r>
          </a:p>
          <a:p>
            <a:pPr lvl="1"/>
            <a:r>
              <a:rPr lang="cs-CZ" dirty="0" smtClean="0"/>
              <a:t>je-li znak určen dvěma současně dominantními alelami, hovoříme o </a:t>
            </a:r>
            <a:r>
              <a:rPr lang="cs-CZ" b="1" dirty="0" smtClean="0"/>
              <a:t>kodominanci</a:t>
            </a:r>
            <a:r>
              <a:rPr lang="cs-CZ" dirty="0" smtClean="0"/>
              <a:t> (krevní skupiny 0, A, B, AB)</a:t>
            </a:r>
          </a:p>
          <a:p>
            <a:pPr lvl="1"/>
            <a:r>
              <a:rPr lang="cs-CZ" b="1" dirty="0" smtClean="0"/>
              <a:t>neúplná dominance </a:t>
            </a:r>
            <a:r>
              <a:rPr lang="cs-CZ" dirty="0" smtClean="0"/>
              <a:t>– </a:t>
            </a:r>
            <a:r>
              <a:rPr lang="cs-CZ" b="1" dirty="0" err="1" smtClean="0"/>
              <a:t>intermediarita</a:t>
            </a:r>
            <a:r>
              <a:rPr lang="cs-CZ" dirty="0" smtClean="0"/>
              <a:t> – heterozygot je fenotypově odlišný od homozygotů (homozygotní jedinci mají květy červené nebo </a:t>
            </a:r>
            <a:r>
              <a:rPr lang="cs-CZ" dirty="0" smtClean="0"/>
              <a:t>bílé, </a:t>
            </a:r>
            <a:r>
              <a:rPr lang="cs-CZ" dirty="0" smtClean="0"/>
              <a:t>heterozygotní růžové)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201345" y="1700808"/>
          <a:ext cx="3547119" cy="1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3"/>
                <a:gridCol w="1182373"/>
                <a:gridCol w="1182373"/>
              </a:tblGrid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gamety: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/>
        </p:nvGraphicFramePr>
        <p:xfrm>
          <a:off x="5201345" y="4434480"/>
          <a:ext cx="3547119" cy="1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3"/>
                <a:gridCol w="1182373"/>
                <a:gridCol w="1182373"/>
              </a:tblGrid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gamety: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67544" y="148478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Monohybridní křížení v první generaci </a:t>
            </a:r>
            <a:r>
              <a:rPr lang="cs-CZ" dirty="0" smtClean="0"/>
              <a:t>(monohybridní = sledujeme jeden znak)</a:t>
            </a:r>
          </a:p>
          <a:p>
            <a:r>
              <a:rPr lang="cs-CZ" b="1" dirty="0" smtClean="0"/>
              <a:t>rodiče</a:t>
            </a:r>
            <a:r>
              <a:rPr lang="cs-CZ" dirty="0" smtClean="0"/>
              <a:t> (P):   dominantní homozygot (AA) – tvoří gamety jednoho typu (A)</a:t>
            </a:r>
          </a:p>
          <a:p>
            <a:r>
              <a:rPr lang="cs-CZ" dirty="0" smtClean="0"/>
              <a:t>	    recesivní homozygot (</a:t>
            </a:r>
            <a:r>
              <a:rPr lang="cs-CZ" dirty="0" err="1" smtClean="0"/>
              <a:t>aa</a:t>
            </a:r>
            <a:r>
              <a:rPr lang="cs-CZ" dirty="0" smtClean="0"/>
              <a:t>) – tvoří gamety jednoho typu (a)</a:t>
            </a:r>
          </a:p>
          <a:p>
            <a:r>
              <a:rPr lang="cs-CZ" b="1" dirty="0" smtClean="0"/>
              <a:t>potomstvo</a:t>
            </a:r>
            <a:r>
              <a:rPr lang="cs-CZ" dirty="0" smtClean="0"/>
              <a:t> v první generaci (F1): pouze </a:t>
            </a:r>
            <a:r>
              <a:rPr lang="cs-CZ" dirty="0" err="1" smtClean="0"/>
              <a:t>heterozygoti</a:t>
            </a:r>
            <a:r>
              <a:rPr lang="cs-CZ" dirty="0" smtClean="0"/>
              <a:t> (</a:t>
            </a:r>
            <a:r>
              <a:rPr lang="cs-CZ" dirty="0" err="1" smtClean="0"/>
              <a:t>Aa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4482986"/>
            <a:ext cx="4896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Monohybridní křížení v druhé generaci</a:t>
            </a:r>
          </a:p>
          <a:p>
            <a:r>
              <a:rPr lang="cs-CZ" b="1" dirty="0" smtClean="0"/>
              <a:t>rodiče</a:t>
            </a:r>
            <a:r>
              <a:rPr lang="cs-CZ" dirty="0" smtClean="0"/>
              <a:t> (F1): </a:t>
            </a:r>
            <a:r>
              <a:rPr lang="cs-CZ" dirty="0" err="1" smtClean="0"/>
              <a:t>heterozygoti</a:t>
            </a:r>
            <a:r>
              <a:rPr lang="cs-CZ" dirty="0" smtClean="0"/>
              <a:t> (</a:t>
            </a:r>
            <a:r>
              <a:rPr lang="cs-CZ" dirty="0" err="1" smtClean="0"/>
              <a:t>Aa</a:t>
            </a:r>
            <a:r>
              <a:rPr lang="cs-CZ" dirty="0" smtClean="0"/>
              <a:t>) – tvoří dva typy gamet (A, </a:t>
            </a:r>
            <a:r>
              <a:rPr lang="cs-CZ" dirty="0" err="1" smtClean="0"/>
              <a:t>a</a:t>
            </a:r>
            <a:r>
              <a:rPr lang="cs-CZ" dirty="0" smtClean="0"/>
              <a:t>) v poměru 1:1</a:t>
            </a:r>
          </a:p>
          <a:p>
            <a:r>
              <a:rPr lang="cs-CZ" b="1" dirty="0" smtClean="0"/>
              <a:t>potomstvo</a:t>
            </a:r>
            <a:r>
              <a:rPr lang="cs-CZ" dirty="0" smtClean="0"/>
              <a:t> (F2): dominantní homozygoti (AA), </a:t>
            </a:r>
            <a:r>
              <a:rPr lang="cs-CZ" dirty="0" err="1" smtClean="0"/>
              <a:t>heterozygoti</a:t>
            </a:r>
            <a:r>
              <a:rPr lang="cs-CZ" dirty="0" smtClean="0"/>
              <a:t> (</a:t>
            </a:r>
            <a:r>
              <a:rPr lang="cs-CZ" dirty="0" err="1" smtClean="0"/>
              <a:t>Aa</a:t>
            </a:r>
            <a:r>
              <a:rPr lang="cs-CZ" dirty="0" smtClean="0"/>
              <a:t>) a recesivní homozygoti (</a:t>
            </a:r>
            <a:r>
              <a:rPr lang="cs-CZ" dirty="0" err="1" smtClean="0"/>
              <a:t>aa</a:t>
            </a:r>
            <a:r>
              <a:rPr lang="cs-CZ" dirty="0" smtClean="0"/>
              <a:t>) v poměru 1:2:1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683568" y="4794520"/>
          <a:ext cx="3547119" cy="1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3"/>
                <a:gridCol w="1182373"/>
                <a:gridCol w="1182373"/>
              </a:tblGrid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E5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4841305" y="4794520"/>
          <a:ext cx="3547119" cy="1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3"/>
                <a:gridCol w="1182373"/>
                <a:gridCol w="1182373"/>
              </a:tblGrid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E5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3547119" cy="1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3"/>
                <a:gridCol w="1182373"/>
                <a:gridCol w="1182373"/>
              </a:tblGrid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3"/>
          <p:cNvGraphicFramePr>
            <a:graphicFrameLocks/>
          </p:cNvGraphicFramePr>
          <p:nvPr/>
        </p:nvGraphicFramePr>
        <p:xfrm>
          <a:off x="4841305" y="2060848"/>
          <a:ext cx="3547119" cy="1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3"/>
                <a:gridCol w="1182373"/>
                <a:gridCol w="1182373"/>
              </a:tblGrid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95536" y="1340768"/>
            <a:ext cx="848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Fenotyp potomstva při úplné dominanci </a:t>
            </a:r>
            <a:r>
              <a:rPr lang="cs-CZ" dirty="0" smtClean="0"/>
              <a:t>(barva květů hrachu)</a:t>
            </a:r>
          </a:p>
          <a:p>
            <a:r>
              <a:rPr lang="cs-CZ" dirty="0" smtClean="0"/>
              <a:t>dominantní alela – červená barva, recesivní alela – bílá barva, heterozygot – červený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4006805"/>
            <a:ext cx="847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Fenotyp potomstva při neúplné dominanci </a:t>
            </a:r>
            <a:r>
              <a:rPr lang="cs-CZ" dirty="0" smtClean="0"/>
              <a:t>(barva květů hledíku)</a:t>
            </a:r>
          </a:p>
          <a:p>
            <a:r>
              <a:rPr lang="cs-CZ" dirty="0" smtClean="0"/>
              <a:t>dominantní alela – červená barva, recesivní alela – bílá barva, heterozygot – růžový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Mendelovy</a:t>
            </a:r>
            <a:r>
              <a:rPr lang="cs-CZ" b="1" dirty="0" smtClean="0"/>
              <a:t> zákony</a:t>
            </a:r>
          </a:p>
          <a:p>
            <a:pPr lvl="1"/>
            <a:r>
              <a:rPr lang="cs-CZ" b="1" dirty="0" smtClean="0"/>
              <a:t>I.</a:t>
            </a:r>
            <a:r>
              <a:rPr lang="cs-CZ" dirty="0" smtClean="0"/>
              <a:t> Kříženci ze vzájemného křížení dvou rozdílně homozygotních rodičů jsou vždy heterozygotní, fenotypově stejní = </a:t>
            </a:r>
            <a:r>
              <a:rPr lang="cs-CZ" b="1" dirty="0" smtClean="0"/>
              <a:t>zákon o uniformitě hybridů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/>
              <a:t>II.</a:t>
            </a:r>
            <a:r>
              <a:rPr lang="cs-CZ" dirty="0" smtClean="0"/>
              <a:t> Při křížení heterozygotních rodičů lze genotypy i fenotypy nově vzniklých jedinců vyjádřit poměrem malých celých čísel.</a:t>
            </a:r>
          </a:p>
          <a:p>
            <a:pPr lvl="1"/>
            <a:r>
              <a:rPr lang="cs-CZ" b="1" dirty="0" smtClean="0"/>
              <a:t>III.</a:t>
            </a:r>
            <a:r>
              <a:rPr lang="cs-CZ" dirty="0" smtClean="0"/>
              <a:t> Při vzájemném křížení vícenásobných heterozygotních hybridů (polyhybridů) vznikne mezi alelami sledovaných genů tolik kombinací, kolik je teoreticky možných matematických kombinací mezi vzájemně nezávislými veličinami.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904" y="1554162"/>
            <a:ext cx="8991600" cy="4525963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Dědičnost a pohlaví</a:t>
            </a:r>
          </a:p>
          <a:p>
            <a:pPr lvl="1"/>
            <a:r>
              <a:rPr lang="cs-CZ" dirty="0" smtClean="0"/>
              <a:t>poměr pohlaví u </a:t>
            </a:r>
            <a:r>
              <a:rPr lang="cs-CZ" dirty="0" err="1" smtClean="0"/>
              <a:t>gonochoristů</a:t>
            </a:r>
            <a:r>
              <a:rPr lang="cs-CZ" dirty="0" smtClean="0"/>
              <a:t> (organismů s oddělenými pohlavími) je 1:1 =&gt;jedno pohlaví je založeno homozygotně, druhé heterozygotně</a:t>
            </a:r>
          </a:p>
          <a:p>
            <a:pPr lvl="1"/>
            <a:r>
              <a:rPr lang="cs-CZ" dirty="0" smtClean="0"/>
              <a:t>chromozomová sada se liší v jednom páru chromozomů, tzv. </a:t>
            </a:r>
            <a:r>
              <a:rPr lang="cs-CZ" b="1" dirty="0" smtClean="0"/>
              <a:t>pohlavní chromozomy </a:t>
            </a:r>
            <a:r>
              <a:rPr lang="cs-CZ" dirty="0" smtClean="0"/>
              <a:t>(</a:t>
            </a:r>
            <a:r>
              <a:rPr lang="cs-CZ" b="1" dirty="0" err="1" smtClean="0"/>
              <a:t>heterochromozomy</a:t>
            </a:r>
            <a:r>
              <a:rPr lang="cs-CZ" dirty="0" smtClean="0"/>
              <a:t>, </a:t>
            </a:r>
            <a:r>
              <a:rPr lang="cs-CZ" b="1" dirty="0" err="1" smtClean="0"/>
              <a:t>gonozomy</a:t>
            </a:r>
            <a:r>
              <a:rPr lang="cs-CZ" dirty="0" smtClean="0"/>
              <a:t>)</a:t>
            </a:r>
            <a:endParaRPr lang="cs-CZ" dirty="0" smtClean="0"/>
          </a:p>
          <a:p>
            <a:pPr lvl="2"/>
            <a:r>
              <a:rPr lang="cs-CZ" dirty="0" smtClean="0"/>
              <a:t>párový </a:t>
            </a:r>
            <a:r>
              <a:rPr lang="cs-CZ" dirty="0" err="1" smtClean="0"/>
              <a:t>heterochromozom</a:t>
            </a:r>
            <a:r>
              <a:rPr lang="cs-CZ" dirty="0" smtClean="0"/>
              <a:t> X</a:t>
            </a:r>
          </a:p>
          <a:p>
            <a:pPr lvl="2"/>
            <a:r>
              <a:rPr lang="cs-CZ" dirty="0" smtClean="0"/>
              <a:t>nepárový </a:t>
            </a:r>
            <a:r>
              <a:rPr lang="cs-CZ" dirty="0" err="1" smtClean="0"/>
              <a:t>heterochromozom</a:t>
            </a:r>
            <a:r>
              <a:rPr lang="cs-CZ" dirty="0" smtClean="0"/>
              <a:t> Y</a:t>
            </a:r>
          </a:p>
          <a:p>
            <a:pPr lvl="1"/>
            <a:r>
              <a:rPr lang="cs-CZ" dirty="0" err="1" smtClean="0"/>
              <a:t>homogametní</a:t>
            </a:r>
            <a:r>
              <a:rPr lang="cs-CZ" dirty="0" smtClean="0"/>
              <a:t> pohlaví (XX) vs. </a:t>
            </a:r>
            <a:r>
              <a:rPr lang="cs-CZ" dirty="0" err="1" smtClean="0"/>
              <a:t>heterogametní</a:t>
            </a:r>
            <a:r>
              <a:rPr lang="cs-CZ" dirty="0" smtClean="0"/>
              <a:t> pohlaví (XY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ostatní (nepohlavní) chromozomy nazýváme </a:t>
            </a:r>
            <a:r>
              <a:rPr lang="cs-CZ" b="1" dirty="0" smtClean="0"/>
              <a:t>autozomy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cs-CZ" dirty="0" smtClean="0"/>
              <a:t>Typy chromozomového určení pohlaví u živočichů</a:t>
            </a:r>
          </a:p>
          <a:p>
            <a:pPr lvl="1"/>
            <a:r>
              <a:rPr lang="cs-CZ" dirty="0" smtClean="0"/>
              <a:t>typ </a:t>
            </a:r>
            <a:r>
              <a:rPr lang="cs-CZ" b="1" dirty="0" smtClean="0"/>
              <a:t>savčí</a:t>
            </a:r>
            <a:r>
              <a:rPr lang="cs-CZ" dirty="0" smtClean="0"/>
              <a:t> (</a:t>
            </a:r>
            <a:r>
              <a:rPr lang="cs-CZ" i="1" dirty="0" err="1" smtClean="0"/>
              <a:t>Drosophila</a:t>
            </a:r>
            <a:r>
              <a:rPr lang="cs-CZ" dirty="0" smtClean="0"/>
              <a:t>)</a:t>
            </a:r>
          </a:p>
          <a:p>
            <a:pPr lvl="2">
              <a:buNone/>
            </a:pPr>
            <a:r>
              <a:rPr lang="cs-CZ" dirty="0" smtClean="0"/>
              <a:t>♀ je homozygotní (XX)</a:t>
            </a:r>
          </a:p>
          <a:p>
            <a:pPr lvl="2">
              <a:buNone/>
            </a:pPr>
            <a:r>
              <a:rPr lang="cs-CZ" dirty="0" smtClean="0"/>
              <a:t>♂ je heterozygotní (XY)</a:t>
            </a:r>
          </a:p>
          <a:p>
            <a:pPr lvl="2">
              <a:buNone/>
            </a:pPr>
            <a:r>
              <a:rPr lang="cs-CZ" dirty="0" smtClean="0"/>
              <a:t>potomstvo 1:1</a:t>
            </a:r>
          </a:p>
          <a:p>
            <a:pPr lvl="2">
              <a:buNone/>
            </a:pPr>
            <a:r>
              <a:rPr lang="cs-CZ" dirty="0" smtClean="0"/>
              <a:t>tento typ se vyskytuje </a:t>
            </a:r>
          </a:p>
          <a:p>
            <a:pPr lvl="2">
              <a:buNone/>
            </a:pPr>
            <a:r>
              <a:rPr lang="cs-CZ" dirty="0" smtClean="0"/>
              <a:t>u savců, plazů, obojživelníků, většiny hmyzu atd.</a:t>
            </a:r>
          </a:p>
          <a:p>
            <a:pPr lvl="1"/>
            <a:r>
              <a:rPr lang="cs-CZ" dirty="0" smtClean="0"/>
              <a:t>typ </a:t>
            </a:r>
            <a:r>
              <a:rPr lang="cs-CZ" b="1" dirty="0" smtClean="0"/>
              <a:t>ptačí</a:t>
            </a:r>
            <a:r>
              <a:rPr lang="cs-CZ" dirty="0" smtClean="0"/>
              <a:t> (</a:t>
            </a:r>
            <a:r>
              <a:rPr lang="cs-CZ" i="1" dirty="0" err="1" smtClean="0"/>
              <a:t>Abraxas</a:t>
            </a:r>
            <a:r>
              <a:rPr lang="cs-CZ" dirty="0" smtClean="0"/>
              <a:t>)</a:t>
            </a:r>
          </a:p>
          <a:p>
            <a:pPr lvl="2">
              <a:buNone/>
            </a:pPr>
            <a:r>
              <a:rPr lang="cs-CZ" dirty="0" smtClean="0"/>
              <a:t>♂ je homozygotní (XX)</a:t>
            </a:r>
          </a:p>
          <a:p>
            <a:pPr lvl="2">
              <a:buNone/>
            </a:pPr>
            <a:r>
              <a:rPr lang="cs-CZ" dirty="0" smtClean="0"/>
              <a:t>♀ je heterozygotní (XY)</a:t>
            </a:r>
          </a:p>
          <a:p>
            <a:pPr lvl="2">
              <a:buNone/>
            </a:pPr>
            <a:r>
              <a:rPr lang="cs-CZ" dirty="0" smtClean="0"/>
              <a:t>tento typ se vyskytuje u ptáků, některých ryb a motýlů</a:t>
            </a:r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4697289" y="2130224"/>
          <a:ext cx="3547119" cy="1802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3"/>
                <a:gridCol w="1182373"/>
                <a:gridCol w="1182373"/>
              </a:tblGrid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gamety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XX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XX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94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DĚDIČNOST KVANTITATIVNÍCH ZNAKŮ</a:t>
            </a:r>
          </a:p>
          <a:p>
            <a:pPr lvl="1"/>
            <a:r>
              <a:rPr lang="cs-CZ" dirty="0" smtClean="0"/>
              <a:t>podmíněno velkým počtem genů – </a:t>
            </a:r>
            <a:r>
              <a:rPr lang="cs-CZ" b="1" dirty="0" smtClean="0"/>
              <a:t>polygenní</a:t>
            </a:r>
            <a:r>
              <a:rPr lang="cs-CZ" dirty="0" smtClean="0"/>
              <a:t> </a:t>
            </a:r>
            <a:r>
              <a:rPr lang="cs-CZ" b="1" dirty="0" smtClean="0"/>
              <a:t>znak</a:t>
            </a:r>
            <a:r>
              <a:rPr lang="cs-CZ" dirty="0" smtClean="0"/>
              <a:t> (tělesná výška)</a:t>
            </a:r>
          </a:p>
          <a:p>
            <a:pPr lvl="1"/>
            <a:r>
              <a:rPr lang="cs-CZ" b="1" dirty="0" smtClean="0"/>
              <a:t>geny malého účinku </a:t>
            </a:r>
            <a:r>
              <a:rPr lang="cs-CZ" dirty="0" smtClean="0"/>
              <a:t>– jsou snadno ovlivnitelné prostředím</a:t>
            </a:r>
          </a:p>
          <a:p>
            <a:pPr lvl="1"/>
            <a:r>
              <a:rPr lang="cs-CZ" dirty="0" smtClean="0"/>
              <a:t>velké množství kombinací alel – mnoho různých genotypů, spolu s působením prostředí mnoho fenotypů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M</a:t>
            </a:r>
            <a:r>
              <a:rPr lang="cs-CZ" b="1" dirty="0" err="1" smtClean="0"/>
              <a:t>imojaderná</a:t>
            </a:r>
            <a:r>
              <a:rPr lang="cs-CZ" b="1" dirty="0" smtClean="0"/>
              <a:t> dědičnost</a:t>
            </a:r>
          </a:p>
          <a:p>
            <a:pPr lvl="1"/>
            <a:r>
              <a:rPr lang="cs-CZ" dirty="0" smtClean="0"/>
              <a:t>většina genetické informace buňky je uložena v jádře (u </a:t>
            </a:r>
            <a:r>
              <a:rPr lang="cs-CZ" dirty="0" err="1" smtClean="0"/>
              <a:t>prokaryot</a:t>
            </a:r>
            <a:r>
              <a:rPr lang="cs-CZ" dirty="0" smtClean="0"/>
              <a:t> v </a:t>
            </a:r>
            <a:r>
              <a:rPr lang="cs-CZ" dirty="0" err="1" smtClean="0"/>
              <a:t>nukleiodu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malé množství DNA je uloženo mimo jádro v mitochondriích a chloroplastech (u </a:t>
            </a:r>
            <a:r>
              <a:rPr lang="cs-CZ" dirty="0" err="1" smtClean="0"/>
              <a:t>prokaryot</a:t>
            </a:r>
            <a:r>
              <a:rPr lang="cs-CZ" dirty="0" smtClean="0"/>
              <a:t> v </a:t>
            </a:r>
            <a:r>
              <a:rPr lang="cs-CZ" dirty="0" err="1" smtClean="0"/>
              <a:t>plazmidech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dědí se pouze v mateřské linii (při oplození se do ♀ gamety dostává ze ♂ gamety pouze jaderná DNA)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30383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Genetická proměnlivost</a:t>
            </a:r>
            <a:endParaRPr lang="cs-CZ" dirty="0" smtClean="0"/>
          </a:p>
          <a:p>
            <a:pPr lvl="1"/>
            <a:r>
              <a:rPr lang="cs-CZ" dirty="0" smtClean="0"/>
              <a:t>faktory podmiňující proměnlivost genotypů jsou: </a:t>
            </a:r>
            <a:r>
              <a:rPr lang="cs-CZ" b="1" dirty="0" smtClean="0"/>
              <a:t>segregace</a:t>
            </a:r>
            <a:r>
              <a:rPr lang="cs-CZ" dirty="0" smtClean="0"/>
              <a:t>, </a:t>
            </a:r>
            <a:r>
              <a:rPr lang="cs-CZ" b="1" dirty="0" smtClean="0"/>
              <a:t>rekombinace</a:t>
            </a:r>
            <a:r>
              <a:rPr lang="cs-CZ" dirty="0" smtClean="0"/>
              <a:t>, </a:t>
            </a:r>
            <a:r>
              <a:rPr lang="cs-CZ" b="1" dirty="0" smtClean="0"/>
              <a:t>spojování párových alel při oplození </a:t>
            </a:r>
            <a:r>
              <a:rPr lang="cs-CZ" dirty="0" smtClean="0"/>
              <a:t>– nemění se počet a typ alel, vznikají pouze nové kombinace</a:t>
            </a:r>
          </a:p>
          <a:p>
            <a:pPr lvl="1"/>
            <a:r>
              <a:rPr lang="cs-CZ" dirty="0" smtClean="0"/>
              <a:t>procesy, při kterých se mění počet a typ alel (mění se kvalita a kvantita genů) se nazývají </a:t>
            </a:r>
            <a:r>
              <a:rPr lang="cs-CZ" b="1" dirty="0" smtClean="0"/>
              <a:t>mutace</a:t>
            </a:r>
          </a:p>
          <a:p>
            <a:pPr lvl="2"/>
            <a:r>
              <a:rPr lang="cs-CZ" b="1" dirty="0" smtClean="0"/>
              <a:t>spontánní</a:t>
            </a:r>
            <a:r>
              <a:rPr lang="cs-CZ" dirty="0" smtClean="0"/>
              <a:t> </a:t>
            </a:r>
            <a:r>
              <a:rPr lang="cs-CZ" b="1" dirty="0" smtClean="0"/>
              <a:t>mutace</a:t>
            </a:r>
            <a:r>
              <a:rPr lang="cs-CZ" dirty="0" smtClean="0"/>
              <a:t> – vznikají nahodile s pravděpodobností cca 10</a:t>
            </a:r>
            <a:r>
              <a:rPr lang="cs-CZ" baseline="30000" dirty="0" smtClean="0"/>
              <a:t>-8</a:t>
            </a:r>
            <a:r>
              <a:rPr lang="cs-CZ" dirty="0" smtClean="0"/>
              <a:t> pro jeden gen na jednu generaci</a:t>
            </a:r>
          </a:p>
          <a:p>
            <a:pPr lvl="2"/>
            <a:r>
              <a:rPr lang="cs-CZ" b="1" dirty="0" smtClean="0"/>
              <a:t>indukované mutace</a:t>
            </a:r>
            <a:r>
              <a:rPr lang="cs-CZ" dirty="0" smtClean="0"/>
              <a:t> – vyvolány působením mutagenních činitelů (fyzikální mutageny – rentgenové, UV záření; chemické mutageny – aromatické chlorované deriváty, alkaloidy, kationty těžkých kovů)</a:t>
            </a:r>
          </a:p>
          <a:p>
            <a:pPr lvl="1"/>
            <a:r>
              <a:rPr lang="cs-CZ" dirty="0" smtClean="0"/>
              <a:t>typy mutací (podle rozsahu)</a:t>
            </a:r>
          </a:p>
          <a:p>
            <a:pPr lvl="2"/>
            <a:r>
              <a:rPr lang="cs-CZ" dirty="0" smtClean="0"/>
              <a:t>genové</a:t>
            </a:r>
          </a:p>
          <a:p>
            <a:pPr lvl="2"/>
            <a:r>
              <a:rPr lang="cs-CZ" dirty="0" smtClean="0"/>
              <a:t>chromozomové</a:t>
            </a:r>
          </a:p>
          <a:p>
            <a:pPr lvl="2"/>
            <a:r>
              <a:rPr lang="cs-CZ" dirty="0" smtClean="0"/>
              <a:t>genomové</a:t>
            </a:r>
          </a:p>
          <a:p>
            <a:pPr lvl="1">
              <a:buNone/>
            </a:pP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Genové mutace</a:t>
            </a:r>
          </a:p>
          <a:p>
            <a:pPr lvl="1"/>
            <a:r>
              <a:rPr lang="cs-CZ" dirty="0" smtClean="0"/>
              <a:t>zasahují jednotlivé geny</a:t>
            </a:r>
          </a:p>
          <a:p>
            <a:pPr lvl="1"/>
            <a:r>
              <a:rPr lang="cs-CZ" dirty="0" smtClean="0"/>
              <a:t>mají molekulární podstatu (chyba v pořadí bází v DNA)</a:t>
            </a:r>
          </a:p>
          <a:p>
            <a:pPr lvl="1"/>
            <a:r>
              <a:rPr lang="cs-CZ" dirty="0" smtClean="0"/>
              <a:t>vzácné</a:t>
            </a:r>
          </a:p>
          <a:p>
            <a:r>
              <a:rPr lang="cs-CZ" b="1" dirty="0" smtClean="0"/>
              <a:t>Chromozomové mutace </a:t>
            </a:r>
            <a:r>
              <a:rPr lang="cs-CZ" dirty="0" smtClean="0"/>
              <a:t>(chromozomové </a:t>
            </a:r>
            <a:r>
              <a:rPr lang="cs-CZ" b="1" dirty="0" smtClean="0"/>
              <a:t>aberace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mění strukturu chromozomů (ztráta, zdvojení, převrácení úseků chromozomů, přemístění části chromozomů na jiný chromozom, rozpad chromozomů)</a:t>
            </a:r>
          </a:p>
          <a:p>
            <a:pPr lvl="1"/>
            <a:r>
              <a:rPr lang="cs-CZ" dirty="0" smtClean="0"/>
              <a:t>mohou být překážkou normálního průběhu meiózy, vznikají sterilní gamety (u člověka se odhaduje, že tento stav postihuje cca 6% gamet)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nepohlavní</a:t>
            </a:r>
            <a:r>
              <a:rPr lang="cs-CZ" dirty="0" smtClean="0"/>
              <a:t> – nový jedinec vzniká z jediné původní buňky nebo části tkáně a je geneticky identický s rodičovským jedincem = </a:t>
            </a:r>
            <a:r>
              <a:rPr lang="cs-CZ" b="1" dirty="0" smtClean="0"/>
              <a:t>klon</a:t>
            </a:r>
          </a:p>
          <a:p>
            <a:r>
              <a:rPr lang="cs-CZ" b="1" dirty="0" smtClean="0"/>
              <a:t>pohlavní</a:t>
            </a:r>
            <a:r>
              <a:rPr lang="cs-CZ" dirty="0" smtClean="0"/>
              <a:t> – nový jedinec vzniká splynutím pohlavních buněk (</a:t>
            </a:r>
            <a:r>
              <a:rPr lang="cs-CZ" b="1" dirty="0" smtClean="0"/>
              <a:t>gamet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úrovni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Genomové mutace</a:t>
            </a:r>
          </a:p>
          <a:p>
            <a:pPr lvl="1"/>
            <a:r>
              <a:rPr lang="cs-CZ" dirty="0" smtClean="0"/>
              <a:t>mění počet chromozomů v buňce</a:t>
            </a:r>
          </a:p>
          <a:p>
            <a:pPr lvl="1"/>
            <a:r>
              <a:rPr lang="cs-CZ" b="1" dirty="0" smtClean="0"/>
              <a:t>polyploidie</a:t>
            </a:r>
            <a:r>
              <a:rPr lang="cs-CZ" dirty="0" smtClean="0"/>
              <a:t> (znásobení počtu celých chromozomových sad – 3n, 4n, atd.); častá zvláště u rostlin, přenášena do dalších generací</a:t>
            </a:r>
          </a:p>
          <a:p>
            <a:pPr lvl="1"/>
            <a:r>
              <a:rPr lang="cs-CZ" b="1" dirty="0" smtClean="0"/>
              <a:t>aneuploidie</a:t>
            </a:r>
            <a:r>
              <a:rPr lang="cs-CZ" dirty="0" smtClean="0"/>
              <a:t> (chybí nebo přebývají určité chromozomy – 2n + 1, 2n – 1, atd.); způsobuje závažné poruchy (Downův syndrom, </a:t>
            </a:r>
            <a:r>
              <a:rPr lang="cs-CZ" dirty="0" err="1" smtClean="0"/>
              <a:t>Edwardsův</a:t>
            </a:r>
            <a:r>
              <a:rPr lang="cs-CZ" dirty="0" smtClean="0"/>
              <a:t> syndrom), jedinci </a:t>
            </a:r>
            <a:r>
              <a:rPr lang="cs-CZ" dirty="0" smtClean="0"/>
              <a:t>jsou většinou sterilní</a:t>
            </a:r>
            <a:endParaRPr lang="cs-CZ" b="1" dirty="0" smtClean="0"/>
          </a:p>
          <a:p>
            <a:r>
              <a:rPr lang="cs-CZ" dirty="0" smtClean="0"/>
              <a:t>většina mutací své nositele poškozuje, jen nepatrná část je pro svého nositele výhodná, ta se pak stává zdrojem dědičné proměnlivosti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člověk má 23 párů chromozomů (22 párů autozomů, 1 pár </a:t>
            </a:r>
            <a:r>
              <a:rPr lang="cs-CZ" dirty="0" err="1" smtClean="0"/>
              <a:t>gonozomů</a:t>
            </a:r>
            <a:r>
              <a:rPr lang="cs-CZ" dirty="0" smtClean="0"/>
              <a:t> </a:t>
            </a:r>
            <a:r>
              <a:rPr lang="cs-CZ" dirty="0" smtClean="0"/>
              <a:t>XX nebo XY)</a:t>
            </a:r>
            <a:endParaRPr lang="cs-CZ" dirty="0" smtClean="0"/>
          </a:p>
          <a:p>
            <a:r>
              <a:rPr lang="cs-CZ" dirty="0" smtClean="0"/>
              <a:t>platí stejné genetické zákony</a:t>
            </a:r>
          </a:p>
          <a:p>
            <a:r>
              <a:rPr lang="cs-CZ" dirty="0" smtClean="0"/>
              <a:t>nelze zkoumat experimentálně (hybridizací – křížením)</a:t>
            </a:r>
          </a:p>
          <a:p>
            <a:r>
              <a:rPr lang="cs-CZ" dirty="0" smtClean="0"/>
              <a:t>používají se pozorovací metody</a:t>
            </a:r>
          </a:p>
          <a:p>
            <a:pPr lvl="1"/>
            <a:r>
              <a:rPr lang="cs-CZ" dirty="0" smtClean="0"/>
              <a:t>genealogický výzkum (zkoumání několika generací jednoho rodu)</a:t>
            </a:r>
          </a:p>
          <a:p>
            <a:pPr lvl="1"/>
            <a:r>
              <a:rPr lang="cs-CZ" dirty="0" smtClean="0"/>
              <a:t>populační výzkum (vzorek určité populace)</a:t>
            </a:r>
          </a:p>
          <a:p>
            <a:pPr lvl="1"/>
            <a:r>
              <a:rPr lang="cs-CZ" dirty="0" err="1" smtClean="0"/>
              <a:t>gemellilogický</a:t>
            </a:r>
            <a:r>
              <a:rPr lang="cs-CZ" dirty="0" smtClean="0"/>
              <a:t> výzkum (dědičnost u dvojčat)</a:t>
            </a:r>
          </a:p>
          <a:p>
            <a:pPr lvl="1"/>
            <a:r>
              <a:rPr lang="cs-CZ" dirty="0" smtClean="0"/>
              <a:t>+ zjiš</a:t>
            </a:r>
            <a:r>
              <a:rPr lang="cs-CZ" dirty="0" smtClean="0"/>
              <a:t>ťování </a:t>
            </a:r>
            <a:r>
              <a:rPr lang="cs-CZ" dirty="0" err="1" smtClean="0"/>
              <a:t>karyotypu</a:t>
            </a:r>
            <a:r>
              <a:rPr lang="cs-CZ" dirty="0" smtClean="0"/>
              <a:t> (mikroskopický obraz chromozomů)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Dědičné </a:t>
            </a:r>
            <a:r>
              <a:rPr lang="cs-CZ" b="1" dirty="0" smtClean="0"/>
              <a:t>choroby a dispozice</a:t>
            </a:r>
          </a:p>
          <a:p>
            <a:pPr lvl="1"/>
            <a:r>
              <a:rPr lang="cs-CZ" dirty="0" smtClean="0"/>
              <a:t>genotyp člověka podmiňuje zdravotní stav</a:t>
            </a:r>
          </a:p>
          <a:p>
            <a:pPr lvl="1"/>
            <a:r>
              <a:rPr lang="cs-CZ" b="1" dirty="0" smtClean="0"/>
              <a:t>dědičné</a:t>
            </a:r>
            <a:r>
              <a:rPr lang="cs-CZ" dirty="0" smtClean="0"/>
              <a:t> </a:t>
            </a:r>
            <a:r>
              <a:rPr lang="cs-CZ" b="1" dirty="0" smtClean="0"/>
              <a:t>dispozice</a:t>
            </a:r>
            <a:r>
              <a:rPr lang="cs-CZ" dirty="0" smtClean="0"/>
              <a:t> – choroba je podmíněna geneticky, ale k jejímu vzniku je potřeba působení určitého činitele prostředí (alergie, neurózy, vysoký krevní tlak)</a:t>
            </a:r>
          </a:p>
          <a:p>
            <a:pPr lvl="1"/>
            <a:r>
              <a:rPr lang="cs-CZ" b="1" dirty="0" smtClean="0"/>
              <a:t>dědičné choroby </a:t>
            </a:r>
            <a:r>
              <a:rPr lang="cs-CZ" dirty="0" smtClean="0"/>
              <a:t>– vyvolány mutacemi, vliv prostředí je takřka nulový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83357"/>
            <a:ext cx="4195192" cy="507464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Downův syndrom</a:t>
            </a:r>
          </a:p>
          <a:p>
            <a:pPr lvl="1"/>
            <a:r>
              <a:rPr lang="cs-CZ" dirty="0" smtClean="0"/>
              <a:t>příčina: </a:t>
            </a:r>
            <a:r>
              <a:rPr lang="cs-CZ" dirty="0" err="1" smtClean="0"/>
              <a:t>trizomie</a:t>
            </a:r>
            <a:r>
              <a:rPr lang="cs-CZ" dirty="0" smtClean="0"/>
              <a:t> </a:t>
            </a:r>
            <a:r>
              <a:rPr lang="cs-CZ" dirty="0" smtClean="0"/>
              <a:t>21. </a:t>
            </a:r>
            <a:r>
              <a:rPr lang="cs-CZ" dirty="0" smtClean="0"/>
              <a:t>chromozomu</a:t>
            </a:r>
            <a:endParaRPr lang="cs-CZ" dirty="0" smtClean="0"/>
          </a:p>
          <a:p>
            <a:pPr lvl="1"/>
            <a:r>
              <a:rPr lang="cs-CZ" dirty="0" smtClean="0"/>
              <a:t>projevy: zešikmené oči, plochý nos, malá ústa s velkým jazykem, malý vzrůst, na dlani jediná rýha, mentální retardace, srdeční vady</a:t>
            </a:r>
          </a:p>
          <a:p>
            <a:pPr lvl="1"/>
            <a:r>
              <a:rPr lang="cs-CZ" dirty="0" smtClean="0"/>
              <a:t>nejčastější genetická porucha (cca 1 z 800 až 1000 novorozenců), pravděpodobnost výskytu se zvyšuje s věkem matky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594" y="1844824"/>
            <a:ext cx="420187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528131" y="6366520"/>
            <a:ext cx="12923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 smtClean="0"/>
              <a:t>http://www.</a:t>
            </a:r>
            <a:r>
              <a:rPr lang="cs-CZ" sz="900" dirty="0" err="1" smtClean="0"/>
              <a:t>stefajir.cz</a:t>
            </a:r>
            <a:r>
              <a:rPr lang="cs-CZ" sz="900" dirty="0" smtClean="0"/>
              <a:t>/</a:t>
            </a:r>
            <a:endParaRPr lang="cs-CZ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3763144" cy="511519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Edwardsův</a:t>
            </a:r>
            <a:r>
              <a:rPr lang="cs-CZ" b="1" dirty="0" smtClean="0"/>
              <a:t> syndrom</a:t>
            </a:r>
          </a:p>
          <a:p>
            <a:pPr lvl="1"/>
            <a:r>
              <a:rPr lang="cs-CZ" dirty="0" smtClean="0"/>
              <a:t>příčina: </a:t>
            </a:r>
            <a:r>
              <a:rPr lang="cs-CZ" dirty="0" err="1" smtClean="0"/>
              <a:t>trizomie</a:t>
            </a:r>
            <a:r>
              <a:rPr lang="cs-CZ" dirty="0" smtClean="0"/>
              <a:t> 18. chromozomu</a:t>
            </a:r>
          </a:p>
          <a:p>
            <a:pPr lvl="1"/>
            <a:r>
              <a:rPr lang="cs-CZ" dirty="0" smtClean="0"/>
              <a:t>projevy: nízká porodní váha novorozence, rozštěpy, mentální retardace, deformace končetin, srdeční vady, poruchy dýchání, jen 5-10% se dožívá 1. roku života</a:t>
            </a:r>
          </a:p>
          <a:p>
            <a:pPr lvl="1"/>
            <a:r>
              <a:rPr lang="cs-CZ" dirty="0" smtClean="0"/>
              <a:t>druhá nejčastější genetická porucha po Downově syndromu (1 z 5000 </a:t>
            </a:r>
            <a:r>
              <a:rPr lang="cs-CZ" dirty="0" smtClean="0"/>
              <a:t>až 6000 novorozenců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83308"/>
            <a:ext cx="4543805" cy="340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8100392" y="4293096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600139" y="5661248"/>
            <a:ext cx="12923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 smtClean="0"/>
              <a:t>http://www.</a:t>
            </a:r>
            <a:r>
              <a:rPr lang="cs-CZ" sz="900" dirty="0" err="1" smtClean="0"/>
              <a:t>stefajir.cz</a:t>
            </a:r>
            <a:r>
              <a:rPr lang="cs-CZ" sz="900" dirty="0" smtClean="0"/>
              <a:t>/</a:t>
            </a:r>
            <a:endParaRPr lang="cs-CZ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H</a:t>
            </a:r>
            <a:r>
              <a:rPr lang="cs-CZ" b="1" dirty="0" err="1" smtClean="0"/>
              <a:t>emofylie</a:t>
            </a:r>
            <a:endParaRPr lang="cs-CZ" b="1" dirty="0" smtClean="0"/>
          </a:p>
          <a:p>
            <a:pPr lvl="1"/>
            <a:r>
              <a:rPr lang="cs-CZ" dirty="0" smtClean="0"/>
              <a:t>dědičná porucha srážlivosti krve</a:t>
            </a:r>
          </a:p>
          <a:p>
            <a:pPr lvl="1"/>
            <a:r>
              <a:rPr lang="cs-CZ" dirty="0" smtClean="0"/>
              <a:t>vázána na chromozom X</a:t>
            </a:r>
          </a:p>
          <a:p>
            <a:pPr lvl="1"/>
            <a:r>
              <a:rPr lang="cs-CZ" dirty="0" smtClean="0"/>
              <a:t>ženy jsou pouze přenašečky (buňkám stačí jediný zdravý chromozom X, choroba se neprojeví)</a:t>
            </a:r>
          </a:p>
          <a:p>
            <a:pPr lvl="1"/>
            <a:r>
              <a:rPr lang="cs-CZ" dirty="0" smtClean="0"/>
              <a:t>muž vždy onemocní (má jen jeden chromozom X, choroba se projeví)</a:t>
            </a:r>
            <a:endParaRPr lang="cs-CZ" dirty="0" smtClean="0"/>
          </a:p>
          <a:p>
            <a:r>
              <a:rPr lang="cs-CZ" b="1" dirty="0" smtClean="0"/>
              <a:t>Daltonismus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barvoslepost</a:t>
            </a:r>
          </a:p>
          <a:p>
            <a:pPr lvl="1"/>
            <a:r>
              <a:rPr lang="cs-CZ" dirty="0" smtClean="0"/>
              <a:t>dědí se na stejném principu jako </a:t>
            </a:r>
            <a:r>
              <a:rPr lang="cs-CZ" dirty="0" err="1" smtClean="0"/>
              <a:t>hemofylie</a:t>
            </a: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Johann</a:t>
            </a:r>
            <a:r>
              <a:rPr lang="cs-CZ" dirty="0" smtClean="0"/>
              <a:t> Gregor </a:t>
            </a:r>
            <a:r>
              <a:rPr lang="cs-CZ" b="1" dirty="0" err="1" smtClean="0"/>
              <a:t>Mendel</a:t>
            </a:r>
            <a:r>
              <a:rPr lang="cs-CZ" dirty="0" smtClean="0"/>
              <a:t> (1822-1884)</a:t>
            </a:r>
          </a:p>
          <a:p>
            <a:pPr lvl="1"/>
            <a:r>
              <a:rPr lang="cs-CZ" dirty="0" smtClean="0"/>
              <a:t>hybridizační pokusy na hrachu</a:t>
            </a:r>
          </a:p>
          <a:p>
            <a:pPr lvl="1"/>
            <a:r>
              <a:rPr lang="cs-CZ" dirty="0" smtClean="0"/>
              <a:t>nedědí se přímo znaky, ale „vlohy“ pro ně</a:t>
            </a:r>
          </a:p>
          <a:p>
            <a:pPr lvl="1"/>
            <a:r>
              <a:rPr lang="cs-CZ" dirty="0" smtClean="0"/>
              <a:t>dominantní a recesivní znaky, alely</a:t>
            </a:r>
          </a:p>
          <a:p>
            <a:pPr lvl="1"/>
            <a:r>
              <a:rPr lang="cs-CZ" b="1" dirty="0" err="1" smtClean="0"/>
              <a:t>Mendelovy</a:t>
            </a:r>
            <a:r>
              <a:rPr lang="cs-CZ" dirty="0" smtClean="0"/>
              <a:t> </a:t>
            </a:r>
            <a:r>
              <a:rPr lang="cs-CZ" b="1" dirty="0" smtClean="0"/>
              <a:t>zákony</a:t>
            </a:r>
            <a:r>
              <a:rPr lang="cs-CZ" dirty="0" smtClean="0"/>
              <a:t> (viz dále)</a:t>
            </a:r>
          </a:p>
          <a:p>
            <a:r>
              <a:rPr lang="cs-CZ" dirty="0" smtClean="0"/>
              <a:t>znovuobjevení </a:t>
            </a:r>
            <a:r>
              <a:rPr lang="cs-CZ" dirty="0" err="1" smtClean="0"/>
              <a:t>Mendelovy</a:t>
            </a:r>
            <a:r>
              <a:rPr lang="cs-CZ" dirty="0" smtClean="0"/>
              <a:t> práce ve 20. století</a:t>
            </a:r>
          </a:p>
          <a:p>
            <a:r>
              <a:rPr lang="cs-CZ" dirty="0" smtClean="0"/>
              <a:t>William </a:t>
            </a:r>
            <a:r>
              <a:rPr lang="cs-CZ" b="1" dirty="0" err="1" smtClean="0"/>
              <a:t>Bateson</a:t>
            </a:r>
            <a:r>
              <a:rPr lang="cs-CZ" dirty="0" smtClean="0"/>
              <a:t> (1861-1926)</a:t>
            </a:r>
          </a:p>
          <a:p>
            <a:pPr lvl="1"/>
            <a:r>
              <a:rPr lang="cs-CZ" dirty="0" smtClean="0"/>
              <a:t>termín „genetika“ (1906)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Thomas </a:t>
            </a:r>
            <a:r>
              <a:rPr lang="cs-CZ" dirty="0" err="1" smtClean="0"/>
              <a:t>Hunt</a:t>
            </a:r>
            <a:r>
              <a:rPr lang="cs-CZ" dirty="0" smtClean="0"/>
              <a:t> </a:t>
            </a:r>
            <a:r>
              <a:rPr lang="cs-CZ" b="1" dirty="0" smtClean="0"/>
              <a:t>Morgan</a:t>
            </a:r>
            <a:r>
              <a:rPr lang="cs-CZ" dirty="0" smtClean="0"/>
              <a:t> (1866-1945)</a:t>
            </a:r>
          </a:p>
          <a:p>
            <a:pPr lvl="1"/>
            <a:r>
              <a:rPr lang="cs-CZ" dirty="0" smtClean="0"/>
              <a:t>práce o chromozomech</a:t>
            </a:r>
          </a:p>
          <a:p>
            <a:pPr lvl="1"/>
            <a:r>
              <a:rPr lang="cs-CZ" dirty="0" smtClean="0"/>
              <a:t>modelový organismus </a:t>
            </a:r>
            <a:r>
              <a:rPr lang="cs-CZ" i="1" dirty="0" err="1" smtClean="0"/>
              <a:t>Drosophila</a:t>
            </a:r>
            <a:r>
              <a:rPr lang="cs-CZ" i="1" dirty="0" smtClean="0"/>
              <a:t> </a:t>
            </a:r>
            <a:r>
              <a:rPr lang="cs-CZ" i="1" dirty="0" err="1" smtClean="0"/>
              <a:t>melanogaster</a:t>
            </a:r>
            <a:r>
              <a:rPr lang="cs-CZ" i="1" dirty="0" smtClean="0"/>
              <a:t> </a:t>
            </a:r>
            <a:r>
              <a:rPr lang="cs-CZ" dirty="0" smtClean="0"/>
              <a:t>(octomilka)</a:t>
            </a:r>
          </a:p>
          <a:p>
            <a:pPr lvl="1"/>
            <a:r>
              <a:rPr lang="cs-CZ" dirty="0" smtClean="0"/>
              <a:t>1. Nobelova cena za genetiku</a:t>
            </a:r>
          </a:p>
          <a:p>
            <a:r>
              <a:rPr lang="cs-CZ" dirty="0" err="1" smtClean="0"/>
              <a:t>James</a:t>
            </a:r>
            <a:r>
              <a:rPr lang="cs-CZ" dirty="0" smtClean="0"/>
              <a:t> D. </a:t>
            </a:r>
            <a:r>
              <a:rPr lang="cs-CZ" b="1" dirty="0" err="1" smtClean="0"/>
              <a:t>Watson</a:t>
            </a:r>
            <a:r>
              <a:rPr lang="cs-CZ" dirty="0" smtClean="0"/>
              <a:t> a </a:t>
            </a:r>
            <a:r>
              <a:rPr lang="cs-CZ" dirty="0" err="1" smtClean="0"/>
              <a:t>Francis</a:t>
            </a:r>
            <a:r>
              <a:rPr lang="cs-CZ" dirty="0" smtClean="0"/>
              <a:t> H. </a:t>
            </a:r>
            <a:r>
              <a:rPr lang="cs-CZ" b="1" dirty="0" err="1" smtClean="0"/>
              <a:t>Crick</a:t>
            </a:r>
            <a:endParaRPr lang="cs-CZ" b="1" dirty="0" smtClean="0"/>
          </a:p>
          <a:p>
            <a:pPr lvl="1"/>
            <a:r>
              <a:rPr lang="cs-CZ" dirty="0" smtClean="0"/>
              <a:t>model </a:t>
            </a:r>
            <a:r>
              <a:rPr lang="cs-CZ" b="1" dirty="0" err="1" smtClean="0"/>
              <a:t>dvoušroubovice</a:t>
            </a:r>
            <a:r>
              <a:rPr lang="cs-CZ" dirty="0" smtClean="0"/>
              <a:t> </a:t>
            </a:r>
            <a:r>
              <a:rPr lang="cs-CZ" b="1" dirty="0" smtClean="0"/>
              <a:t>DNA</a:t>
            </a:r>
            <a:r>
              <a:rPr lang="cs-CZ" dirty="0" smtClean="0"/>
              <a:t> (1953)</a:t>
            </a:r>
          </a:p>
          <a:p>
            <a:pPr lvl="1"/>
            <a:r>
              <a:rPr lang="cs-CZ" dirty="0" smtClean="0"/>
              <a:t>Nobelova cena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5023" y="72008"/>
            <a:ext cx="225147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199237" y="1700808"/>
            <a:ext cx="1944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http://shyretiring2.blogspot.com</a:t>
            </a:r>
            <a:endParaRPr lang="cs-CZ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521" y="48935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330683" y="4622939"/>
            <a:ext cx="18133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georgiahealth.edu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1956 – stanoven počet chromozomů v lidské buňce</a:t>
            </a:r>
          </a:p>
          <a:p>
            <a:r>
              <a:rPr lang="cs-CZ" dirty="0" smtClean="0"/>
              <a:t>1965 – </a:t>
            </a:r>
            <a:r>
              <a:rPr lang="cs-CZ" dirty="0" err="1" smtClean="0"/>
              <a:t>sekvenován</a:t>
            </a:r>
            <a:r>
              <a:rPr lang="cs-CZ" dirty="0" smtClean="0"/>
              <a:t> genom kvasinky</a:t>
            </a:r>
          </a:p>
          <a:p>
            <a:r>
              <a:rPr lang="cs-CZ" dirty="0" smtClean="0"/>
              <a:t>2003 – kompletní sekvence lidského genomu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933056"/>
            <a:ext cx="331571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55576" y="6495147"/>
            <a:ext cx="3024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http://cs.wikipedia.org/wiki/Lidsk%C3%BD_genom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molekulární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nositelkami genetické informace jsou </a:t>
            </a:r>
            <a:r>
              <a:rPr lang="cs-CZ" b="1" dirty="0" smtClean="0"/>
              <a:t>nukleové kyseliny</a:t>
            </a:r>
          </a:p>
          <a:p>
            <a:pPr lvl="1"/>
            <a:r>
              <a:rPr lang="cs-CZ" b="1" dirty="0" smtClean="0"/>
              <a:t>DNA</a:t>
            </a:r>
            <a:r>
              <a:rPr lang="cs-CZ" dirty="0" smtClean="0"/>
              <a:t> – deoxyribonukleová kyselina</a:t>
            </a:r>
          </a:p>
          <a:p>
            <a:pPr lvl="1"/>
            <a:r>
              <a:rPr lang="cs-CZ" dirty="0" smtClean="0"/>
              <a:t>(</a:t>
            </a:r>
            <a:r>
              <a:rPr lang="cs-CZ" b="1" dirty="0" smtClean="0"/>
              <a:t>RNA</a:t>
            </a:r>
            <a:r>
              <a:rPr lang="cs-CZ" dirty="0" smtClean="0"/>
              <a:t> – ribonukleová kyselina)</a:t>
            </a:r>
          </a:p>
          <a:p>
            <a:r>
              <a:rPr lang="cs-CZ" dirty="0" smtClean="0"/>
              <a:t>stavebními jednotkami DNA jsou </a:t>
            </a:r>
            <a:r>
              <a:rPr lang="cs-CZ" b="1" dirty="0" smtClean="0"/>
              <a:t>nukleotidy</a:t>
            </a:r>
          </a:p>
          <a:p>
            <a:pPr lvl="1"/>
            <a:r>
              <a:rPr lang="cs-CZ" dirty="0" smtClean="0"/>
              <a:t>stavba nukleotidu: organická </a:t>
            </a:r>
            <a:r>
              <a:rPr lang="cs-CZ" b="1" dirty="0" smtClean="0"/>
              <a:t>báze</a:t>
            </a:r>
            <a:r>
              <a:rPr lang="cs-CZ" dirty="0" smtClean="0"/>
              <a:t> + </a:t>
            </a:r>
            <a:r>
              <a:rPr lang="cs-CZ" dirty="0" err="1" smtClean="0"/>
              <a:t>pětiuhlíkatý</a:t>
            </a:r>
            <a:r>
              <a:rPr lang="cs-CZ" dirty="0" smtClean="0"/>
              <a:t> </a:t>
            </a:r>
            <a:r>
              <a:rPr lang="cs-CZ" b="1" dirty="0" smtClean="0"/>
              <a:t>cukr</a:t>
            </a:r>
            <a:r>
              <a:rPr lang="cs-CZ" dirty="0" smtClean="0"/>
              <a:t> (</a:t>
            </a:r>
            <a:r>
              <a:rPr lang="cs-CZ" dirty="0" err="1" smtClean="0"/>
              <a:t>deoxyribosa</a:t>
            </a:r>
            <a:r>
              <a:rPr lang="cs-CZ" dirty="0" smtClean="0"/>
              <a:t>) + </a:t>
            </a:r>
            <a:r>
              <a:rPr lang="cs-CZ" b="1" dirty="0" smtClean="0"/>
              <a:t>fosfát</a:t>
            </a:r>
            <a:r>
              <a:rPr lang="cs-CZ" dirty="0" smtClean="0"/>
              <a:t> (kyselina </a:t>
            </a:r>
            <a:r>
              <a:rPr lang="cs-CZ" dirty="0" err="1" smtClean="0"/>
              <a:t>trihydrogenfosforečná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molekulární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báze obsažené v molekule DNA</a:t>
            </a:r>
          </a:p>
          <a:p>
            <a:pPr lvl="1"/>
            <a:r>
              <a:rPr lang="cs-CZ" b="1" dirty="0" smtClean="0"/>
              <a:t>adenin (A)</a:t>
            </a:r>
          </a:p>
          <a:p>
            <a:pPr lvl="1"/>
            <a:r>
              <a:rPr lang="cs-CZ" b="1" dirty="0" err="1" smtClean="0"/>
              <a:t>thymin</a:t>
            </a:r>
            <a:r>
              <a:rPr lang="cs-CZ" b="1" dirty="0" smtClean="0"/>
              <a:t> (T)</a:t>
            </a:r>
          </a:p>
          <a:p>
            <a:pPr lvl="1"/>
            <a:r>
              <a:rPr lang="cs-CZ" b="1" dirty="0" smtClean="0"/>
              <a:t>guanin (G)</a:t>
            </a:r>
          </a:p>
          <a:p>
            <a:pPr lvl="1"/>
            <a:r>
              <a:rPr lang="cs-CZ" b="1" dirty="0" smtClean="0"/>
              <a:t>cytosin (C)</a:t>
            </a:r>
          </a:p>
          <a:p>
            <a:r>
              <a:rPr lang="cs-CZ" dirty="0" smtClean="0"/>
              <a:t>nukleotidy jsou spojeny prostřednictvím fosfátu v </a:t>
            </a:r>
            <a:r>
              <a:rPr lang="cs-CZ" b="1" dirty="0" smtClean="0"/>
              <a:t>polynukleotidové řetězce</a:t>
            </a:r>
          </a:p>
          <a:p>
            <a:r>
              <a:rPr lang="cs-CZ" dirty="0" smtClean="0"/>
              <a:t>molekula DNA je tvořena dvěma řetězci , které tvoří pravotočivě vinutou </a:t>
            </a:r>
            <a:r>
              <a:rPr lang="cs-CZ" b="1" dirty="0" err="1" smtClean="0"/>
              <a:t>dvoušroubovici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na molekulární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báze jsou tzv. </a:t>
            </a:r>
            <a:r>
              <a:rPr lang="cs-CZ" b="1" dirty="0" smtClean="0"/>
              <a:t>komplementární</a:t>
            </a:r>
          </a:p>
          <a:p>
            <a:pPr lvl="1"/>
            <a:r>
              <a:rPr lang="cs-CZ" dirty="0" smtClean="0"/>
              <a:t>adenin – </a:t>
            </a:r>
            <a:r>
              <a:rPr lang="cs-CZ" dirty="0" err="1" smtClean="0"/>
              <a:t>thymin</a:t>
            </a:r>
            <a:r>
              <a:rPr lang="cs-CZ" dirty="0" smtClean="0"/>
              <a:t> (2 vodíkové vazby)</a:t>
            </a:r>
          </a:p>
          <a:p>
            <a:pPr lvl="1"/>
            <a:r>
              <a:rPr lang="cs-CZ" dirty="0" smtClean="0"/>
              <a:t>guanin – cytosin (3 vodíkové vazby)</a:t>
            </a:r>
          </a:p>
          <a:p>
            <a:pPr lvl="1"/>
            <a:r>
              <a:rPr lang="cs-CZ" dirty="0" smtClean="0"/>
              <a:t>ve </a:t>
            </a:r>
            <a:r>
              <a:rPr lang="cs-CZ" dirty="0" err="1" smtClean="0"/>
              <a:t>dvoušroubovici</a:t>
            </a:r>
            <a:r>
              <a:rPr lang="cs-CZ" dirty="0" smtClean="0"/>
              <a:t> stojí komplementární báze vždy naproti sobě, toto je podstata genetického kódování</a:t>
            </a:r>
          </a:p>
          <a:p>
            <a:r>
              <a:rPr lang="cs-CZ" b="1" dirty="0" smtClean="0"/>
              <a:t>replikace</a:t>
            </a:r>
            <a:r>
              <a:rPr lang="cs-CZ" dirty="0" smtClean="0"/>
              <a:t> </a:t>
            </a:r>
            <a:r>
              <a:rPr lang="cs-CZ" b="1" dirty="0" smtClean="0"/>
              <a:t>DNA </a:t>
            </a:r>
          </a:p>
          <a:p>
            <a:pPr lvl="1"/>
            <a:r>
              <a:rPr lang="cs-CZ" dirty="0" smtClean="0"/>
              <a:t>účinkem enzymu DNA-polymerázy dojde k porušení vodíkových vazeb mezi řetězci</a:t>
            </a:r>
          </a:p>
          <a:p>
            <a:pPr lvl="1"/>
            <a:r>
              <a:rPr lang="cs-CZ" dirty="0" smtClean="0"/>
              <a:t>každý řetězec slouží jako </a:t>
            </a:r>
            <a:r>
              <a:rPr lang="cs-CZ" b="1" dirty="0" smtClean="0"/>
              <a:t>matrice</a:t>
            </a:r>
            <a:r>
              <a:rPr lang="cs-CZ" dirty="0" smtClean="0"/>
              <a:t> (vzor), přiřazují se na něj volné komplementární nukleotidy</a:t>
            </a:r>
          </a:p>
          <a:p>
            <a:pPr lvl="1"/>
            <a:r>
              <a:rPr lang="cs-CZ" dirty="0" smtClean="0"/>
              <a:t>vzniknou dvě dceřiné molekuly DNA, identické s původní makromolekulou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521</TotalTime>
  <Words>1969</Words>
  <Application>Microsoft Office PowerPoint</Application>
  <PresentationFormat>Předvádění na obrazovce (4:3)</PresentationFormat>
  <Paragraphs>302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Cesta</vt:lpstr>
      <vt:lpstr>Úvod do obecné genetiky</vt:lpstr>
      <vt:lpstr>genetika</vt:lpstr>
      <vt:lpstr>typy rozmnožování</vt:lpstr>
      <vt:lpstr>Historie</vt:lpstr>
      <vt:lpstr>Historie</vt:lpstr>
      <vt:lpstr>Historie</vt:lpstr>
      <vt:lpstr>genetika na molekulární úrovni</vt:lpstr>
      <vt:lpstr>genetika na molekulární úrovni</vt:lpstr>
      <vt:lpstr>genetika na molekulární úrovni</vt:lpstr>
      <vt:lpstr>genetika na molekulární úrovni</vt:lpstr>
      <vt:lpstr>genetika na molekulární úrovni</vt:lpstr>
      <vt:lpstr>genetika na molekulární úrovni</vt:lpstr>
      <vt:lpstr>genetika na molekulární úrovni</vt:lpstr>
      <vt:lpstr>genetika na buněčné úrovni</vt:lpstr>
      <vt:lpstr>genetika na buněčné úrovni</vt:lpstr>
      <vt:lpstr>genetika na buněčné úrovni</vt:lpstr>
      <vt:lpstr>genetika na buněčné úrovni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na úrovni organismů</vt:lpstr>
      <vt:lpstr>genetika člověka</vt:lpstr>
      <vt:lpstr>genetika člověka</vt:lpstr>
      <vt:lpstr>genetika člověka</vt:lpstr>
      <vt:lpstr>genetika člověka</vt:lpstr>
      <vt:lpstr>genetika člověka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obecné genetiky</dc:title>
  <dc:creator>Ceplova</dc:creator>
  <cp:lastModifiedBy>Ceplova</cp:lastModifiedBy>
  <cp:revision>40</cp:revision>
  <dcterms:created xsi:type="dcterms:W3CDTF">2011-04-14T09:50:12Z</dcterms:created>
  <dcterms:modified xsi:type="dcterms:W3CDTF">2011-04-28T12:18:27Z</dcterms:modified>
</cp:coreProperties>
</file>