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0" r:id="rId3"/>
    <p:sldId id="258" r:id="rId4"/>
    <p:sldId id="262" r:id="rId5"/>
    <p:sldId id="261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9900"/>
    <a:srgbClr val="99CC00"/>
    <a:srgbClr val="006600"/>
    <a:srgbClr val="A6E66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AC6D08-0817-4C9F-9AE6-6E21B4072246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53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2CFA3DE-F787-4DA4-B37D-C96369E84614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151238-D1FF-4FEE-AAEE-BA58D80FF69B}" type="slidenum">
              <a:rPr lang="cs-CZ"/>
              <a:pPr/>
              <a:t>1</a:t>
            </a:fld>
            <a:endParaRPr lang="cs-CZ"/>
          </a:p>
        </p:txBody>
      </p:sp>
      <p:sp>
        <p:nvSpPr>
          <p:cNvPr id="174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F54CA9-CF08-4598-A178-2ADCCC872188}" type="slidenum">
              <a:rPr lang="cs-CZ"/>
              <a:pPr/>
              <a:t>10</a:t>
            </a:fld>
            <a:endParaRPr lang="cs-CZ"/>
          </a:p>
        </p:txBody>
      </p:sp>
      <p:sp>
        <p:nvSpPr>
          <p:cNvPr id="399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66AB19-2A7F-4C85-A638-7E21FD6A13EB}" type="slidenum">
              <a:rPr lang="cs-CZ"/>
              <a:pPr/>
              <a:t>2</a:t>
            </a:fld>
            <a:endParaRPr lang="cs-CZ"/>
          </a:p>
        </p:txBody>
      </p:sp>
      <p:sp>
        <p:nvSpPr>
          <p:cNvPr id="215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9DD82B-2AE6-4522-892C-E1DE05BC40EB}" type="slidenum">
              <a:rPr lang="cs-CZ"/>
              <a:pPr/>
              <a:t>3</a:t>
            </a:fld>
            <a:endParaRPr lang="cs-CZ"/>
          </a:p>
        </p:txBody>
      </p:sp>
      <p:sp>
        <p:nvSpPr>
          <p:cNvPr id="184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2F9C5C-7222-491D-A6D3-E4DB13EEAED2}" type="slidenum">
              <a:rPr lang="cs-CZ"/>
              <a:pPr/>
              <a:t>4</a:t>
            </a:fld>
            <a:endParaRPr lang="cs-CZ"/>
          </a:p>
        </p:txBody>
      </p:sp>
      <p:sp>
        <p:nvSpPr>
          <p:cNvPr id="296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455644-EB24-46D6-AB1A-148030A04DF5}" type="slidenum">
              <a:rPr lang="cs-CZ"/>
              <a:pPr/>
              <a:t>5</a:t>
            </a:fld>
            <a:endParaRPr lang="cs-CZ"/>
          </a:p>
        </p:txBody>
      </p:sp>
      <p:sp>
        <p:nvSpPr>
          <p:cNvPr id="194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0949E2-5979-498E-9975-F808EDE5365E}" type="slidenum">
              <a:rPr lang="cs-CZ"/>
              <a:pPr/>
              <a:t>6</a:t>
            </a:fld>
            <a:endParaRPr lang="cs-CZ"/>
          </a:p>
        </p:txBody>
      </p:sp>
      <p:sp>
        <p:nvSpPr>
          <p:cNvPr id="317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FE7221-889C-4345-A5C5-08C7DDCDB335}" type="slidenum">
              <a:rPr lang="cs-CZ"/>
              <a:pPr/>
              <a:t>7</a:t>
            </a:fld>
            <a:endParaRPr lang="cs-CZ"/>
          </a:p>
        </p:txBody>
      </p:sp>
      <p:sp>
        <p:nvSpPr>
          <p:cNvPr id="337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9774A3-F5F6-4CE8-8429-FDFF453B9C63}" type="slidenum">
              <a:rPr lang="cs-CZ"/>
              <a:pPr/>
              <a:t>8</a:t>
            </a:fld>
            <a:endParaRPr lang="cs-CZ"/>
          </a:p>
        </p:txBody>
      </p:sp>
      <p:sp>
        <p:nvSpPr>
          <p:cNvPr id="358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476B82-0363-4EE4-A225-75424414EA8C}" type="slidenum">
              <a:rPr lang="cs-CZ"/>
              <a:pPr/>
              <a:t>9</a:t>
            </a:fld>
            <a:endParaRPr lang="cs-CZ"/>
          </a:p>
        </p:txBody>
      </p:sp>
      <p:sp>
        <p:nvSpPr>
          <p:cNvPr id="378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F8F4B7-B88A-4F05-AA25-214D9698366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C1685B-4486-4D87-BC4C-CD6D1BB5D42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4A8907-9E53-4E49-B76E-092138E05D0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62BE5-F5EB-45A9-9CFE-B4E74EBBB39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617158-5F6E-4840-BC51-E39300B40F8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E6B15D-FCC6-4475-B27E-615B43FCB3C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15745B-11BD-4DBA-9716-53590540505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B84EF2-0FC7-4DA9-9ED2-F0BC55E672A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B913E3-8677-401F-9515-F0B600FA936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9A749D-8AAE-482D-8658-BCA21242BB6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618E9-3E87-4F4F-951A-5F770A0B498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99CC00"/>
            </a:gs>
            <a:gs pos="100000">
              <a:srgbClr val="006600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1FA2D7B-7E83-4F85-AF96-41C8DB888C00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7163" cy="1152525"/>
          </a:xfrm>
        </p:spPr>
        <p:txBody>
          <a:bodyPr/>
          <a:lstStyle/>
          <a:p>
            <a:r>
              <a:rPr lang="cs-CZ" sz="4000" b="1"/>
              <a:t>Didaktika přírodopisu 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84888" y="5589588"/>
            <a:ext cx="2695575" cy="5540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1600"/>
              <a:t>Mgr. Libuše VODOVÁ</a:t>
            </a:r>
          </a:p>
          <a:p>
            <a:pPr>
              <a:lnSpc>
                <a:spcPct val="80000"/>
              </a:lnSpc>
            </a:pPr>
            <a:r>
              <a:rPr lang="cs-CZ" sz="1600"/>
              <a:t>Katedra biologie PdF MU</a:t>
            </a:r>
          </a:p>
        </p:txBody>
      </p:sp>
      <p:pic>
        <p:nvPicPr>
          <p:cNvPr id="2054" name="Picture 6" descr="terén Javoři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18238" y="1484313"/>
            <a:ext cx="2925762" cy="3900487"/>
          </a:xfrm>
          <a:prstGeom prst="rect">
            <a:avLst/>
          </a:prstGeom>
          <a:noFill/>
        </p:spPr>
      </p:pic>
      <p:pic>
        <p:nvPicPr>
          <p:cNvPr id="2055" name="Picture 7" descr="mikrosko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750" y="4149725"/>
            <a:ext cx="2536825" cy="1901825"/>
          </a:xfrm>
          <a:prstGeom prst="rect">
            <a:avLst/>
          </a:prstGeom>
          <a:noFill/>
        </p:spPr>
      </p:pic>
      <p:pic>
        <p:nvPicPr>
          <p:cNvPr id="2056" name="Picture 8" descr="zp0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32138" y="3933825"/>
            <a:ext cx="2886075" cy="2168525"/>
          </a:xfrm>
          <a:prstGeom prst="rect">
            <a:avLst/>
          </a:prstGeom>
          <a:noFill/>
        </p:spPr>
      </p:pic>
      <p:pic>
        <p:nvPicPr>
          <p:cNvPr id="2057" name="Picture 9" descr="46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288" y="1484313"/>
            <a:ext cx="2670175" cy="1771650"/>
          </a:xfrm>
          <a:prstGeom prst="rect">
            <a:avLst/>
          </a:prstGeom>
          <a:noFill/>
        </p:spPr>
      </p:pic>
      <p:pic>
        <p:nvPicPr>
          <p:cNvPr id="2058" name="Picture 10" descr="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132138" y="1484313"/>
            <a:ext cx="2925762" cy="2193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97887" cy="1800225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cs-CZ" sz="1800"/>
              <a:t> = vytvoření jednotlivých testových úloh </a:t>
            </a:r>
            <a:r>
              <a:rPr lang="en-US" sz="1800">
                <a:cs typeface="Arial" charset="0"/>
              </a:rPr>
              <a:t>=&gt;</a:t>
            </a:r>
            <a:r>
              <a:rPr lang="cs-CZ" sz="1800">
                <a:cs typeface="Arial" charset="0"/>
              </a:rPr>
              <a:t> první návrh testu</a:t>
            </a:r>
          </a:p>
          <a:p>
            <a:pPr marL="609600" indent="-609600">
              <a:buFontTx/>
              <a:buNone/>
            </a:pPr>
            <a:endParaRPr lang="cs-CZ" sz="1800">
              <a:cs typeface="Arial" charset="0"/>
            </a:endParaRPr>
          </a:p>
          <a:p>
            <a:pPr marL="609600" indent="-609600">
              <a:buFontTx/>
              <a:buNone/>
            </a:pPr>
            <a:r>
              <a:rPr lang="cs-CZ" sz="1800" b="1">
                <a:cs typeface="Arial" charset="0"/>
              </a:rPr>
              <a:t>Co je to testová úloha?</a:t>
            </a:r>
          </a:p>
          <a:p>
            <a:pPr marL="609600" indent="-609600">
              <a:buFontTx/>
              <a:buNone/>
            </a:pPr>
            <a:r>
              <a:rPr lang="cs-CZ" sz="1800">
                <a:cs typeface="Arial" charset="0"/>
              </a:rPr>
              <a:t> - otázka, úkol, problém v testu </a:t>
            </a:r>
          </a:p>
          <a:p>
            <a:pPr marL="609600" indent="-609600">
              <a:buFontTx/>
              <a:buNone/>
            </a:pPr>
            <a:r>
              <a:rPr lang="cs-CZ" sz="1800">
                <a:cs typeface="Arial" charset="0"/>
              </a:rPr>
              <a:t> - typy úloh (viz typologie učebních úloh)</a:t>
            </a:r>
            <a:endParaRPr lang="cs-CZ"/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323850" y="620713"/>
            <a:ext cx="4248150" cy="396875"/>
          </a:xfrm>
          <a:prstGeom prst="rect">
            <a:avLst/>
          </a:prstGeom>
          <a:solidFill>
            <a:srgbClr val="A6E66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/>
              <a:t>Sestavování didaktického testu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468313" y="3357563"/>
            <a:ext cx="4248150" cy="396875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/>
              <a:t>Nejčastější chyby</a:t>
            </a: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395288" y="4005263"/>
            <a:ext cx="8497887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cs-CZ"/>
              <a:t>  - testuje se jiné učivo než bylo řečeno</a:t>
            </a:r>
          </a:p>
          <a:p>
            <a:pPr marL="609600" indent="-609600">
              <a:spcBef>
                <a:spcPct val="20000"/>
              </a:spcBef>
            </a:pPr>
            <a:r>
              <a:rPr lang="cs-CZ"/>
              <a:t> - odborné chyby</a:t>
            </a:r>
          </a:p>
          <a:p>
            <a:pPr marL="609600" indent="-609600">
              <a:spcBef>
                <a:spcPct val="20000"/>
              </a:spcBef>
            </a:pPr>
            <a:r>
              <a:rPr lang="cs-CZ"/>
              <a:t> - gramatické chyby</a:t>
            </a:r>
          </a:p>
          <a:p>
            <a:pPr marL="609600" indent="-609600">
              <a:spcBef>
                <a:spcPct val="20000"/>
              </a:spcBef>
            </a:pPr>
            <a:r>
              <a:rPr lang="cs-CZ"/>
              <a:t> - různé verze různě obtížné</a:t>
            </a:r>
          </a:p>
          <a:p>
            <a:pPr marL="609600" indent="-609600">
              <a:spcBef>
                <a:spcPct val="20000"/>
              </a:spcBef>
            </a:pPr>
            <a:r>
              <a:rPr lang="cs-CZ"/>
              <a:t> - malý počet úloh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18488" cy="850900"/>
          </a:xfrm>
        </p:spPr>
        <p:txBody>
          <a:bodyPr/>
          <a:lstStyle/>
          <a:p>
            <a:r>
              <a:rPr lang="cs-CZ" sz="4000"/>
              <a:t>Zápočet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183187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cs-CZ" sz="1800"/>
              <a:t>Výstupem semináře a podmínkou zápočtu je </a:t>
            </a:r>
            <a:r>
              <a:rPr lang="cs-CZ" sz="1800" b="1" u="sng"/>
              <a:t>Receptář začínajícího učitele</a:t>
            </a:r>
          </a:p>
          <a:p>
            <a:pPr marL="609600" indent="-609600">
              <a:lnSpc>
                <a:spcPct val="80000"/>
              </a:lnSpc>
            </a:pPr>
            <a:r>
              <a:rPr lang="cs-CZ" sz="1800"/>
              <a:t>Tvoří jej samostatně vypracované úkoly:</a:t>
            </a:r>
          </a:p>
          <a:p>
            <a:pPr marL="609600" indent="-609600">
              <a:lnSpc>
                <a:spcPct val="80000"/>
              </a:lnSpc>
              <a:buFontTx/>
              <a:buAutoNum type="arabicParenR"/>
            </a:pPr>
            <a:r>
              <a:rPr lang="cs-CZ" sz="1800" b="1">
                <a:solidFill>
                  <a:srgbClr val="FFCC00"/>
                </a:solidFill>
              </a:rPr>
              <a:t>Recenze knihy</a:t>
            </a:r>
            <a:r>
              <a:rPr lang="cs-CZ" sz="1800"/>
              <a:t> s pedagogickou tématikou – seznam doporučených titulů, lze i jiný (Portál, Grada, Comuter Press)</a:t>
            </a:r>
          </a:p>
          <a:p>
            <a:pPr marL="609600" indent="-609600">
              <a:lnSpc>
                <a:spcPct val="80000"/>
              </a:lnSpc>
              <a:buFontTx/>
              <a:buAutoNum type="arabicParenR"/>
            </a:pPr>
            <a:r>
              <a:rPr lang="cs-CZ" sz="1800" b="1">
                <a:solidFill>
                  <a:srgbClr val="FFCC00"/>
                </a:solidFill>
              </a:rPr>
              <a:t>Zhodnocení přírodopisné učebnice</a:t>
            </a:r>
          </a:p>
          <a:p>
            <a:pPr marL="609600" indent="-609600">
              <a:lnSpc>
                <a:spcPct val="80000"/>
              </a:lnSpc>
              <a:buFontTx/>
              <a:buAutoNum type="arabicParenR"/>
            </a:pPr>
            <a:r>
              <a:rPr lang="cs-CZ" sz="1800" b="1"/>
              <a:t>Roční časově tématický plán učiva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cs-CZ" sz="1800" b="1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1800" b="1"/>
              <a:t>Na zvolené téma vytvořit:</a:t>
            </a:r>
          </a:p>
          <a:p>
            <a:pPr marL="609600" indent="-609600">
              <a:lnSpc>
                <a:spcPct val="80000"/>
              </a:lnSpc>
              <a:buFontTx/>
              <a:buAutoNum type="arabicParenR"/>
            </a:pPr>
            <a:r>
              <a:rPr lang="cs-CZ" sz="1800" b="1">
                <a:solidFill>
                  <a:srgbClr val="FFCC00"/>
                </a:solidFill>
              </a:rPr>
              <a:t>Pojmovou mapu</a:t>
            </a:r>
          </a:p>
          <a:p>
            <a:pPr marL="609600" indent="-609600">
              <a:lnSpc>
                <a:spcPct val="80000"/>
              </a:lnSpc>
              <a:buFontTx/>
              <a:buAutoNum type="arabicParenR"/>
            </a:pPr>
            <a:r>
              <a:rPr lang="cs-CZ" sz="1800" b="1">
                <a:solidFill>
                  <a:srgbClr val="FFCC00"/>
                </a:solidFill>
              </a:rPr>
              <a:t>Baterii učebních úloh</a:t>
            </a:r>
          </a:p>
          <a:p>
            <a:pPr marL="609600" indent="-609600">
              <a:lnSpc>
                <a:spcPct val="80000"/>
              </a:lnSpc>
              <a:buFontTx/>
              <a:buAutoNum type="arabicParenR"/>
            </a:pPr>
            <a:r>
              <a:rPr lang="cs-CZ" sz="1800" b="1">
                <a:solidFill>
                  <a:srgbClr val="FFCC00"/>
                </a:solidFill>
              </a:rPr>
              <a:t>Typologii otázek s příklady</a:t>
            </a:r>
          </a:p>
          <a:p>
            <a:pPr marL="609600" indent="-609600">
              <a:lnSpc>
                <a:spcPct val="80000"/>
              </a:lnSpc>
              <a:buFontTx/>
              <a:buAutoNum type="arabicParenR"/>
            </a:pPr>
            <a:r>
              <a:rPr lang="cs-CZ" sz="1800" b="1"/>
              <a:t>Test na zopakování tématu (s různými typy učebních úloh)</a:t>
            </a:r>
          </a:p>
          <a:p>
            <a:pPr marL="609600" indent="-609600">
              <a:lnSpc>
                <a:spcPct val="80000"/>
              </a:lnSpc>
              <a:buFontTx/>
              <a:buAutoNum type="arabicParenR"/>
            </a:pPr>
            <a:r>
              <a:rPr lang="cs-CZ" sz="1800" b="1"/>
              <a:t>Aktivizační metodu </a:t>
            </a:r>
          </a:p>
          <a:p>
            <a:pPr marL="609600" indent="-609600">
              <a:lnSpc>
                <a:spcPct val="80000"/>
              </a:lnSpc>
              <a:buFontTx/>
              <a:buAutoNum type="arabicParenR"/>
            </a:pPr>
            <a:r>
              <a:rPr lang="cs-CZ" sz="1800" b="1"/>
              <a:t>Přehled mezipředmětových vztahů s konkrétními příklady použitelnými ve výuce (zajímavosti na ozvláštnění hodiny)</a:t>
            </a:r>
          </a:p>
          <a:p>
            <a:pPr marL="609600" indent="-609600">
              <a:lnSpc>
                <a:spcPct val="80000"/>
              </a:lnSpc>
              <a:buFontTx/>
              <a:buAutoNum type="arabicParenR"/>
            </a:pPr>
            <a:r>
              <a:rPr lang="cs-CZ" sz="1800" b="1"/>
              <a:t>Přípravy na hodinu</a:t>
            </a:r>
            <a:r>
              <a:rPr lang="cs-CZ" sz="1800"/>
              <a:t>: (a) hodina základního typu,  </a:t>
            </a:r>
          </a:p>
          <a:p>
            <a:pPr marL="990600" lvl="1" indent="-533400">
              <a:lnSpc>
                <a:spcPct val="80000"/>
              </a:lnSpc>
              <a:buFontTx/>
              <a:buNone/>
            </a:pPr>
            <a:r>
              <a:rPr lang="cs-CZ" sz="1600"/>
              <a:t>			  </a:t>
            </a:r>
            <a:r>
              <a:rPr lang="cs-CZ" sz="1800"/>
              <a:t>b) hodina laboratorních cvičení</a:t>
            </a:r>
          </a:p>
          <a:p>
            <a:pPr marL="990600" lvl="1" indent="-533400">
              <a:lnSpc>
                <a:spcPct val="80000"/>
              </a:lnSpc>
              <a:buFontTx/>
              <a:buNone/>
            </a:pPr>
            <a:r>
              <a:rPr lang="cs-CZ" sz="1800"/>
              <a:t>			  c) hodina exkurzí </a:t>
            </a:r>
            <a:endParaRPr lang="cs-CZ" sz="1600" b="1"/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cs-CZ" sz="18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CC00"/>
          </a:solidFill>
        </p:spPr>
        <p:txBody>
          <a:bodyPr/>
          <a:lstStyle/>
          <a:p>
            <a:r>
              <a:rPr lang="cs-CZ" sz="2800" b="1"/>
              <a:t>Didaktický test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2000"/>
              <a:t>= „</a:t>
            </a:r>
            <a:r>
              <a:rPr lang="cs-CZ" sz="2000" i="1"/>
              <a:t>zkouška, kterou lze objektivně zjistit  úroveň zvládnutí učiva u určité skupiny osob</a:t>
            </a:r>
            <a:r>
              <a:rPr lang="cs-CZ" sz="2000"/>
              <a:t>“ (KALHOUS </a:t>
            </a:r>
            <a:r>
              <a:rPr lang="en-US" sz="2000">
                <a:cs typeface="Arial" charset="0"/>
              </a:rPr>
              <a:t>&amp;</a:t>
            </a:r>
            <a:r>
              <a:rPr lang="cs-CZ" sz="2000">
                <a:cs typeface="Arial" charset="0"/>
              </a:rPr>
              <a:t> OBST, 2002)</a:t>
            </a:r>
            <a:endParaRPr lang="en-US" sz="2000">
              <a:cs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cs-CZ" sz="2000"/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/>
              <a:t>= „nástroj systematického zjišťování (měření) výsledků výuky“ (BYČKOVSKÝ, 1982)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000"/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sz="2000"/>
              <a:t>při jeho navrhování a hodnocení </a:t>
            </a:r>
            <a:r>
              <a:rPr lang="cs-CZ" sz="2000" b="1"/>
              <a:t>vycházíme z předem stanovených pravidel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cs-CZ" sz="2000" b="1"/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sz="2000" b="1"/>
              <a:t>Didaktický test („test“) s. str.</a:t>
            </a:r>
            <a:r>
              <a:rPr lang="cs-CZ" sz="2000"/>
              <a:t> – písemná zkouška složená pouze z úloh s výběrem odpovědí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24862" cy="478155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2000" b="1" u="sng"/>
              <a:t>Podle Byčkovského (1982)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000" b="1"/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 b="1"/>
              <a:t>Testy rychlosti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 b="1"/>
              <a:t>	</a:t>
            </a:r>
            <a:r>
              <a:rPr lang="cs-CZ" sz="2000"/>
              <a:t>- </a:t>
            </a:r>
            <a:r>
              <a:rPr lang="cs-CZ" sz="1800"/>
              <a:t>jak rychle žák vyřeší určitý typ testových úloh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/>
              <a:t>	- mají pevný časový limit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/>
              <a:t>	- tvořeny velmi snadnými úlohami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/>
              <a:t>	- např. test rychlosti čtení, matematická část IQ-testů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800" b="1"/>
          </a:p>
          <a:p>
            <a:pPr>
              <a:lnSpc>
                <a:spcPct val="80000"/>
              </a:lnSpc>
              <a:buFontTx/>
              <a:buNone/>
            </a:pPr>
            <a:endParaRPr lang="cs-CZ" sz="2000" b="1"/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 b="1"/>
              <a:t>Testy úrovně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 b="1"/>
              <a:t>	</a:t>
            </a:r>
            <a:r>
              <a:rPr lang="cs-CZ" sz="1800"/>
              <a:t>- nemají časový limit (pokud ano – přerušení práce nejpomalejších žáků)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/>
              <a:t>	- výkon je dán úrovní vědomostí nebo dovedností zkoušeného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/>
              <a:t>	- úlohy řazeny se vzrůstající obtížností (většina testů ve školách)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800"/>
          </a:p>
          <a:p>
            <a:pPr>
              <a:lnSpc>
                <a:spcPct val="80000"/>
              </a:lnSpc>
              <a:buFontTx/>
              <a:buNone/>
            </a:pPr>
            <a:endParaRPr lang="cs-CZ" sz="2000" b="1"/>
          </a:p>
          <a:p>
            <a:pPr>
              <a:lnSpc>
                <a:spcPct val="80000"/>
              </a:lnSpc>
              <a:buFontTx/>
              <a:buNone/>
            </a:pPr>
            <a:endParaRPr lang="cs-CZ" sz="2000" b="1"/>
          </a:p>
          <a:p>
            <a:pPr>
              <a:lnSpc>
                <a:spcPct val="80000"/>
              </a:lnSpc>
              <a:buFontTx/>
              <a:buNone/>
            </a:pPr>
            <a:endParaRPr lang="cs-CZ" sz="2000" b="1"/>
          </a:p>
          <a:p>
            <a:pPr>
              <a:lnSpc>
                <a:spcPct val="80000"/>
              </a:lnSpc>
              <a:buFontTx/>
              <a:buNone/>
            </a:pPr>
            <a:endParaRPr lang="cs-CZ" sz="2000"/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323850" y="620713"/>
            <a:ext cx="6337300" cy="427037"/>
          </a:xfrm>
          <a:prstGeom prst="rect">
            <a:avLst/>
          </a:prstGeom>
          <a:solidFill>
            <a:srgbClr val="A6E66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200" b="1"/>
              <a:t>Klasifikace didaktických testů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23850" y="981075"/>
            <a:ext cx="8424863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cs-CZ" sz="2000" b="1"/>
              <a:t>Testy standardizované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cs-CZ" sz="2000" b="1"/>
              <a:t>	</a:t>
            </a:r>
            <a:r>
              <a:rPr lang="cs-CZ" sz="2000"/>
              <a:t>- vytvořen profesionály (didakticky propracovanější, ověřen)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cs-CZ"/>
              <a:t>	- vydávají je specializované instituce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cs-CZ"/>
              <a:t>	- doplněny manuálem – vlastnosti testu, správné použití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cs-CZ"/>
              <a:t>	-standard  - pro hodnocení výsledků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cs-CZ" b="1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cs-CZ" b="1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cs-CZ" sz="2000" b="1"/>
              <a:t>Testy nestandardizované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cs-CZ" sz="2000" b="1"/>
              <a:t>	</a:t>
            </a:r>
            <a:r>
              <a:rPr lang="cs-CZ"/>
              <a:t>- tvoří je učitel sám pro svoje hodiny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cs-CZ"/>
              <a:t>	- nejsou ověřovány na větším vzorku žáků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cs-CZ"/>
              <a:t>   	- učitel by se měl držet zásad tvorby testů</a:t>
            </a:r>
            <a:endParaRPr lang="cs-CZ" sz="2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468313" y="404813"/>
            <a:ext cx="8424862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cs-CZ" sz="2000" b="1"/>
              <a:t>Testy kognitivní x testy psychomotorické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cs-CZ" sz="2000" b="1"/>
              <a:t>	</a:t>
            </a:r>
            <a:r>
              <a:rPr lang="cs-CZ"/>
              <a:t>- rozlišují se podle toho jaké VVC mají ověřovat (kognitivní, afektivní a psychomotorické)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cs-CZ"/>
              <a:t>	- </a:t>
            </a:r>
            <a:r>
              <a:rPr lang="cs-CZ" b="1"/>
              <a:t>kognitivní </a:t>
            </a:r>
            <a:r>
              <a:rPr lang="cs-CZ"/>
              <a:t>– měříme míru dosažení poznání (kvalitu) – úkol z mat., překlad 			do Aj… (</a:t>
            </a:r>
            <a:r>
              <a:rPr lang="cs-CZ" b="1"/>
              <a:t>častější</a:t>
            </a:r>
            <a:r>
              <a:rPr lang="cs-CZ"/>
              <a:t>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cs-CZ"/>
              <a:t>	- psychomotorické – test psaní na stroji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cs-CZ"/>
              <a:t>	- pro ověřování afektivních cílů slouží dotazníky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cs-CZ"/>
              <a:t>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cs-CZ" sz="2000" b="1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cs-CZ" sz="2000" b="1"/>
              <a:t>Testy výsledků výuky x studijních předpokladů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cs-CZ" sz="2000" b="1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cs-CZ" sz="2000" b="1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cs-CZ" sz="2000" b="1"/>
              <a:t>Testy rozlišující (NR testy, statisticko-normativní)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cs-CZ" sz="2000" b="1"/>
              <a:t>	</a:t>
            </a:r>
            <a:r>
              <a:rPr lang="cs-CZ"/>
              <a:t>- hodnotíme relativní výkon žáka (tj. výkon žáka vztahujeme k populaci testovaných: zda je žák „velmi slabý“, „podprůměrný“, „průměrný“)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cs-CZ"/>
              <a:t>	- častější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cs-CZ"/>
              <a:t>	- usilují o maximální objektivitu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cs-CZ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cs-CZ" sz="2000" b="1"/>
              <a:t>Testy ověřující (CR testy, kriteriální testy)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cs-CZ" sz="2000" b="1"/>
              <a:t>	</a:t>
            </a:r>
            <a:r>
              <a:rPr lang="cs-CZ"/>
              <a:t>- hodnotíme absolutní výkon žáka (tj. výkon srovnáváme s maximem, se všemi úlohami, které reprezentují dané učivo)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cs-CZ"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468313" y="404813"/>
            <a:ext cx="8424862" cy="611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cs-CZ" sz="2000" b="1"/>
              <a:t>Testy vstupní, průběžné a výstupní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cs-CZ" sz="2000" b="1"/>
              <a:t>	</a:t>
            </a:r>
            <a:r>
              <a:rPr lang="cs-CZ" b="1"/>
              <a:t>vstupní</a:t>
            </a:r>
            <a:r>
              <a:rPr lang="cs-CZ"/>
              <a:t> – na začátku výuky (tématu, celku, ročníku)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cs-CZ"/>
              <a:t>		      - zkoumají úroveň znalostí a dovedností, které jsou důležité pro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cs-CZ" b="1"/>
              <a:t>	průběžné </a:t>
            </a:r>
            <a:r>
              <a:rPr lang="cs-CZ"/>
              <a:t>– průběžné informace o tom jak žáci zvládají látku – zpětná vazba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cs-CZ"/>
              <a:t>			(hodnocení výuky ne žáků)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cs-CZ"/>
              <a:t>	</a:t>
            </a:r>
            <a:r>
              <a:rPr lang="cs-CZ" b="1"/>
              <a:t>výstupní</a:t>
            </a:r>
            <a:r>
              <a:rPr lang="cs-CZ"/>
              <a:t> – na konci výuky (tématu, celku, ročníku)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cs-CZ"/>
              <a:t>		       - informace pro hodnocení žáků</a:t>
            </a:r>
            <a:endParaRPr lang="cs-CZ" sz="2000" b="1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cs-CZ" sz="2000" b="1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cs-CZ" sz="2000" b="1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cs-CZ" sz="2000" b="1"/>
              <a:t>Testy monotematické x polytematické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cs-CZ"/>
              <a:t>	monotematické – zkoumají osvojení jednoho tématu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cs-CZ"/>
              <a:t>	polytematické - zkoumají osvojení více témat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cs-CZ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cs-CZ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cs-CZ" sz="2000" b="1"/>
              <a:t>Testy objektivně skórovatelné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cs-CZ" sz="2000" b="1"/>
              <a:t>	</a:t>
            </a:r>
            <a:r>
              <a:rPr lang="cs-CZ"/>
              <a:t>- u konkrétních úloh lze rozhodnout, zda jsou správně či ne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cs-CZ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cs-CZ" sz="2000" b="1"/>
              <a:t>Testy subjektivně skórovatelné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cs-CZ"/>
              <a:t>	 - obsahují úlohy, kde nelze stanovit jednoznačná pravidla skórování (úlohy se širokou odpovědí otevřené)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cs-CZ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cs-CZ" sz="2000" b="1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cs-CZ" sz="2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24862" cy="478155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cs-CZ" sz="2000" b="1" i="1"/>
              <a:t>K čemu bude test sloužit?</a:t>
            </a:r>
            <a:r>
              <a:rPr lang="cs-CZ" sz="2000" b="1"/>
              <a:t> </a:t>
            </a:r>
          </a:p>
          <a:p>
            <a:pPr marL="609600" indent="-609600">
              <a:buFontTx/>
              <a:buNone/>
            </a:pPr>
            <a:r>
              <a:rPr lang="cs-CZ" sz="1800"/>
              <a:t>	- jaké </a:t>
            </a:r>
            <a:r>
              <a:rPr lang="cs-CZ" sz="1800" b="1"/>
              <a:t>znalosti a dovednosti budu ověřovat</a:t>
            </a:r>
            <a:r>
              <a:rPr lang="cs-CZ" sz="1800"/>
              <a:t> (vstupní, průběžné, výstupní atd.)</a:t>
            </a:r>
          </a:p>
          <a:p>
            <a:pPr marL="609600" indent="-609600">
              <a:buFontTx/>
              <a:buNone/>
            </a:pPr>
            <a:endParaRPr lang="cs-CZ" sz="1800"/>
          </a:p>
          <a:p>
            <a:pPr marL="609600" indent="-609600">
              <a:buFontTx/>
              <a:buNone/>
            </a:pPr>
            <a:r>
              <a:rPr lang="cs-CZ" sz="2000" b="1" i="1"/>
              <a:t>Jaký rozsah látky si mají žáci zopakovat?</a:t>
            </a:r>
          </a:p>
          <a:p>
            <a:pPr marL="609600" indent="-609600">
              <a:buFontTx/>
              <a:buNone/>
            </a:pPr>
            <a:r>
              <a:rPr lang="cs-CZ" sz="1800"/>
              <a:t>	- vymezím si </a:t>
            </a:r>
            <a:r>
              <a:rPr lang="cs-CZ" sz="1800" b="1"/>
              <a:t>obsah testu</a:t>
            </a:r>
            <a:r>
              <a:rPr lang="cs-CZ" sz="1800"/>
              <a:t> (tématický celek – kolik hodin 4, 20, 40?)</a:t>
            </a:r>
          </a:p>
          <a:p>
            <a:pPr marL="609600" indent="-609600">
              <a:buFontTx/>
              <a:buNone/>
            </a:pPr>
            <a:r>
              <a:rPr lang="cs-CZ" sz="1800"/>
              <a:t>	- </a:t>
            </a:r>
            <a:r>
              <a:rPr lang="cs-CZ" sz="1800" b="1"/>
              <a:t>upřesním:</a:t>
            </a:r>
            <a:r>
              <a:rPr lang="cs-CZ" sz="1800"/>
              <a:t> 	jak hluboké znalosti a dovednosti budu testovat?</a:t>
            </a:r>
          </a:p>
          <a:p>
            <a:pPr marL="609600" indent="-609600">
              <a:buFontTx/>
              <a:buNone/>
            </a:pPr>
            <a:r>
              <a:rPr lang="cs-CZ" sz="1800"/>
              <a:t>			kolik úloh jednotlivým znalostem a dovednostem věnuji?</a:t>
            </a:r>
          </a:p>
          <a:p>
            <a:pPr marL="609600" indent="-609600">
              <a:buFontTx/>
              <a:buNone/>
            </a:pPr>
            <a:r>
              <a:rPr lang="cs-CZ" sz="1800"/>
              <a:t>			kolik bude mít úloh celkem?</a:t>
            </a:r>
            <a:r>
              <a:rPr lang="cs-CZ" sz="2000"/>
              <a:t> – dostatečný počet (min 10)</a:t>
            </a:r>
          </a:p>
          <a:p>
            <a:pPr marL="609600" indent="-609600">
              <a:buFontTx/>
              <a:buNone/>
            </a:pPr>
            <a:endParaRPr lang="cs-CZ" sz="2000"/>
          </a:p>
          <a:p>
            <a:pPr marL="609600" indent="-609600">
              <a:buFontTx/>
              <a:buNone/>
            </a:pPr>
            <a:endParaRPr lang="cs-CZ" sz="1800"/>
          </a:p>
          <a:p>
            <a:pPr marL="609600" indent="-609600">
              <a:buFontTx/>
              <a:buNone/>
            </a:pPr>
            <a:endParaRPr lang="cs-CZ" sz="1800"/>
          </a:p>
          <a:p>
            <a:pPr marL="609600" indent="-609600">
              <a:buFontTx/>
              <a:buNone/>
            </a:pPr>
            <a:endParaRPr lang="cs-CZ" b="1"/>
          </a:p>
          <a:p>
            <a:pPr marL="609600" indent="-609600">
              <a:buFontTx/>
              <a:buNone/>
            </a:pPr>
            <a:endParaRPr lang="cs-CZ" b="1"/>
          </a:p>
          <a:p>
            <a:pPr marL="609600" indent="-609600">
              <a:buFontTx/>
              <a:buNone/>
            </a:pPr>
            <a:endParaRPr lang="cs-CZ" b="1"/>
          </a:p>
          <a:p>
            <a:pPr marL="609600" indent="-609600">
              <a:buFontTx/>
              <a:buNone/>
            </a:pPr>
            <a:endParaRPr lang="cs-CZ"/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323850" y="620713"/>
            <a:ext cx="6337300" cy="427037"/>
          </a:xfrm>
          <a:prstGeom prst="rect">
            <a:avLst/>
          </a:prstGeom>
          <a:solidFill>
            <a:srgbClr val="A6E66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200" b="1"/>
              <a:t>Jak sestavit didaktický test?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97887" cy="478155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cs-CZ" sz="1800"/>
              <a:t>1)  u kognitivních VC usilují o </a:t>
            </a:r>
            <a:r>
              <a:rPr lang="cs-CZ" sz="1800" b="1"/>
              <a:t>testování různých hladin</a:t>
            </a:r>
            <a:r>
              <a:rPr lang="cs-CZ" sz="1800"/>
              <a:t> (nejenom zapamatování, ale i pochopení, analýza, syntéza….)</a:t>
            </a:r>
          </a:p>
          <a:p>
            <a:pPr marL="609600" indent="-609600">
              <a:buFontTx/>
              <a:buNone/>
            </a:pPr>
            <a:r>
              <a:rPr lang="cs-CZ" sz="1800" b="1"/>
              <a:t>2) nejdůležitější části</a:t>
            </a:r>
            <a:r>
              <a:rPr lang="cs-CZ" sz="1800"/>
              <a:t> učiva budou v testu zastoupeny </a:t>
            </a:r>
            <a:r>
              <a:rPr lang="cs-CZ" sz="1800" b="1"/>
              <a:t>největším počtem úloh</a:t>
            </a:r>
          </a:p>
          <a:p>
            <a:pPr marL="609600" indent="-609600">
              <a:buFontTx/>
              <a:buNone/>
            </a:pPr>
            <a:endParaRPr lang="cs-CZ" sz="1800" b="1"/>
          </a:p>
          <a:p>
            <a:pPr marL="609600" indent="-609600">
              <a:buFontTx/>
              <a:buNone/>
            </a:pPr>
            <a:r>
              <a:rPr lang="cs-CZ" sz="1800" b="1"/>
              <a:t>3) Gramatická správnost</a:t>
            </a:r>
          </a:p>
          <a:p>
            <a:pPr marL="609600" indent="-609600">
              <a:buFontTx/>
              <a:buNone/>
            </a:pPr>
            <a:r>
              <a:rPr lang="cs-CZ" sz="1800" b="1"/>
              <a:t>4) Bez neznámých slov</a:t>
            </a:r>
          </a:p>
          <a:p>
            <a:pPr marL="609600" indent="-609600">
              <a:buFontTx/>
              <a:buNone/>
            </a:pPr>
            <a:r>
              <a:rPr lang="cs-CZ" sz="1800" b="1"/>
              <a:t>5) Jednoznačná formulace </a:t>
            </a:r>
            <a:r>
              <a:rPr lang="cs-CZ" sz="1800"/>
              <a:t>– jasná a nezavádějící (chyták), ale ani nenavádějící ke správnému řešení</a:t>
            </a:r>
          </a:p>
          <a:p>
            <a:pPr marL="609600" indent="-609600">
              <a:buFontTx/>
              <a:buNone/>
            </a:pPr>
            <a:r>
              <a:rPr lang="cs-CZ" sz="1800" b="1"/>
              <a:t>6) Z jednoho úkolu nesmí vyplývat řešení druhého </a:t>
            </a:r>
          </a:p>
          <a:p>
            <a:pPr marL="609600" indent="-609600">
              <a:buFontTx/>
              <a:buNone/>
            </a:pPr>
            <a:endParaRPr lang="cs-CZ" sz="1800" b="1"/>
          </a:p>
          <a:p>
            <a:pPr marL="609600" indent="-609600">
              <a:buFontTx/>
              <a:buNone/>
            </a:pPr>
            <a:r>
              <a:rPr lang="cs-CZ" sz="1800" b="1"/>
              <a:t>7) Přiměřeně obtížný</a:t>
            </a:r>
          </a:p>
          <a:p>
            <a:pPr marL="609600" indent="-609600">
              <a:buFontTx/>
              <a:buNone/>
            </a:pPr>
            <a:r>
              <a:rPr lang="cs-CZ" sz="1800" b="1"/>
              <a:t>8) Srovnatelnost skupin – stejný počet bodů</a:t>
            </a:r>
          </a:p>
          <a:p>
            <a:pPr marL="609600" indent="-609600">
              <a:buFontTx/>
              <a:buNone/>
            </a:pPr>
            <a:r>
              <a:rPr lang="cs-CZ" sz="1800" b="1"/>
              <a:t>9) Jednotlivé úlohy se bodují – známka je odrazem procentuální úspěšnosti v celém testu</a:t>
            </a:r>
            <a:endParaRPr lang="cs-CZ"/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323850" y="620713"/>
            <a:ext cx="4248150" cy="396875"/>
          </a:xfrm>
          <a:prstGeom prst="rect">
            <a:avLst/>
          </a:prstGeom>
          <a:solidFill>
            <a:srgbClr val="A6E66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/>
              <a:t>Požadavky na didaktický test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1140</TotalTime>
  <Words>391</Words>
  <Application>Microsoft Office PowerPoint</Application>
  <PresentationFormat>Předvádění na obrazovce (4:3)</PresentationFormat>
  <Paragraphs>141</Paragraphs>
  <Slides>10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Arial</vt:lpstr>
      <vt:lpstr>Výchozí návrh</vt:lpstr>
      <vt:lpstr>Didaktika přírodopisu 2</vt:lpstr>
      <vt:lpstr>Zápočet</vt:lpstr>
      <vt:lpstr>Didaktický test</vt:lpstr>
      <vt:lpstr>Snímek 4</vt:lpstr>
      <vt:lpstr>Snímek 5</vt:lpstr>
      <vt:lpstr>Snímek 6</vt:lpstr>
      <vt:lpstr>Snímek 7</vt:lpstr>
      <vt:lpstr>Snímek 8</vt:lpstr>
      <vt:lpstr>Snímek 9</vt:lpstr>
      <vt:lpstr>Snímek 10</vt:lpstr>
    </vt:vector>
  </TitlesOfParts>
  <Company>PdF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Didaktika přírodopisu 2 </dc:title>
  <dc:creator>Vodova</dc:creator>
  <cp:lastModifiedBy> </cp:lastModifiedBy>
  <cp:revision>41</cp:revision>
  <dcterms:created xsi:type="dcterms:W3CDTF">2011-02-01T15:13:06Z</dcterms:created>
  <dcterms:modified xsi:type="dcterms:W3CDTF">2011-04-19T07:35:47Z</dcterms:modified>
</cp:coreProperties>
</file>