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4" r:id="rId11"/>
    <p:sldId id="263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pPr/>
              <a:t>18.5.2011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A TECHNIKY DRAMATICKÉ VÝCHOVY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60032" y="4725144"/>
            <a:ext cx="3128392" cy="1847056"/>
          </a:xfrm>
        </p:spPr>
        <p:txBody>
          <a:bodyPr/>
          <a:lstStyle/>
          <a:p>
            <a:r>
              <a:rPr lang="cs-CZ" dirty="0" smtClean="0"/>
              <a:t>Eva Káňová</a:t>
            </a:r>
          </a:p>
          <a:p>
            <a:r>
              <a:rPr lang="cs-CZ" dirty="0" smtClean="0"/>
              <a:t>Březen,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1197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cs-CZ" dirty="0"/>
              <a:t>METODY MATERIÁLOVĚ-VĚCNÉ</a:t>
            </a:r>
          </a:p>
          <a:p>
            <a:pPr lvl="1"/>
            <a:r>
              <a:rPr lang="cs-CZ" dirty="0" smtClean="0"/>
              <a:t>Práce s jakýmikoliv objekty a stavbami</a:t>
            </a:r>
          </a:p>
          <a:p>
            <a:pPr lvl="1"/>
            <a:r>
              <a:rPr lang="cs-CZ" dirty="0" smtClean="0"/>
              <a:t>Práce s kostýmem</a:t>
            </a:r>
          </a:p>
          <a:p>
            <a:pPr lvl="1"/>
            <a:r>
              <a:rPr lang="cs-CZ" dirty="0" smtClean="0"/>
              <a:t>Práce s loutkou</a:t>
            </a:r>
          </a:p>
          <a:p>
            <a:pPr lvl="1"/>
            <a:r>
              <a:rPr lang="cs-CZ" dirty="0" smtClean="0"/>
              <a:t>Práce s maskou</a:t>
            </a:r>
          </a:p>
          <a:p>
            <a:pPr lvl="1"/>
            <a:r>
              <a:rPr lang="cs-CZ" dirty="0" smtClean="0"/>
              <a:t>Práce s modelovacím materiálem</a:t>
            </a:r>
          </a:p>
          <a:p>
            <a:pPr lvl="1"/>
            <a:r>
              <a:rPr lang="cs-CZ" dirty="0" smtClean="0"/>
              <a:t>Práce s papírem</a:t>
            </a:r>
          </a:p>
          <a:p>
            <a:pPr lvl="1"/>
            <a:r>
              <a:rPr lang="cs-CZ" dirty="0" smtClean="0"/>
              <a:t>Práce s prostorem</a:t>
            </a:r>
          </a:p>
          <a:p>
            <a:pPr lvl="1"/>
            <a:r>
              <a:rPr lang="cs-CZ" dirty="0" smtClean="0"/>
              <a:t>Práce s rekvizitou – věcí</a:t>
            </a:r>
          </a:p>
          <a:p>
            <a:pPr lvl="1"/>
            <a:r>
              <a:rPr lang="cs-CZ" dirty="0" smtClean="0"/>
              <a:t>Práce se stroji a přístroji</a:t>
            </a:r>
          </a:p>
          <a:p>
            <a:pPr lvl="1"/>
            <a:r>
              <a:rPr lang="cs-CZ" dirty="0" smtClean="0"/>
              <a:t>Práce se světlem a stínem</a:t>
            </a:r>
          </a:p>
          <a:p>
            <a:pPr lvl="1"/>
            <a:r>
              <a:rPr lang="cs-CZ" dirty="0" smtClean="0"/>
              <a:t>Práce se zástupnými předměty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6517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METODY ŘÍZENÍ VYUČOVÁNÍ (TŘÍDNÍHO MANAGEMENTU)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68552"/>
          </a:xfrm>
        </p:spPr>
        <p:txBody>
          <a:bodyPr numCol="2">
            <a:normAutofit/>
          </a:bodyPr>
          <a:lstStyle/>
          <a:p>
            <a:r>
              <a:rPr lang="cs-CZ" dirty="0" smtClean="0"/>
              <a:t>Instrukce</a:t>
            </a:r>
          </a:p>
          <a:p>
            <a:r>
              <a:rPr lang="cs-CZ" dirty="0" smtClean="0"/>
              <a:t>Otázky</a:t>
            </a:r>
          </a:p>
          <a:p>
            <a:r>
              <a:rPr lang="cs-CZ" dirty="0" smtClean="0"/>
              <a:t>Souběžné vedení</a:t>
            </a:r>
          </a:p>
          <a:p>
            <a:r>
              <a:rPr lang="cs-CZ" dirty="0" smtClean="0"/>
              <a:t>Učitel v roli</a:t>
            </a:r>
          </a:p>
          <a:p>
            <a:r>
              <a:rPr lang="cs-CZ" dirty="0" smtClean="0"/>
              <a:t>Podávání informací</a:t>
            </a:r>
          </a:p>
          <a:p>
            <a:r>
              <a:rPr lang="cs-CZ" dirty="0" smtClean="0"/>
              <a:t>Zpětná vazba</a:t>
            </a:r>
          </a:p>
          <a:p>
            <a:r>
              <a:rPr lang="cs-CZ" dirty="0" smtClean="0"/>
              <a:t>Vypravování</a:t>
            </a:r>
          </a:p>
          <a:p>
            <a:r>
              <a:rPr lang="cs-CZ" dirty="0" smtClean="0"/>
              <a:t>Shrnování</a:t>
            </a:r>
          </a:p>
          <a:p>
            <a:r>
              <a:rPr lang="cs-CZ" dirty="0" smtClean="0"/>
              <a:t>Pravidla</a:t>
            </a:r>
          </a:p>
          <a:p>
            <a:r>
              <a:rPr lang="cs-CZ" dirty="0" smtClean="0"/>
              <a:t>Signály</a:t>
            </a:r>
          </a:p>
          <a:p>
            <a:r>
              <a:rPr lang="cs-CZ" dirty="0" smtClean="0"/>
              <a:t>Odpočítávání</a:t>
            </a:r>
          </a:p>
          <a:p>
            <a:r>
              <a:rPr lang="cs-CZ" dirty="0" smtClean="0"/>
              <a:t>Předvádění</a:t>
            </a:r>
          </a:p>
          <a:p>
            <a:r>
              <a:rPr lang="cs-CZ" dirty="0" smtClean="0"/>
              <a:t>Mlčení</a:t>
            </a:r>
          </a:p>
          <a:p>
            <a:r>
              <a:rPr lang="cs-CZ" dirty="0" smtClean="0"/>
              <a:t>Pozice a pohyb učitele v prostoru</a:t>
            </a:r>
          </a:p>
          <a:p>
            <a:r>
              <a:rPr lang="cs-CZ" dirty="0" smtClean="0"/>
              <a:t>Fyzická manipulace</a:t>
            </a:r>
          </a:p>
          <a:p>
            <a:r>
              <a:rPr lang="cs-CZ" dirty="0" smtClean="0"/>
              <a:t>Řízení materiálem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818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VALENTA, J. Metody a techniky dramatické výchovy. 1. vydání.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2008. 352 s. ISBN 978-80-247-1865-1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3832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04664"/>
            <a:ext cx="7776864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b="1" dirty="0" smtClean="0"/>
              <a:t>Dramatická výchova </a:t>
            </a:r>
            <a:r>
              <a:rPr lang="cs-CZ" dirty="0" smtClean="0"/>
              <a:t>je systém řízeného, aktivního uměleckého, sociálního a antropologického učení dětí či dospělých založený na využití základních principů a postupů dramatu a divadla, se zřetelem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 jedné straně:</a:t>
            </a:r>
          </a:p>
          <a:p>
            <a:pPr lvl="1"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e kreativně-uměleckým a</a:t>
            </a:r>
          </a:p>
          <a:p>
            <a:pPr lvl="1"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 pedagogickým požadavkům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 druhé straně:</a:t>
            </a:r>
          </a:p>
          <a:p>
            <a:pPr lvl="1"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 bio-psycho-sociálním podmínkám (individuálním i společenským možnostem dalšího rozvoje zúčastněných osobností).“ (Valenta, s. 40)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9500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/>
          </a:bodyPr>
          <a:lstStyle/>
          <a:p>
            <a:r>
              <a:rPr lang="cs-CZ" dirty="0" smtClean="0"/>
              <a:t>TYPOLOGIE DRAMATICKÝCH 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003232" cy="59492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VĚTŠÍ HROVÉ CELKY</a:t>
            </a:r>
          </a:p>
          <a:p>
            <a:pPr marL="971550" lvl="1" indent="-571500">
              <a:buFont typeface="+mj-lt"/>
              <a:buAutoNum type="romanUcPeriod"/>
            </a:pPr>
            <a:r>
              <a:rPr lang="cs-CZ" dirty="0" smtClean="0"/>
              <a:t>Drama založené na příběhu</a:t>
            </a:r>
          </a:p>
          <a:p>
            <a:pPr marL="800100" lvl="2" indent="0">
              <a:buNone/>
            </a:pPr>
            <a:r>
              <a:rPr lang="cs-CZ" dirty="0" smtClean="0"/>
              <a:t>– který zná předem učitel, ale žáci nikoliv</a:t>
            </a:r>
            <a:endParaRPr lang="cs-CZ" dirty="0"/>
          </a:p>
          <a:p>
            <a:pPr marL="857250" lvl="1" indent="-457200">
              <a:buFont typeface="+mj-lt"/>
              <a:buAutoNum type="romanUcPeriod"/>
            </a:pPr>
            <a:r>
              <a:rPr lang="cs-CZ" dirty="0" smtClean="0"/>
              <a:t>Drama založené na literárním textu</a:t>
            </a:r>
          </a:p>
          <a:p>
            <a:pPr marL="800100" lvl="2" indent="0">
              <a:buNone/>
            </a:pPr>
            <a:r>
              <a:rPr lang="cs-CZ" dirty="0" smtClean="0"/>
              <a:t>– kdy děj zná jenom učitel</a:t>
            </a:r>
          </a:p>
          <a:p>
            <a:pPr marL="800100" lvl="2" indent="0">
              <a:buNone/>
            </a:pPr>
            <a:r>
              <a:rPr lang="cs-CZ" dirty="0" smtClean="0"/>
              <a:t>– kdy děj znají žáci i učitel</a:t>
            </a:r>
          </a:p>
          <a:p>
            <a:pPr lvl="3" indent="-342900">
              <a:buFont typeface="Arial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ržet se předlohy</a:t>
            </a:r>
          </a:p>
          <a:p>
            <a:pPr lvl="3" indent="-342900">
              <a:buFont typeface="Arial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dstupovat od předlohy</a:t>
            </a:r>
          </a:p>
          <a:p>
            <a:pPr marL="857250" lvl="1" indent="-457200">
              <a:buFont typeface="+mj-lt"/>
              <a:buAutoNum type="romanUcPeriod"/>
            </a:pPr>
            <a:r>
              <a:rPr lang="cs-CZ" dirty="0" smtClean="0"/>
              <a:t>Drama založené na tématu nebo problému</a:t>
            </a:r>
          </a:p>
          <a:p>
            <a:pPr marL="800100" lvl="2" indent="0">
              <a:buNone/>
            </a:pPr>
            <a:r>
              <a:rPr lang="cs-CZ" dirty="0" smtClean="0"/>
              <a:t>– kdy učitel ani žáci předem nic nevědí</a:t>
            </a:r>
          </a:p>
          <a:p>
            <a:pPr marL="800100" lvl="2" indent="0">
              <a:buNone/>
            </a:pPr>
            <a:r>
              <a:rPr lang="cs-CZ" dirty="0" smtClean="0"/>
              <a:t>– kdy učitel předem stanovuje pouze problém, ale ne postup; žáci předem nic nevědí</a:t>
            </a:r>
          </a:p>
          <a:p>
            <a:pPr marL="800100" lvl="2" indent="0">
              <a:buNone/>
            </a:pPr>
            <a:r>
              <a:rPr lang="cs-CZ" dirty="0" smtClean="0"/>
              <a:t>– kdy učitel předem zná téma a stanovuje sled úkolů, ale žáci předem nic nevědí</a:t>
            </a:r>
          </a:p>
          <a:p>
            <a:pPr marL="857250" lvl="1" indent="-457200">
              <a:buFont typeface="+mj-lt"/>
              <a:buAutoNum type="romanUcPeriod"/>
            </a:pPr>
            <a:r>
              <a:rPr lang="cs-CZ" dirty="0" smtClean="0"/>
              <a:t>Drama založené na kombinaci předchozích typů</a:t>
            </a:r>
          </a:p>
        </p:txBody>
      </p:sp>
    </p:spTree>
    <p:extLst>
      <p:ext uri="{BB962C8B-B14F-4D97-AF65-F5344CB8AC3E}">
        <p14:creationId xmlns:p14="http://schemas.microsoft.com/office/powerpoint/2010/main" xmlns="" val="78232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229600" cy="5073427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cs-CZ" dirty="0" smtClean="0"/>
              <a:t>MENŠÍ HROVÉ CELKY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cs-CZ" dirty="0" smtClean="0"/>
              <a:t>Hry modelující prosté zobrazení jevu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cs-CZ" dirty="0" smtClean="0"/>
              <a:t>Hry modelující situaci, v níž se uskutečňují určité nekonfliktní vztahy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cs-CZ" dirty="0" smtClean="0"/>
              <a:t>Hry modelující situaci, v níž se uskutečňují vztahy a napětím, obtíží, konfliktní povahy</a:t>
            </a:r>
          </a:p>
          <a:p>
            <a:pPr marL="514350" indent="-514350">
              <a:buAutoNum type="arabicPeriod" startAt="2"/>
            </a:pPr>
            <a:r>
              <a:rPr lang="cs-CZ" dirty="0" smtClean="0"/>
              <a:t>CVIČENÍ A TRÉNINK</a:t>
            </a:r>
          </a:p>
          <a:p>
            <a:pPr marL="514350" indent="-514350">
              <a:buAutoNum type="arabicPeriod" startAt="2"/>
            </a:pPr>
            <a:r>
              <a:rPr lang="cs-CZ" dirty="0" smtClean="0"/>
              <a:t>DALŠÍ KLASIFIKACE JEDNOTLIVÝCH DRAMATICKÝCH HER A CVIČENÍ (RESPEKTIVE HRANÍ ROLÍ)</a:t>
            </a:r>
          </a:p>
          <a:p>
            <a:pPr marL="514350" indent="-514350">
              <a:buAutoNum type="arabicPeriod" startAt="2"/>
            </a:pPr>
            <a:r>
              <a:rPr lang="cs-CZ" dirty="0" smtClean="0"/>
              <a:t>FIXOVÁNÍ TVARU A PŘEDSTAVENÍ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363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/>
          </a:bodyPr>
          <a:lstStyle/>
          <a:p>
            <a:r>
              <a:rPr lang="cs-CZ" dirty="0" smtClean="0"/>
              <a:t>TYPOLOGIE ETAP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7992888" cy="5544616"/>
          </a:xfrm>
        </p:spPr>
        <p:txBody>
          <a:bodyPr>
            <a:normAutofit/>
          </a:bodyPr>
          <a:lstStyle/>
          <a:p>
            <a:r>
              <a:rPr lang="cs-CZ" dirty="0" smtClean="0"/>
              <a:t>Rozehřátí, uvolnění, zklidnění, soustředění</a:t>
            </a:r>
          </a:p>
          <a:p>
            <a:r>
              <a:rPr lang="cs-CZ" dirty="0" smtClean="0"/>
              <a:t>Startovací bod</a:t>
            </a:r>
          </a:p>
          <a:p>
            <a:r>
              <a:rPr lang="cs-CZ" dirty="0" smtClean="0"/>
              <a:t>Hledání tématu (pokud není předem dáno)</a:t>
            </a:r>
          </a:p>
          <a:p>
            <a:r>
              <a:rPr lang="cs-CZ" dirty="0" smtClean="0"/>
              <a:t>Zaostřování na jev (výběr určitých prvků důležitých pro rozvoj dramatu a cíl)</a:t>
            </a:r>
          </a:p>
          <a:p>
            <a:r>
              <a:rPr lang="cs-CZ" dirty="0" smtClean="0"/>
              <a:t>Plánování hry na začátku i průběžně</a:t>
            </a:r>
          </a:p>
          <a:p>
            <a:r>
              <a:rPr lang="cs-CZ" dirty="0" smtClean="0"/>
              <a:t>Budování důvěry v drama (aby hráči začali vstupovat do děje)</a:t>
            </a:r>
          </a:p>
          <a:p>
            <a:r>
              <a:rPr lang="cs-CZ" dirty="0" smtClean="0"/>
              <a:t>Sbírání/vytváření informací</a:t>
            </a:r>
          </a:p>
          <a:p>
            <a:r>
              <a:rPr lang="cs-CZ" dirty="0" smtClean="0"/>
              <a:t>Vytváření atmosféry a charakteristik různých okolností</a:t>
            </a:r>
          </a:p>
          <a:p>
            <a:r>
              <a:rPr lang="cs-CZ" dirty="0" smtClean="0"/>
              <a:t>Posouvání děje</a:t>
            </a:r>
          </a:p>
        </p:txBody>
      </p:sp>
    </p:spTree>
    <p:extLst>
      <p:ext uri="{BB962C8B-B14F-4D97-AF65-F5344CB8AC3E}">
        <p14:creationId xmlns:p14="http://schemas.microsoft.com/office/powerpoint/2010/main" xmlns="" val="6114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239000" cy="948720"/>
          </a:xfrm>
        </p:spPr>
        <p:txBody>
          <a:bodyPr/>
          <a:lstStyle/>
          <a:p>
            <a:r>
              <a:rPr lang="cs-CZ" dirty="0" smtClean="0"/>
              <a:t>Typologie etap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Vytváření napětí</a:t>
            </a:r>
          </a:p>
          <a:p>
            <a:r>
              <a:rPr lang="cs-CZ" dirty="0"/>
              <a:t>Nastolení kontrastu</a:t>
            </a:r>
          </a:p>
          <a:p>
            <a:r>
              <a:rPr lang="cs-CZ" dirty="0"/>
              <a:t>Nastolení, eskalace a vyvrcholení napětí, problému, obtíže, konfliktu</a:t>
            </a:r>
          </a:p>
          <a:p>
            <a:r>
              <a:rPr lang="cs-CZ" dirty="0"/>
              <a:t>Analýzy jevů, variování, experimenty ve vztahu k problému (obsahu)</a:t>
            </a:r>
          </a:p>
          <a:p>
            <a:r>
              <a:rPr lang="cs-CZ" dirty="0"/>
              <a:t>Estetizované ztvárnění jevů/problémů (obsahu), experimenty ve vztahu k formě</a:t>
            </a:r>
          </a:p>
          <a:p>
            <a:r>
              <a:rPr lang="cs-CZ" dirty="0"/>
              <a:t>Zpomalení</a:t>
            </a:r>
          </a:p>
          <a:p>
            <a:r>
              <a:rPr lang="cs-CZ" dirty="0"/>
              <a:t>Řešení, rozuzlení</a:t>
            </a:r>
          </a:p>
          <a:p>
            <a:r>
              <a:rPr lang="cs-CZ" dirty="0"/>
              <a:t>Závěr</a:t>
            </a:r>
          </a:p>
          <a:p>
            <a:r>
              <a:rPr lang="cs-CZ" dirty="0"/>
              <a:t>Reflexe a 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3491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A TECHNIKY DRAMATICKÉ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136904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METODA PLNÉ HRY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METODY PANTOMIMICKO-POHYBOVÉ</a:t>
            </a:r>
          </a:p>
          <a:p>
            <a:pPr lvl="1"/>
            <a:r>
              <a:rPr lang="cs-CZ" dirty="0" smtClean="0"/>
              <a:t>Pantomima částečná, dotyková, mechanická, narativní, ozvučená</a:t>
            </a:r>
          </a:p>
          <a:p>
            <a:pPr lvl="1"/>
            <a:r>
              <a:rPr lang="cs-CZ" dirty="0" smtClean="0"/>
              <a:t>Pantomimický překlad, </a:t>
            </a:r>
            <a:r>
              <a:rPr lang="cs-CZ" dirty="0" err="1" smtClean="0"/>
              <a:t>pantomimizace</a:t>
            </a:r>
            <a:r>
              <a:rPr lang="cs-CZ" dirty="0" smtClean="0"/>
              <a:t> prostoru, prostředí a věcí, parafrázování pohybem, úplná pantomima</a:t>
            </a:r>
          </a:p>
          <a:p>
            <a:pPr lvl="1"/>
            <a:r>
              <a:rPr lang="cs-CZ" dirty="0" smtClean="0"/>
              <a:t>Pohybová cvičení, </a:t>
            </a:r>
            <a:r>
              <a:rPr lang="cs-CZ" dirty="0" err="1" smtClean="0"/>
              <a:t>proxemizace</a:t>
            </a:r>
            <a:r>
              <a:rPr lang="cs-CZ" dirty="0" smtClean="0"/>
              <a:t> postojů, předávaná pantomima, přetahování, převrácený dabing, pohybový rituál, sekvenční pantomima, taneční drama, zrcadlení, živá loutka</a:t>
            </a:r>
          </a:p>
        </p:txBody>
      </p:sp>
    </p:spTree>
    <p:extLst>
      <p:ext uri="{BB962C8B-B14F-4D97-AF65-F5344CB8AC3E}">
        <p14:creationId xmlns:p14="http://schemas.microsoft.com/office/powerpoint/2010/main" xmlns="" val="272617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dirty="0" smtClean="0"/>
              <a:t>METODY </a:t>
            </a:r>
            <a:r>
              <a:rPr lang="cs-CZ" dirty="0"/>
              <a:t>VERBÁLNĚ </a:t>
            </a:r>
            <a:r>
              <a:rPr lang="cs-CZ" dirty="0" smtClean="0"/>
              <a:t>ZVUKOVÉ</a:t>
            </a:r>
          </a:p>
          <a:p>
            <a:pPr marL="914400" lvl="1" indent="-514350"/>
            <a:r>
              <a:rPr lang="cs-CZ" dirty="0"/>
              <a:t> </a:t>
            </a:r>
            <a:r>
              <a:rPr lang="cs-CZ" dirty="0" smtClean="0"/>
              <a:t>alej, alter ego, brainstorming, čtení, dabing, dialogické monology, diskuse, disputace, dotazování a odpovídání, extralingvistické hry, hádka, chór, imaginativní hra, konverzace, mluvící předměty, monolog – verbální sólo, neviditelné hlasy, porada, postsynchron, předávaná řeč, </a:t>
            </a:r>
            <a:r>
              <a:rPr lang="cs-CZ" dirty="0" err="1" smtClean="0"/>
              <a:t>quasipanel</a:t>
            </a:r>
            <a:r>
              <a:rPr lang="cs-CZ" dirty="0" smtClean="0"/>
              <a:t>, recitace, rozhovor, ticho, titulkování, verbální a zvukový rituál, vyjednávání, zaslechnutá řeč, zpěv a hudební exprese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627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cs-CZ" dirty="0"/>
              <a:t>METODY </a:t>
            </a:r>
            <a:r>
              <a:rPr lang="cs-CZ" dirty="0" smtClean="0"/>
              <a:t>GRAFICKO-PÍSEMNÉ</a:t>
            </a:r>
          </a:p>
          <a:p>
            <a:pPr marL="914400" lvl="1" indent="-514350"/>
            <a:r>
              <a:rPr lang="cs-CZ" dirty="0" smtClean="0"/>
              <a:t>Beletrie, deníky, dokumenty, dopisy, dotazníky, testy, eseje, formuláře, foto-film, inventáře a seznamy, inzerát, leták, líčení, logo, slogan, název, mapy, plány, myšlenkové mapy, obrazy, obrazová představa, odborný text, plakát, projekt, recenze, reflexe, role na zdi, scénář, schéma, sociogram, telegram, zpráva, životopis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791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318</TotalTime>
  <Words>658</Words>
  <Application>Microsoft Office PowerPoint</Application>
  <PresentationFormat>Předvádění na obrazovce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Bohatý</vt:lpstr>
      <vt:lpstr>METODY A TECHNIKY DRAMATICKÉ VÝCHOVY</vt:lpstr>
      <vt:lpstr>Snímek 2</vt:lpstr>
      <vt:lpstr>TYPOLOGIE DRAMATICKÝCH HER</vt:lpstr>
      <vt:lpstr>Snímek 4</vt:lpstr>
      <vt:lpstr>TYPOLOGIE ETAP</vt:lpstr>
      <vt:lpstr>Typologie etap </vt:lpstr>
      <vt:lpstr>METODY A TECHNIKY DRAMATICKÉ VÝCHOVY</vt:lpstr>
      <vt:lpstr>Snímek 8</vt:lpstr>
      <vt:lpstr>Snímek 9</vt:lpstr>
      <vt:lpstr>Snímek 10</vt:lpstr>
      <vt:lpstr>METODY ŘÍZENÍ VYUČOVÁNÍ (TŘÍDNÍHO MANAGEMENTU)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A TECHNIKY DRAMATICKÉ VÝCHOVY</dc:title>
  <dc:creator>I5-750</dc:creator>
  <cp:lastModifiedBy>I5-750</cp:lastModifiedBy>
  <cp:revision>18</cp:revision>
  <dcterms:modified xsi:type="dcterms:W3CDTF">2011-05-18T20:54:11Z</dcterms:modified>
</cp:coreProperties>
</file>