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71BFF-326C-4413-86F2-4E3B18C33BD2}" type="datetimeFigureOut">
              <a:rPr lang="cs-CZ" smtClean="0"/>
              <a:t>23.3.2011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3E0B0-AABF-454A-87C0-9863298526E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7EED15-D1E7-48D2-8EA2-89134A0046EC}" type="slidenum">
              <a:rPr lang="cs-CZ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3B23857-DDFE-4C42-8F10-574E8BAC9D56}" type="datetimeFigureOut">
              <a:rPr lang="cs-CZ" smtClean="0"/>
              <a:t>23.3.2011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F58AB41-C592-4202-92D0-302F8AC3AE2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3857-DDFE-4C42-8F10-574E8BAC9D56}" type="datetimeFigureOut">
              <a:rPr lang="cs-CZ" smtClean="0"/>
              <a:t>23.3.2011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B41-C592-4202-92D0-302F8AC3AE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3857-DDFE-4C42-8F10-574E8BAC9D56}" type="datetimeFigureOut">
              <a:rPr lang="cs-CZ" smtClean="0"/>
              <a:t>23.3.2011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B41-C592-4202-92D0-302F8AC3AE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B23857-DDFE-4C42-8F10-574E8BAC9D56}" type="datetimeFigureOut">
              <a:rPr lang="cs-CZ" smtClean="0"/>
              <a:t>23.3.2011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58AB41-C592-4202-92D0-302F8AC3AE2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3B23857-DDFE-4C42-8F10-574E8BAC9D56}" type="datetimeFigureOut">
              <a:rPr lang="cs-CZ" smtClean="0"/>
              <a:t>23.3.2011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F58AB41-C592-4202-92D0-302F8AC3AE2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3857-DDFE-4C42-8F10-574E8BAC9D56}" type="datetimeFigureOut">
              <a:rPr lang="cs-CZ" smtClean="0"/>
              <a:t>23.3.2011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B41-C592-4202-92D0-302F8AC3AE2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3857-DDFE-4C42-8F10-574E8BAC9D56}" type="datetimeFigureOut">
              <a:rPr lang="cs-CZ" smtClean="0"/>
              <a:t>23.3.2011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B41-C592-4202-92D0-302F8AC3AE2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B23857-DDFE-4C42-8F10-574E8BAC9D56}" type="datetimeFigureOut">
              <a:rPr lang="cs-CZ" smtClean="0"/>
              <a:t>23.3.2011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58AB41-C592-4202-92D0-302F8AC3AE2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3857-DDFE-4C42-8F10-574E8BAC9D56}" type="datetimeFigureOut">
              <a:rPr lang="cs-CZ" smtClean="0"/>
              <a:t>23.3.2011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B41-C592-4202-92D0-302F8AC3AE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B23857-DDFE-4C42-8F10-574E8BAC9D56}" type="datetimeFigureOut">
              <a:rPr lang="cs-CZ" smtClean="0"/>
              <a:t>23.3.2011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58AB41-C592-4202-92D0-302F8AC3AE2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B23857-DDFE-4C42-8F10-574E8BAC9D56}" type="datetimeFigureOut">
              <a:rPr lang="cs-CZ" smtClean="0"/>
              <a:t>23.3.2011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58AB41-C592-4202-92D0-302F8AC3AE2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B23857-DDFE-4C42-8F10-574E8BAC9D56}" type="datetimeFigureOut">
              <a:rPr lang="cs-CZ" smtClean="0"/>
              <a:t>23.3.2011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58AB41-C592-4202-92D0-302F8AC3AE2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</a:rPr>
              <a:t>Využití metod kritického myšlení ve výchově k občanství</a:t>
            </a:r>
            <a:endParaRPr lang="cs-CZ" sz="3600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584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5. APLIKUJ – k čemu se to hodí, nač to můžeme použít</a:t>
            </a:r>
          </a:p>
          <a:p>
            <a:r>
              <a:rPr lang="cs-CZ" smtClean="0"/>
              <a:t>6. ARGUMENTUJ – pro a proti zkus zaujmout nějaké stanovisko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Myšlenkové mapy</a:t>
            </a:r>
            <a:endParaRPr 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1. zapište základní slovo doprostřed papíru</a:t>
            </a:r>
          </a:p>
          <a:p>
            <a:r>
              <a:rPr lang="cs-CZ" smtClean="0"/>
              <a:t>2. zapište slova nebo výrazy, které mají s tímto termínem souvislost</a:t>
            </a:r>
          </a:p>
          <a:p>
            <a:r>
              <a:rPr lang="cs-CZ" smtClean="0"/>
              <a:t>3.zakreslujte spojení, která považujete za vhodná</a:t>
            </a:r>
          </a:p>
          <a:p>
            <a:r>
              <a:rPr lang="cs-CZ" smtClean="0"/>
              <a:t>4. zapište všechno, na co přijdete</a:t>
            </a:r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5. následně můžete mapu různě upravovat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Vytváření prostředí pro kritické myšlení</a:t>
            </a:r>
            <a:endParaRPr lang="cs-CZ" dirty="0"/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1. poskytovat čas a příležitost, aby si žáci mohli kritické myšlení vyzkoušet</a:t>
            </a:r>
          </a:p>
          <a:p>
            <a:r>
              <a:rPr lang="cs-CZ" smtClean="0"/>
              <a:t>2.umožnit žákům volně domýšlet a vyslovovat domněnky</a:t>
            </a:r>
          </a:p>
          <a:p>
            <a:r>
              <a:rPr lang="cs-CZ" smtClean="0"/>
              <a:t>3. přijímat otevřeně rozmanité myšlenky, nápady a názory</a:t>
            </a:r>
          </a:p>
          <a:p>
            <a:r>
              <a:rPr lang="cs-CZ" smtClean="0"/>
              <a:t>4. podporovat aktivní zapojení žáků do procesu učení</a:t>
            </a:r>
          </a:p>
          <a:p>
            <a:r>
              <a:rPr lang="cs-CZ" smtClean="0"/>
              <a:t>5. zajistit bezrizikové prostředí, kde nebudou žáci vystaveni posměchu</a:t>
            </a:r>
          </a:p>
          <a:p>
            <a:r>
              <a:rPr lang="cs-CZ" smtClean="0"/>
              <a:t>6. oceňovat kritické myšlení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mtClean="0"/>
              <a:t>žáci při zapojení do procesu kritického myšlení by měli:</a:t>
            </a:r>
            <a:br>
              <a:rPr lang="cs-CZ" smtClean="0"/>
            </a:br>
            <a:endParaRPr lang="cs-CZ" dirty="0"/>
          </a:p>
        </p:txBody>
      </p:sp>
      <p:sp>
        <p:nvSpPr>
          <p:cNvPr id="3891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1. rozvíjet své sebevědomí a pochopit význam a </a:t>
            </a:r>
          </a:p>
          <a:p>
            <a:r>
              <a:rPr lang="cs-CZ" smtClean="0"/>
              <a:t>hodnotu svých názorů a nápadů</a:t>
            </a:r>
          </a:p>
          <a:p>
            <a:r>
              <a:rPr lang="cs-CZ" smtClean="0"/>
              <a:t>2.aktivně se zapojit do učebního procesu</a:t>
            </a:r>
          </a:p>
          <a:p>
            <a:r>
              <a:rPr lang="cs-CZ" smtClean="0"/>
              <a:t>3.s respektem naslouchat různým názorům</a:t>
            </a:r>
          </a:p>
          <a:p>
            <a:r>
              <a:rPr lang="cs-CZ" smtClean="0"/>
              <a:t>4.být připraven formulovat své úsudky či se jich naopak zdržet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Další možné metody</a:t>
            </a:r>
            <a:endParaRPr lang="cs-CZ" dirty="0"/>
          </a:p>
        </p:txBody>
      </p:sp>
      <p:sp>
        <p:nvSpPr>
          <p:cNvPr id="39939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Předvídání z klíčových slov</a:t>
            </a:r>
          </a:p>
          <a:p>
            <a:r>
              <a:rPr lang="cs-CZ" smtClean="0"/>
              <a:t>Postup:</a:t>
            </a:r>
          </a:p>
          <a:p>
            <a:r>
              <a:rPr lang="cs-CZ" smtClean="0"/>
              <a:t>1. sdělení kontextu a pozadí příběhu</a:t>
            </a:r>
          </a:p>
          <a:p>
            <a:r>
              <a:rPr lang="cs-CZ" smtClean="0"/>
              <a:t>2.sdílení několika (4) slov z příběhu</a:t>
            </a:r>
          </a:p>
          <a:p>
            <a:r>
              <a:rPr lang="cs-CZ" smtClean="0"/>
              <a:t>3.vymýšlení pravděpodobného příběhu ve dvojicích</a:t>
            </a:r>
          </a:p>
          <a:p>
            <a:r>
              <a:rPr lang="cs-CZ" smtClean="0"/>
              <a:t>4. vyzvání několika dvojic ke sdílení s celou skupinou</a:t>
            </a:r>
          </a:p>
          <a:p>
            <a:r>
              <a:rPr lang="cs-CZ" smtClean="0"/>
              <a:t>Analýza rohů</a:t>
            </a:r>
          </a:p>
          <a:p>
            <a:r>
              <a:rPr lang="cs-CZ" smtClean="0"/>
              <a:t>Viz. Ukázka</a:t>
            </a:r>
          </a:p>
          <a:p>
            <a:r>
              <a:rPr lang="cs-CZ" smtClean="0"/>
              <a:t>Práce metodou Víme, Chceme vědět, Dozvěděli jsme se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Další strategie k rozvíjení kritického myšlení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096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Možné typy interpretativních otázek  k literárnímu textu</a:t>
            </a:r>
          </a:p>
          <a:p>
            <a:r>
              <a:rPr lang="cs-CZ" smtClean="0"/>
              <a:t>1. Otázky zaměřené na děj:</a:t>
            </a:r>
          </a:p>
          <a:p>
            <a:r>
              <a:rPr lang="cs-CZ" smtClean="0"/>
              <a:t>O co hrdinovi ve skutečnosti šlo? Co nechtěl?</a:t>
            </a:r>
          </a:p>
          <a:p>
            <a:r>
              <a:rPr lang="cs-CZ" smtClean="0"/>
              <a:t>Co musel obětovat, aby dosáhl svého cíle,</a:t>
            </a:r>
          </a:p>
          <a:p>
            <a:r>
              <a:rPr lang="cs-CZ" smtClean="0"/>
              <a:t>Jaký byl zpočátku? A na konci? Co způsobilo změnu?</a:t>
            </a:r>
          </a:p>
          <a:p>
            <a:r>
              <a:rPr lang="cs-CZ" smtClean="0"/>
              <a:t>Jak se z toho poučil?</a:t>
            </a:r>
          </a:p>
          <a:p>
            <a:r>
              <a:rPr lang="cs-CZ" smtClean="0"/>
              <a:t>2.otázky na obrazy a symboly</a:t>
            </a:r>
          </a:p>
          <a:p>
            <a:r>
              <a:rPr lang="cs-CZ" smtClean="0"/>
              <a:t>Co to v příběhu znamená? Jak to v příběhu funguje?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1987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Co ten obraz námět znamená ve tvém životě?</a:t>
            </a:r>
          </a:p>
          <a:p>
            <a:r>
              <a:rPr lang="cs-CZ" smtClean="0"/>
              <a:t>Co ten obraz námět znamená pro celé lidstvo?</a:t>
            </a:r>
          </a:p>
          <a:p>
            <a:r>
              <a:rPr lang="cs-CZ" smtClean="0"/>
              <a:t>3. Otázky na kontrastní prvky?</a:t>
            </a:r>
          </a:p>
          <a:p>
            <a:r>
              <a:rPr lang="cs-CZ" smtClean="0"/>
              <a:t>David - Goliáš</a:t>
            </a:r>
          </a:p>
          <a:p>
            <a:r>
              <a:rPr lang="cs-CZ" smtClean="0"/>
              <a:t>Mladá generace – starší generace</a:t>
            </a:r>
          </a:p>
          <a:p>
            <a:r>
              <a:rPr lang="cs-CZ" smtClean="0"/>
              <a:t>4. Čtení proti srsrti</a:t>
            </a:r>
          </a:p>
          <a:p>
            <a:r>
              <a:rPr lang="cs-CZ" smtClean="0"/>
              <a:t>Nejtěžší je nesouhlasit s postoji vůči sociálním řádům, které jsou vyjádřeny implicitně (např. popis ženy podle vzhledu, muže podle schopností apod.)</a:t>
            </a:r>
          </a:p>
          <a:p>
            <a:r>
              <a:rPr lang="cs-CZ" smtClean="0"/>
              <a:t>Představte si, že by se pohlaví postav prohodilo.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301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Jak by pak příběh vyzněl? Co to vypovídá o sexuálních rolích? Souhlasíme s nimi?</a:t>
            </a:r>
          </a:p>
          <a:p>
            <a:r>
              <a:rPr lang="cs-CZ" smtClean="0"/>
              <a:t>Co udělal hrdina pro odměnu? Měli bychom se chovat podobně?</a:t>
            </a:r>
          </a:p>
          <a:p>
            <a:r>
              <a:rPr lang="cs-CZ" smtClean="0"/>
              <a:t>5. Etické otázky</a:t>
            </a:r>
          </a:p>
          <a:p>
            <a:r>
              <a:rPr lang="cs-CZ" smtClean="0"/>
              <a:t>Např. Měl hrdina právo udělat to , co udělal? Bylo by to správné v normálním životě?</a:t>
            </a:r>
          </a:p>
          <a:p>
            <a:r>
              <a:rPr lang="cs-CZ" smtClean="0"/>
              <a:t>6. Metafyzické otázky</a:t>
            </a:r>
          </a:p>
          <a:p>
            <a:r>
              <a:rPr lang="cs-CZ" smtClean="0"/>
              <a:t> lépe na základě konkrétního příběhu.</a:t>
            </a:r>
          </a:p>
          <a:p>
            <a:endParaRPr lang="cs-CZ" smtClean="0"/>
          </a:p>
          <a:p>
            <a:r>
              <a:rPr lang="cs-CZ" smtClean="0"/>
              <a:t>Co znamená, že je někdo statečný?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Plánování vyučovací hodiny zaměřené na rozvoj kritického myšlení</a:t>
            </a:r>
            <a:endParaRPr lang="cs-CZ" dirty="0"/>
          </a:p>
        </p:txBody>
      </p:sp>
      <p:sp>
        <p:nvSpPr>
          <p:cNvPr id="44035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Motivace – proč je téma významné?...</a:t>
            </a:r>
          </a:p>
          <a:p>
            <a:r>
              <a:rPr lang="cs-CZ" smtClean="0"/>
              <a:t>Cíle:co konkrétního se žáci  naučí? Jak žáci naloží s tím, co se naučí, k čemu jim to bude?</a:t>
            </a:r>
          </a:p>
          <a:p>
            <a:r>
              <a:rPr lang="cs-CZ" smtClean="0"/>
              <a:t>Nezbytné předchozí znalosti a dovednosti</a:t>
            </a:r>
          </a:p>
          <a:p>
            <a:r>
              <a:rPr lang="cs-CZ" smtClean="0"/>
              <a:t>Hodnocení: jaké důkazy o tom, že se žáci něčemu naučili můžeme získat?</a:t>
            </a:r>
          </a:p>
          <a:p>
            <a:r>
              <a:rPr lang="cs-CZ" smtClean="0"/>
              <a:t>Pomůcky a časové rozvržení</a:t>
            </a:r>
          </a:p>
          <a:p>
            <a:r>
              <a:rPr lang="cs-CZ" smtClean="0"/>
              <a:t>Týmování. - rozdělení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Vlastní hodina</a:t>
            </a:r>
            <a:endParaRPr lang="cs-CZ" dirty="0"/>
          </a:p>
        </p:txBody>
      </p:sp>
      <p:sp>
        <p:nvSpPr>
          <p:cNvPr id="45059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Evokace: jak povedu žáky k tomu, aby formulovali otázky a sami stanovovali cíle učení? Jak zjistím jejich kompetence k tématu?</a:t>
            </a:r>
          </a:p>
          <a:p>
            <a:r>
              <a:rPr lang="cs-CZ" smtClean="0"/>
              <a:t>Uvědomění si významu: Jakým způsobem budou žáci zkoumat téma hodiny?</a:t>
            </a:r>
          </a:p>
          <a:p>
            <a:r>
              <a:rPr lang="cs-CZ" smtClean="0"/>
              <a:t>Reflexe: Jak žáci použijí obsah a smysl toho, co se v hodině naučili?</a:t>
            </a:r>
          </a:p>
          <a:p>
            <a:r>
              <a:rPr lang="cs-CZ" smtClean="0"/>
              <a:t>Závěr: K jakým závěrům bychom měli dospět?</a:t>
            </a:r>
          </a:p>
          <a:p>
            <a:r>
              <a:rPr lang="cs-CZ" smtClean="0"/>
              <a:t>Po hodině: jaké další učení může tato hodina vyprovokovat? Co by měli žáci zvládat po celém celku, kde je i plánovaná hodina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accent1"/>
                </a:solidFill>
              </a:rPr>
              <a:t>Kritické myšlení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 </a:t>
            </a:r>
          </a:p>
          <a:p>
            <a:r>
              <a:rPr lang="cs-CZ" dirty="0" smtClean="0"/>
              <a:t>Vytvářet si vlastní názory</a:t>
            </a:r>
          </a:p>
          <a:p>
            <a:r>
              <a:rPr lang="cs-CZ" dirty="0" smtClean="0"/>
              <a:t>Racionálně volit mezi dvěma kompetitivními myšlenkami</a:t>
            </a:r>
          </a:p>
          <a:p>
            <a:r>
              <a:rPr lang="cs-CZ" dirty="0" smtClean="0"/>
              <a:t>Řešit problémy</a:t>
            </a:r>
          </a:p>
          <a:p>
            <a:r>
              <a:rPr lang="cs-CZ" dirty="0" smtClean="0"/>
              <a:t>Zodpovědně debatovat o daných problémech</a:t>
            </a:r>
          </a:p>
          <a:p>
            <a:endParaRPr lang="cs-CZ" dirty="0" smtClean="0"/>
          </a:p>
          <a:p>
            <a:r>
              <a:rPr lang="cs-CZ" dirty="0" smtClean="0"/>
              <a:t>Důležité je zapojit žáka do aktivního přemýšlení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Hodnocení při práci s netradičními metodami</a:t>
            </a:r>
            <a:endParaRPr lang="cs-CZ" dirty="0"/>
          </a:p>
        </p:txBody>
      </p:sp>
      <p:sp>
        <p:nvSpPr>
          <p:cNvPr id="4608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Nestačí jen testy, které nabízejí kvantifikovatelné výsledky</a:t>
            </a:r>
          </a:p>
          <a:p>
            <a:r>
              <a:rPr lang="cs-CZ" smtClean="0"/>
              <a:t>Je obtížné hodnotit tam, kde neexistuje jedna správná odpověď – důležitý je průběh – ocenit samotný proces</a:t>
            </a:r>
          </a:p>
          <a:p>
            <a:r>
              <a:rPr lang="cs-CZ" smtClean="0"/>
              <a:t>Učit žáky, že musí převzít i osobní zodpovědnost – vést ke snaze o osobní zlepšení</a:t>
            </a:r>
          </a:p>
          <a:p>
            <a:r>
              <a:rPr lang="cs-CZ" smtClean="0"/>
              <a:t>Nové způsoby hodnocení musí koexistovat s hodnocením tradičním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Sady kritérií</a:t>
            </a:r>
            <a:endParaRPr lang="cs-CZ" dirty="0"/>
          </a:p>
        </p:txBody>
      </p:sp>
      <p:sp>
        <p:nvSpPr>
          <p:cNvPr id="47107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Kategorie pro hodnocení pojednání </a:t>
            </a:r>
          </a:p>
          <a:p>
            <a:r>
              <a:rPr lang="cs-CZ" dirty="0" smtClean="0"/>
              <a:t>Hodnocení „1“</a:t>
            </a:r>
          </a:p>
          <a:p>
            <a:r>
              <a:rPr lang="cs-CZ" dirty="0" smtClean="0"/>
              <a:t>1. Práce musí přinášet originální teze ( nejen opakovat, co bylo řečeno v hodině)</a:t>
            </a:r>
          </a:p>
          <a:p>
            <a:r>
              <a:rPr lang="cs-CZ" dirty="0" smtClean="0"/>
              <a:t>2.teze musí být podloženy argumenty</a:t>
            </a:r>
          </a:p>
          <a:p>
            <a:r>
              <a:rPr lang="cs-CZ" dirty="0" smtClean="0"/>
              <a:t>3. zohledňuje nejdůležitější protiargumenty</a:t>
            </a:r>
          </a:p>
          <a:p>
            <a:r>
              <a:rPr lang="cs-CZ" dirty="0" smtClean="0"/>
              <a:t>3. musí být dobře vystavěno – úvod, stať, závěr</a:t>
            </a:r>
          </a:p>
          <a:p>
            <a:r>
              <a:rPr lang="cs-CZ" dirty="0" smtClean="0"/>
              <a:t>4. úhledně napsáno, přehledně, bez gramatických chyb</a:t>
            </a:r>
          </a:p>
          <a:p>
            <a:r>
              <a:rPr lang="cs-CZ" dirty="0" smtClean="0"/>
              <a:t>5. délka </a:t>
            </a:r>
            <a:r>
              <a:rPr lang="cs-CZ" dirty="0" smtClean="0"/>
              <a:t>6 </a:t>
            </a:r>
            <a:r>
              <a:rPr lang="cs-CZ" dirty="0" smtClean="0"/>
              <a:t>– </a:t>
            </a:r>
            <a:r>
              <a:rPr lang="cs-CZ" dirty="0" smtClean="0"/>
              <a:t>8 </a:t>
            </a:r>
            <a:r>
              <a:rPr lang="cs-CZ" dirty="0" smtClean="0"/>
              <a:t>stran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Sebehodnocení</a:t>
            </a:r>
            <a:endParaRPr lang="cs-CZ" dirty="0"/>
          </a:p>
        </p:txBody>
      </p:sp>
      <p:sp>
        <p:nvSpPr>
          <p:cNvPr id="4813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Skupinové sebehodnocení</a:t>
            </a:r>
          </a:p>
          <a:p>
            <a:r>
              <a:rPr lang="cs-CZ" smtClean="0"/>
              <a:t>Pokaždé   někdy     nikdy</a:t>
            </a:r>
          </a:p>
          <a:p>
            <a:endParaRPr lang="cs-CZ" smtClean="0"/>
          </a:p>
          <a:p>
            <a:r>
              <a:rPr lang="cs-CZ" smtClean="0"/>
              <a:t>Ujistili jsme se, že rozumíme úkolu</a:t>
            </a:r>
          </a:p>
          <a:p>
            <a:r>
              <a:rPr lang="cs-CZ" smtClean="0"/>
              <a:t>Drželi jsme se úkolu</a:t>
            </a:r>
          </a:p>
          <a:p>
            <a:r>
              <a:rPr lang="cs-CZ" smtClean="0"/>
              <a:t>Každý přišel s nějakou připomínkou</a:t>
            </a:r>
          </a:p>
          <a:p>
            <a:r>
              <a:rPr lang="cs-CZ" smtClean="0"/>
              <a:t>Neskákali jsme si do řeči</a:t>
            </a:r>
          </a:p>
          <a:p>
            <a:r>
              <a:rPr lang="cs-CZ" smtClean="0"/>
              <a:t>Prodiskutovali jsme více návrhů</a:t>
            </a:r>
          </a:p>
          <a:p>
            <a:r>
              <a:rPr lang="cs-CZ" smtClean="0"/>
              <a:t>Na závěr jsme shrnuli společné stanovisko</a:t>
            </a:r>
          </a:p>
          <a:p>
            <a:r>
              <a:rPr lang="cs-CZ" smtClean="0"/>
              <a:t>Někdo dělal použitelné poznámky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Další podklady pro hodnocení</a:t>
            </a:r>
            <a:endParaRPr lang="cs-CZ" dirty="0"/>
          </a:p>
        </p:txBody>
      </p:sp>
      <p:sp>
        <p:nvSpPr>
          <p:cNvPr id="4915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Dokumenty – ukázky práce, doklady</a:t>
            </a:r>
          </a:p>
          <a:p>
            <a:r>
              <a:rPr lang="cs-CZ" smtClean="0"/>
              <a:t>Hodnocení pomocí portfolia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Dimenze růstu kritického myšlení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Osobní zájmy – veřejné zájmy</a:t>
            </a:r>
          </a:p>
          <a:p>
            <a:r>
              <a:rPr lang="cs-CZ" smtClean="0"/>
              <a:t>Jde o to vyjadřovat svá přesvědčení veřejně, autenticky a pochopitelně i pro ostatní</a:t>
            </a:r>
          </a:p>
          <a:p>
            <a:r>
              <a:rPr lang="cs-CZ" smtClean="0"/>
              <a:t>Podřízenost – sebeuvědoměnísouvisí s posilováním vlastní autority  a autonomie</a:t>
            </a:r>
          </a:p>
          <a:p>
            <a:r>
              <a:rPr lang="cs-CZ" smtClean="0"/>
              <a:t>Intuice – logika</a:t>
            </a:r>
          </a:p>
          <a:p>
            <a:r>
              <a:rPr lang="cs-CZ" smtClean="0"/>
              <a:t>Jedna perspektiva – více perspektiv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Třífazový</a:t>
            </a:r>
            <a:r>
              <a:rPr lang="cs-CZ" dirty="0" smtClean="0"/>
              <a:t> model učení</a:t>
            </a:r>
            <a:endParaRPr lang="cs-CZ" dirty="0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Evokace – uvědomění si významu – reflexe</a:t>
            </a:r>
          </a:p>
          <a:p>
            <a:r>
              <a:rPr lang="cs-CZ" smtClean="0"/>
              <a:t>Evokace – student si samostatně vybavuje, co již ví o tématu </a:t>
            </a:r>
          </a:p>
          <a:p>
            <a:r>
              <a:rPr lang="cs-CZ" smtClean="0"/>
              <a:t>                 - student je se zaktivizuje</a:t>
            </a:r>
          </a:p>
          <a:p>
            <a:endParaRPr lang="cs-CZ" smtClean="0"/>
          </a:p>
          <a:p>
            <a:r>
              <a:rPr lang="cs-CZ" smtClean="0"/>
              <a:t>Uvědomění si významu – student se setká s novými informacemi – prostřednictvím např. textu, filmu poslechem přednášky   apod.</a:t>
            </a:r>
          </a:p>
          <a:p>
            <a:r>
              <a:rPr lang="cs-CZ" smtClean="0"/>
              <a:t>Reflrxe – žáci vyjadřují informace svými slovy, zařadí si je do smysluplného rámce</a:t>
            </a:r>
          </a:p>
          <a:p>
            <a:r>
              <a:rPr lang="cs-CZ" smtClean="0"/>
              <a:t>             - podpoří se výměna názorů mezi žáky a studenty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Metoda INSERT</a:t>
            </a:r>
            <a:endParaRPr lang="cs-CZ" dirty="0"/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√ - udělejte fajfku na okraji textu, jestliže něco z toho potvrzujete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─ udělejte minus, jestliže je informace, kterou čtete v rozporu s tím, co víte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+ udělejte +, jestliže informace, kterou se dozvídáte je pro vás nová</a:t>
            </a:r>
          </a:p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? Udělejte otazník, jestliže se objeví informace, které nerozumíte nebo se o ní chcete dozvědět více</a:t>
            </a:r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VíceúrovŇový</a:t>
            </a:r>
            <a:r>
              <a:rPr lang="cs-CZ" dirty="0" smtClean="0"/>
              <a:t> systém otázek</a:t>
            </a:r>
            <a:endParaRPr lang="cs-CZ" dirty="0"/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1. otázky vyžadující doslovnou odpověď</a:t>
            </a:r>
          </a:p>
          <a:p>
            <a:r>
              <a:rPr lang="cs-CZ" smtClean="0"/>
              <a:t>2.otázky překladové – převodové</a:t>
            </a:r>
          </a:p>
          <a:p>
            <a:r>
              <a:rPr lang="cs-CZ" smtClean="0"/>
              <a:t>3. otázky na porozumění – interpretační otázky</a:t>
            </a:r>
          </a:p>
          <a:p>
            <a:r>
              <a:rPr lang="cs-CZ" smtClean="0"/>
              <a:t>4. Aplikační otázky -  Jaké jsou další příklady?</a:t>
            </a:r>
          </a:p>
          <a:p>
            <a:r>
              <a:rPr lang="cs-CZ" smtClean="0"/>
              <a:t>5. Analytické otázky  -  Posuzovací  -  např. jaké jsou pohnutky? </a:t>
            </a:r>
          </a:p>
          <a:p>
            <a:r>
              <a:rPr lang="cs-CZ" smtClean="0"/>
              <a:t>6. syntetické otázky  - přeformulovávací – tázající se na vlastní čtenářův výklad</a:t>
            </a:r>
          </a:p>
          <a:p>
            <a:r>
              <a:rPr lang="cs-CZ" smtClean="0"/>
              <a:t>7. Evaluační otázky – zaujetí osobního stanoviska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Pětilístek – pětiřádková básnička</a:t>
            </a:r>
            <a:endParaRPr lang="cs-CZ" dirty="0"/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Shrnout stručně téma názor je velmi důležité</a:t>
            </a:r>
          </a:p>
          <a:p>
            <a:endParaRPr lang="cs-CZ" dirty="0" smtClean="0"/>
          </a:p>
          <a:p>
            <a:r>
              <a:rPr lang="cs-CZ" dirty="0" smtClean="0"/>
              <a:t>1. řádek   - jednoslovné téma – námět (podstatné jméno)</a:t>
            </a:r>
          </a:p>
          <a:p>
            <a:r>
              <a:rPr lang="cs-CZ" dirty="0" smtClean="0"/>
              <a:t>2. řádek – dvouslovný popis námětu – dvě přídavná jména</a:t>
            </a:r>
          </a:p>
          <a:p>
            <a:r>
              <a:rPr lang="cs-CZ" dirty="0" smtClean="0"/>
              <a:t>3. řádek – tři slova vyjadřující dějovou složku námětu – co dělá, co se děje</a:t>
            </a:r>
          </a:p>
          <a:p>
            <a:r>
              <a:rPr lang="cs-CZ" dirty="0" smtClean="0"/>
              <a:t>4. řádek </a:t>
            </a:r>
            <a:r>
              <a:rPr lang="cs-CZ" smtClean="0"/>
              <a:t>– </a:t>
            </a:r>
            <a:r>
              <a:rPr lang="cs-CZ" smtClean="0"/>
              <a:t>čtyři </a:t>
            </a:r>
            <a:r>
              <a:rPr lang="cs-CZ" smtClean="0"/>
              <a:t>slova – vcítění do námětu</a:t>
            </a:r>
          </a:p>
          <a:p>
            <a:r>
              <a:rPr lang="cs-CZ" dirty="0" smtClean="0"/>
              <a:t>5. řádek jednoslovné synonymum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Příklad pětilístku</a:t>
            </a:r>
            <a:endParaRPr lang="cs-CZ" dirty="0"/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                       Čtení</a:t>
            </a:r>
          </a:p>
          <a:p>
            <a:r>
              <a:rPr lang="cs-CZ" smtClean="0"/>
              <a:t>                plynulé, aktivní</a:t>
            </a:r>
          </a:p>
          <a:p>
            <a:r>
              <a:rPr lang="cs-CZ" smtClean="0"/>
              <a:t>             poučuje, baví, ptá se</a:t>
            </a:r>
          </a:p>
          <a:p>
            <a:r>
              <a:rPr lang="cs-CZ" smtClean="0"/>
              <a:t>          světlo lampy za tmy</a:t>
            </a:r>
          </a:p>
          <a:p>
            <a:r>
              <a:rPr lang="cs-CZ" smtClean="0"/>
              <a:t>                    poučení</a:t>
            </a:r>
          </a:p>
          <a:p>
            <a:endParaRPr lang="cs-CZ" smtClean="0"/>
          </a:p>
          <a:p>
            <a:r>
              <a:rPr lang="cs-CZ" smtClean="0"/>
              <a:t>                             Sopky</a:t>
            </a:r>
          </a:p>
          <a:p>
            <a:r>
              <a:rPr lang="cs-CZ" smtClean="0"/>
              <a:t>                   rudé, horké</a:t>
            </a:r>
          </a:p>
          <a:p>
            <a:r>
              <a:rPr lang="cs-CZ" smtClean="0"/>
              <a:t>              vybuchují, hoří, kouří</a:t>
            </a:r>
          </a:p>
          <a:p>
            <a:r>
              <a:rPr lang="cs-CZ" smtClean="0"/>
              <a:t>         velká přírodní ohňová pec</a:t>
            </a:r>
          </a:p>
          <a:p>
            <a:r>
              <a:rPr lang="cs-CZ" smtClean="0"/>
              <a:t>                  peklo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Metoda   kostka</a:t>
            </a:r>
            <a:endParaRPr lang="cs-CZ" dirty="0"/>
          </a:p>
        </p:txBody>
      </p:sp>
      <p:sp>
        <p:nvSpPr>
          <p:cNvPr id="34819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Učební strategie usnadňuje vnímání tématu a uvažování o něm, z mnoha hledisek</a:t>
            </a:r>
          </a:p>
          <a:p>
            <a:r>
              <a:rPr lang="cs-CZ" smtClean="0"/>
              <a:t>Jedná se o úvahu o šesti krocích – téma , pojem.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r>
              <a:rPr lang="cs-CZ" smtClean="0"/>
              <a:t>1. POPIŠ – podívej se vnitřním zrakem a popiš, co vidíš</a:t>
            </a:r>
          </a:p>
          <a:p>
            <a:r>
              <a:rPr lang="cs-CZ" smtClean="0"/>
              <a:t>2. POROVNEJ – čemu se to podobá a od čeho se to liší</a:t>
            </a:r>
          </a:p>
          <a:p>
            <a:r>
              <a:rPr lang="cs-CZ" smtClean="0"/>
              <a:t>3. ASOCIUJ – co ti to připomíná, na co si vzpomeneš?</a:t>
            </a:r>
          </a:p>
          <a:p>
            <a:r>
              <a:rPr lang="cs-CZ" smtClean="0"/>
              <a:t>4. ANALYZUJ – z čeho se to skládá, jak je to udělané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</TotalTime>
  <Words>1243</Words>
  <Application>Microsoft Office PowerPoint</Application>
  <PresentationFormat>Předvádění na obrazovce (4:3)</PresentationFormat>
  <Paragraphs>167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Arkýř</vt:lpstr>
      <vt:lpstr>Využití metod kritického myšlení ve výchově k občanství</vt:lpstr>
      <vt:lpstr>Kritické myšlení</vt:lpstr>
      <vt:lpstr>Dimenze růstu kritického myšlení </vt:lpstr>
      <vt:lpstr>Třífazový model učení</vt:lpstr>
      <vt:lpstr>Metoda INSERT</vt:lpstr>
      <vt:lpstr>VíceúrovŇový systém otázek</vt:lpstr>
      <vt:lpstr>Pětilístek – pětiřádková básnička</vt:lpstr>
      <vt:lpstr>Příklad pětilístku</vt:lpstr>
      <vt:lpstr>Metoda   kostka</vt:lpstr>
      <vt:lpstr>Snímek 10</vt:lpstr>
      <vt:lpstr>Myšlenkové mapy</vt:lpstr>
      <vt:lpstr>Vytváření prostředí pro kritické myšlení</vt:lpstr>
      <vt:lpstr>žáci při zapojení do procesu kritického myšlení by měli: </vt:lpstr>
      <vt:lpstr>Další možné metody</vt:lpstr>
      <vt:lpstr>Další strategie k rozvíjení kritického myšlení </vt:lpstr>
      <vt:lpstr>Snímek 16</vt:lpstr>
      <vt:lpstr>Snímek 17</vt:lpstr>
      <vt:lpstr>Plánování vyučovací hodiny zaměřené na rozvoj kritického myšlení</vt:lpstr>
      <vt:lpstr>Vlastní hodina</vt:lpstr>
      <vt:lpstr>Hodnocení při práci s netradičními metodami</vt:lpstr>
      <vt:lpstr>Sady kritérií</vt:lpstr>
      <vt:lpstr>Sebehodnocení</vt:lpstr>
      <vt:lpstr>Další podklady pro hodnocení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metod kritického myšlení ve výchově k občanství</dc:title>
  <dc:creator>I5-750</dc:creator>
  <cp:lastModifiedBy>I5-750</cp:lastModifiedBy>
  <cp:revision>3</cp:revision>
  <dcterms:created xsi:type="dcterms:W3CDTF">2011-03-23T19:10:56Z</dcterms:created>
  <dcterms:modified xsi:type="dcterms:W3CDTF">2011-03-23T19:16:55Z</dcterms:modified>
</cp:coreProperties>
</file>