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78" d="100"/>
          <a:sy n="78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FEF9E9-78A2-4B58-AB06-C553EE1FE0A5}" type="datetimeFigureOut">
              <a:rPr lang="cs-CZ" smtClean="0"/>
              <a:pPr/>
              <a:t>8.12.2010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31AF78-6589-42CC-82DF-2EE038CAD6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Trestní právo hmotné </a:t>
            </a:r>
            <a:r>
              <a:rPr lang="cs-CZ" sz="2800" b="1" dirty="0"/>
              <a:t>a </a:t>
            </a:r>
            <a:r>
              <a:rPr lang="cs-CZ" sz="2800" b="1" dirty="0" smtClean="0"/>
              <a:t>procesní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Cílem nové kodifikace trestního zákoníku České republiky je zejména: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Plně zajistit ochranu občanských práv a svobod a dalších hodnot garantovaných Ústavou a Listinou základních práv a svobod, jakož i vynutitelnost důležitých příkazů a zákazů prostředky trestního práva, byť jde o nejzazší řešení („</a:t>
            </a:r>
            <a:r>
              <a:rPr lang="cs-CZ" dirty="0" err="1" smtClean="0"/>
              <a:t>ultima</a:t>
            </a:r>
            <a:r>
              <a:rPr lang="cs-CZ" dirty="0" smtClean="0"/>
              <a:t> ratio“), nicméně však řešení v některých směrech nepominutelné; </a:t>
            </a:r>
          </a:p>
          <a:p>
            <a:pPr lvl="0"/>
            <a:r>
              <a:rPr lang="cs-CZ" dirty="0" smtClean="0"/>
              <a:t>zajišťovat realizaci trestní politiky demokratické společnosti založené na principu humanismu, směřující k sociální reintegraci pachatelů a zajišťující přiměřenou satisfakci obětem trestných činů; </a:t>
            </a:r>
          </a:p>
          <a:p>
            <a:pPr lvl="0"/>
            <a:r>
              <a:rPr lang="cs-CZ" dirty="0" smtClean="0"/>
              <a:t>prohloubení diferenciace a individualizace trestní odpovědnosti fyzických osob a právních následků této odpovědnosti; </a:t>
            </a:r>
          </a:p>
          <a:p>
            <a:pPr lvl="0"/>
            <a:r>
              <a:rPr lang="cs-CZ" dirty="0" smtClean="0"/>
              <a:t>dosažení komplexní právní úpravy ochrany mládeže tím, že trestní právo mládeže bude provázáno s právní úpravou z dalších relevantních oblastí našeho právního řádu na základě vědeckých poznatků nejen z oblasti trestního práva a kriminologie, ale i pedagogiky, sociologie, pedopsychologie a </a:t>
            </a:r>
            <a:r>
              <a:rPr lang="cs-CZ" dirty="0" err="1" smtClean="0"/>
              <a:t>pedopsychiatrie</a:t>
            </a:r>
            <a:r>
              <a:rPr lang="cs-CZ" dirty="0" smtClean="0"/>
              <a:t>; </a:t>
            </a:r>
          </a:p>
          <a:p>
            <a:pPr lvl="0"/>
            <a:r>
              <a:rPr lang="cs-CZ" dirty="0" smtClean="0"/>
              <a:t>změna celkové filosofie ukládání sankcí, kdy je třeba především změnit hierarchii sankcí, v rámci níž by byl trest odnětí svobody chápán jako „</a:t>
            </a:r>
            <a:r>
              <a:rPr lang="cs-CZ" dirty="0" err="1" smtClean="0"/>
              <a:t>ultima</a:t>
            </a:r>
            <a:r>
              <a:rPr lang="cs-CZ" dirty="0" smtClean="0"/>
              <a:t> ratio“ a byl by kladen důraz na individuální přístup k řešení trestních věcí předpokládající širokou možnost využití alternativních sankcí k zajištění pozitivní motivace pachatele; </a:t>
            </a:r>
          </a:p>
          <a:p>
            <a:pPr lvl="0"/>
            <a:r>
              <a:rPr lang="cs-CZ" dirty="0" smtClean="0"/>
              <a:t>důsledné oproštění od všech reliktů nedemokratického pojímání funkcí a účelu trestního zákona a přihlášení se k ideové diskontinuitě s právním řádem z totalitního období; </a:t>
            </a:r>
            <a:endParaRPr lang="cs-CZ" dirty="0" smtClean="0"/>
          </a:p>
          <a:p>
            <a:pPr lvl="0"/>
            <a:r>
              <a:rPr lang="cs-CZ" dirty="0" smtClean="0"/>
              <a:t>dosažení </a:t>
            </a:r>
            <a:r>
              <a:rPr lang="cs-CZ" dirty="0" smtClean="0"/>
              <a:t>srovnatelné úrovně s trestním právem moderního evropského standardu, při respektování mezinárodních závazků České republiky a požadavků vyplývajících z evropských integračních procesů.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332656"/>
            <a:ext cx="8640960" cy="652534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Trestní právo procesní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je odvětví práva, které chrání před trestnými činy zájmy společnosti, ústavní zřízení ČR, práva a oprávněné zájmy FO a PO tím, že upravuje postup orgánů činných v trestním řízení, popř. i jiných osob zúčastněných na trestním řízení, při zjišťování TČ, při rozhodování o nich a při výkonu rozhodnutí a při předcházení a zamezování trestné činnosti.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trestní řízení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zákonem upravený postup orgánů činných v trestním řízení, popř. i jiných osob zúčastněných na trestním řízení, jehož úkolem je náležitě zjistit, zda byl TČ spáchán, a je-li tomu tak, zjistit jeho pachatele a uložit mu podle zákona trest nebo ochranné opatření, rozhodnutí vykonat, popř. jeho výkon nařídit, dále působit k upevňování zákonnosti, k předcházení a zamezování trestné činnosti a k výchově občanů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000" b="1" cap="all" dirty="0" smtClean="0"/>
              <a:t>základní zásady </a:t>
            </a:r>
            <a:r>
              <a:rPr lang="cs-CZ" sz="2000" b="1" cap="all" dirty="0" err="1" smtClean="0"/>
              <a:t>tř</a:t>
            </a:r>
            <a:r>
              <a:rPr lang="cs-CZ" sz="2000" b="1" cap="all" dirty="0" smtClean="0"/>
              <a:t> v </a:t>
            </a:r>
            <a:r>
              <a:rPr lang="cs-CZ" sz="2000" b="1" cap="all" dirty="0" err="1" smtClean="0"/>
              <a:t>čr</a:t>
            </a:r>
            <a:r>
              <a:rPr lang="cs-CZ" sz="2000" b="1" cap="all" dirty="0" smtClean="0"/>
              <a:t> </a:t>
            </a:r>
          </a:p>
          <a:p>
            <a:pPr>
              <a:buNone/>
            </a:pPr>
            <a:endParaRPr lang="cs-CZ" sz="2000" b="1" cap="all" dirty="0" smtClean="0"/>
          </a:p>
          <a:p>
            <a:pPr lvl="0">
              <a:buNone/>
            </a:pPr>
            <a:r>
              <a:rPr lang="cs-CZ" sz="2000" i="1" dirty="0" smtClean="0"/>
              <a:t>zásady </a:t>
            </a:r>
            <a:r>
              <a:rPr lang="cs-CZ" sz="2000" b="1" i="1" dirty="0" smtClean="0"/>
              <a:t>společné celému trestnímu řízení</a:t>
            </a:r>
          </a:p>
          <a:p>
            <a:r>
              <a:rPr lang="cs-CZ" sz="2000" b="1" dirty="0" smtClean="0"/>
              <a:t>zásada zajištění práva na obhajobu </a:t>
            </a:r>
          </a:p>
          <a:p>
            <a:r>
              <a:rPr lang="cs-CZ" sz="2000" b="1" dirty="0" smtClean="0"/>
              <a:t>zásady řádného zákonného procesu</a:t>
            </a:r>
          </a:p>
          <a:p>
            <a:r>
              <a:rPr lang="cs-CZ" sz="2000" b="1" dirty="0" smtClean="0"/>
              <a:t>přiměřenosti (zdrženlivosti) </a:t>
            </a:r>
          </a:p>
          <a:p>
            <a:r>
              <a:rPr lang="cs-CZ" sz="2000" b="1" dirty="0" smtClean="0"/>
              <a:t>rychlého procesu</a:t>
            </a:r>
            <a:endParaRPr lang="cs-CZ" sz="2000" dirty="0" smtClean="0"/>
          </a:p>
          <a:p>
            <a:pPr lvl="0"/>
            <a:endParaRPr lang="cs-CZ" sz="2000" i="1" dirty="0" smtClean="0"/>
          </a:p>
          <a:p>
            <a:pPr lvl="0">
              <a:buNone/>
            </a:pPr>
            <a:r>
              <a:rPr lang="cs-CZ" sz="2000" i="1" dirty="0" smtClean="0"/>
              <a:t>zásady </a:t>
            </a:r>
            <a:r>
              <a:rPr lang="cs-CZ" sz="2000" b="1" i="1" dirty="0" smtClean="0"/>
              <a:t>zahájení trestního řízení</a:t>
            </a:r>
          </a:p>
          <a:p>
            <a:r>
              <a:rPr lang="cs-CZ" sz="2000" b="1" dirty="0" smtClean="0"/>
              <a:t>zásada legality</a:t>
            </a:r>
          </a:p>
          <a:p>
            <a:r>
              <a:rPr lang="cs-CZ" sz="2000" b="1" dirty="0" smtClean="0"/>
              <a:t>oficiality </a:t>
            </a:r>
          </a:p>
          <a:p>
            <a:r>
              <a:rPr lang="cs-CZ" sz="2000" b="1" dirty="0" smtClean="0"/>
              <a:t>obžalovací</a:t>
            </a:r>
          </a:p>
          <a:p>
            <a:endParaRPr lang="cs-CZ" sz="2000" i="1" dirty="0" smtClean="0"/>
          </a:p>
          <a:p>
            <a:pPr lvl="0">
              <a:buNone/>
            </a:pPr>
            <a:r>
              <a:rPr lang="cs-CZ" sz="2000" i="1" dirty="0" smtClean="0"/>
              <a:t>zásady </a:t>
            </a:r>
            <a:r>
              <a:rPr lang="cs-CZ" sz="2000" b="1" i="1" dirty="0" smtClean="0"/>
              <a:t>dokazování</a:t>
            </a:r>
          </a:p>
          <a:p>
            <a:r>
              <a:rPr lang="cs-CZ" sz="2000" b="1" dirty="0" smtClean="0"/>
              <a:t>zásada presumpce neviny</a:t>
            </a:r>
            <a:endParaRPr lang="cs-CZ" sz="2000" dirty="0" smtClean="0"/>
          </a:p>
          <a:p>
            <a:r>
              <a:rPr lang="cs-CZ" sz="2000" b="1" dirty="0" smtClean="0"/>
              <a:t>vyhledávací</a:t>
            </a:r>
            <a:r>
              <a:rPr lang="cs-CZ" sz="2000" dirty="0" smtClean="0"/>
              <a:t> (omezená pouze na přípravné řízení)</a:t>
            </a:r>
          </a:p>
          <a:p>
            <a:r>
              <a:rPr lang="cs-CZ" sz="2000" b="1" dirty="0" smtClean="0"/>
              <a:t>zásada bezprostřednosti a ústnosti</a:t>
            </a:r>
          </a:p>
          <a:p>
            <a:r>
              <a:rPr lang="cs-CZ" sz="2000" b="1" dirty="0" smtClean="0"/>
              <a:t>zásada volného hodnocení důkazů</a:t>
            </a:r>
            <a:endParaRPr lang="cs-CZ" sz="2000" dirty="0" smtClean="0"/>
          </a:p>
          <a:p>
            <a:pPr lvl="0">
              <a:buNone/>
            </a:pPr>
            <a:endParaRPr lang="cs-CZ" sz="2000" i="1" dirty="0" smtClean="0"/>
          </a:p>
          <a:p>
            <a:pPr lvl="0">
              <a:buNone/>
            </a:pPr>
            <a:r>
              <a:rPr lang="cs-CZ" sz="2000" dirty="0" smtClean="0"/>
              <a:t>relativně samostatně stojí zásady:</a:t>
            </a:r>
          </a:p>
          <a:p>
            <a:pPr lvl="0"/>
            <a:r>
              <a:rPr lang="cs-CZ" sz="2000" b="1" dirty="0" smtClean="0"/>
              <a:t>zjištění skutkového stavu věci bez důvodných pochybností</a:t>
            </a:r>
            <a:endParaRPr lang="cs-CZ" sz="2000" dirty="0" smtClean="0"/>
          </a:p>
          <a:p>
            <a:r>
              <a:rPr lang="cs-CZ" sz="2000" b="1" dirty="0" smtClean="0"/>
              <a:t>veřejnosti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640960" cy="67413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Zásada zákonného řízení</a:t>
            </a:r>
            <a:endParaRPr lang="cs-CZ" dirty="0" smtClean="0"/>
          </a:p>
          <a:p>
            <a:pPr lvl="0"/>
            <a:r>
              <a:rPr lang="cs-CZ" dirty="0" smtClean="0"/>
              <a:t>§ 2/1 TŘ → „nikdo nemůže být stíhán jako obviněný jinak než ze zákonných důvodů a způsobem, který stanoví zákon“</a:t>
            </a:r>
          </a:p>
          <a:p>
            <a:pPr lvl="0"/>
            <a:r>
              <a:rPr lang="cs-CZ" dirty="0" smtClean="0"/>
              <a:t>ustanovení § 2/1 navazuje na čl. 8/2 LZPS a vyjadřuje </a:t>
            </a:r>
            <a:r>
              <a:rPr lang="cs-CZ" b="1" dirty="0" smtClean="0"/>
              <a:t>zásadu řádného zákonného procesu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je nejdůležitější zásadou trestního řízení</a:t>
            </a:r>
          </a:p>
          <a:p>
            <a:pPr>
              <a:buNone/>
            </a:pPr>
            <a:r>
              <a:rPr lang="cs-CZ" b="1" dirty="0" smtClean="0"/>
              <a:t>Zásada spolupráce se zájmovými sdruženími občanů</a:t>
            </a:r>
            <a:endParaRPr lang="cs-CZ" dirty="0" smtClean="0"/>
          </a:p>
          <a:p>
            <a:pPr lvl="0"/>
            <a:r>
              <a:rPr lang="cs-CZ" dirty="0" smtClean="0"/>
              <a:t>vyjádřena v ustanovení § 2/7 TŘ → „Všechny orgány činné v trestním řízení spolupracují se zájmovými sdruženími občanů a využívají jejich výchovného působení.“</a:t>
            </a:r>
          </a:p>
          <a:p>
            <a:pPr lvl="0"/>
            <a:r>
              <a:rPr lang="cs-CZ" dirty="0" smtClean="0"/>
              <a:t>které organizace se pokládají za </a:t>
            </a:r>
            <a:r>
              <a:rPr lang="cs-CZ" b="1" dirty="0" smtClean="0"/>
              <a:t>zájmová sdružení občanů</a:t>
            </a:r>
            <a:r>
              <a:rPr lang="cs-CZ" dirty="0" smtClean="0"/>
              <a:t> ve smyslu TŘ, stanoví § 3/1 → jsou to odborové organizace nebo organizace zaměstnavatelů a ostatní občanská sdružení s výjimkou politických stran a politických hnutí, církve, náboženské společnosti a právnické osoby sledující charitativní účely</a:t>
            </a:r>
          </a:p>
          <a:p>
            <a:pPr>
              <a:buNone/>
            </a:pPr>
            <a:r>
              <a:rPr lang="cs-CZ" b="1" dirty="0" smtClean="0"/>
              <a:t>Zásada zajištění práva obviněného na obhajobu</a:t>
            </a:r>
            <a:endParaRPr lang="cs-CZ" dirty="0" smtClean="0"/>
          </a:p>
          <a:p>
            <a:pPr lvl="0"/>
            <a:r>
              <a:rPr lang="cs-CZ" dirty="0" smtClean="0"/>
              <a:t>zakotvena nejen  v TŘ (§ 2/5, věta třetí, odst.13), ale i v čl. 40/3 LZPS; lze ji odvodit též ze zásady uvedené v čl. 37/2 LZPS → „každý má právo na právní pomoc v řízení před soudy, jinými státními orgány, a to od počátku řízení</a:t>
            </a:r>
          </a:p>
          <a:p>
            <a:r>
              <a:rPr lang="cs-CZ" b="1" dirty="0" smtClean="0"/>
              <a:t>ústavněprávní vyjádření</a:t>
            </a:r>
            <a:r>
              <a:rPr lang="cs-CZ" dirty="0" smtClean="0"/>
              <a:t> zásady práva na obhajobu je poněkud užší, než její charakteristika podaná v TŘ → Listina spojuje právo na obhajobu </a:t>
            </a:r>
            <a:r>
              <a:rPr lang="cs-CZ" b="1" dirty="0" smtClean="0"/>
              <a:t>s obviněným</a:t>
            </a:r>
            <a:r>
              <a:rPr lang="cs-CZ" dirty="0" smtClean="0"/>
              <a:t>, kdežto TŘ </a:t>
            </a:r>
            <a:r>
              <a:rPr lang="cs-CZ" b="1" dirty="0" smtClean="0"/>
              <a:t>s tím, proti němuž se vede trestní řízení</a:t>
            </a:r>
            <a:r>
              <a:rPr lang="cs-CZ" dirty="0" smtClean="0"/>
              <a:t>, tedy i s osobou </a:t>
            </a:r>
            <a:r>
              <a:rPr lang="cs-CZ" u="sng" dirty="0" smtClean="0"/>
              <a:t>podezřelého</a:t>
            </a:r>
            <a:r>
              <a:rPr lang="cs-CZ" dirty="0" smtClean="0"/>
              <a:t>, jakož i s </a:t>
            </a:r>
            <a:r>
              <a:rPr lang="cs-CZ" u="sng" dirty="0" smtClean="0"/>
              <a:t>obviněným, obžalovaným</a:t>
            </a:r>
            <a:r>
              <a:rPr lang="cs-CZ" dirty="0" smtClean="0"/>
              <a:t> a</a:t>
            </a:r>
            <a:r>
              <a:rPr lang="cs-CZ" u="sng" dirty="0" smtClean="0"/>
              <a:t> </a:t>
            </a:r>
            <a:r>
              <a:rPr lang="cs-CZ" u="sng" dirty="0" err="1" smtClean="0"/>
              <a:t>odsouzeným</a:t>
            </a:r>
            <a:r>
              <a:rPr lang="cs-CZ" b="1" u="sng" dirty="0" err="1" smtClean="0"/>
              <a:t>Zásada</a:t>
            </a:r>
            <a:r>
              <a:rPr lang="cs-CZ" b="1" u="sng" dirty="0" smtClean="0"/>
              <a:t> oficiality</a:t>
            </a:r>
          </a:p>
          <a:p>
            <a:pPr>
              <a:buNone/>
            </a:pPr>
            <a:r>
              <a:rPr lang="cs-CZ" b="1" dirty="0" smtClean="0"/>
              <a:t>Zásada oficiality</a:t>
            </a:r>
            <a:endParaRPr lang="cs-CZ" dirty="0" smtClean="0"/>
          </a:p>
          <a:p>
            <a:pPr lvl="0"/>
            <a:r>
              <a:rPr lang="cs-CZ" dirty="0" smtClean="0"/>
              <a:t>zásada oficiality v trestním řízení je projevem státoprávní ideje, že pouze stát má </a:t>
            </a:r>
            <a:r>
              <a:rPr lang="cs-CZ" b="1" dirty="0" smtClean="0"/>
              <a:t>monopol trestního stíhání → </a:t>
            </a:r>
            <a:r>
              <a:rPr lang="cs-CZ" dirty="0" smtClean="0"/>
              <a:t>historickým vývojem došlo k tomu, že stát vyloučil při potírání zločinnosti svépomoc a později omezil nebo dokonce zrušil soukromou trestní žalobu a převzal na sebe nejen právo, ale i povinnost sám zakročit proti pachateli trestného činu</a:t>
            </a:r>
          </a:p>
          <a:p>
            <a:pPr lvl="0"/>
            <a:r>
              <a:rPr lang="cs-CZ" dirty="0" smtClean="0"/>
              <a:t>smysl této zásady spočívá v tom, aby trestné činy nezůstaly nepotrestány a aby byla dodržena jednotná, zákonem předepsaná pravidla při jejich stíhání</a:t>
            </a:r>
          </a:p>
          <a:p>
            <a:r>
              <a:rPr lang="cs-CZ" dirty="0" smtClean="0"/>
              <a:t>povinnost orgánů činných v trestním řízení </a:t>
            </a:r>
            <a:r>
              <a:rPr lang="cs-CZ" b="1" dirty="0" smtClean="0"/>
              <a:t>postupovat z úřední povinnosti (ex </a:t>
            </a:r>
            <a:r>
              <a:rPr lang="cs-CZ" b="1" dirty="0" err="1" smtClean="0"/>
              <a:t>officio</a:t>
            </a:r>
            <a:r>
              <a:rPr lang="cs-CZ" b="1" dirty="0" smtClean="0"/>
              <a:t>)</a:t>
            </a:r>
            <a:r>
              <a:rPr lang="cs-CZ" dirty="0" smtClean="0"/>
              <a:t> je obecně zakotvena v § 2/4 TŘ </a:t>
            </a:r>
          </a:p>
          <a:p>
            <a:pPr>
              <a:buNone/>
            </a:pPr>
            <a:r>
              <a:rPr lang="cs-CZ" b="1" dirty="0" smtClean="0"/>
              <a:t>Zásada legality</a:t>
            </a:r>
          </a:p>
          <a:p>
            <a:pPr lvl="0">
              <a:buNone/>
            </a:pPr>
            <a:r>
              <a:rPr lang="cs-CZ" i="1" dirty="0" smtClean="0"/>
              <a:t>      jde o terminus </a:t>
            </a:r>
            <a:r>
              <a:rPr lang="cs-CZ" i="1" dirty="0" err="1" smtClean="0"/>
              <a:t>technicus</a:t>
            </a:r>
            <a:r>
              <a:rPr lang="cs-CZ" i="1" dirty="0" smtClean="0"/>
              <a:t> </a:t>
            </a:r>
            <a:r>
              <a:rPr lang="cs-CZ" i="1" dirty="0" err="1" smtClean="0"/>
              <a:t>trestněprocesní</a:t>
            </a:r>
            <a:r>
              <a:rPr lang="cs-CZ" i="1" dirty="0" smtClean="0"/>
              <a:t> nauky; slovo „legalita“ zde má užší smysl, než v jiných souvislostech → nelze proto pro vyjádření této zásady použít českého překladu „zásada zákonnosti“, která znamená něco jiného) </a:t>
            </a:r>
            <a:r>
              <a:rPr lang="cs-CZ" dirty="0" smtClean="0"/>
              <a:t>je vyjádřena v § 2/3, v němž se státnímu zástupci ukládá </a:t>
            </a:r>
            <a:r>
              <a:rPr lang="cs-CZ" b="1" dirty="0" smtClean="0"/>
              <a:t>povinnost stíhat</a:t>
            </a:r>
            <a:r>
              <a:rPr lang="cs-CZ" dirty="0" smtClean="0"/>
              <a:t> všechny trestné činy, o nichž se dozví, pokud zákon nebo vyhlášená mezinárodní smlouva, kterou je ČR vázána, nestanoví jinak; stejnou povinnost stíhat má také policejní orgán → zásada legality je konkretizací zásady oficiality pro etapu zahájení řízení</a:t>
            </a:r>
          </a:p>
          <a:p>
            <a:pPr>
              <a:buNone/>
            </a:pPr>
            <a:endParaRPr lang="cs-CZ" dirty="0" smtClean="0"/>
          </a:p>
          <a:p>
            <a:endParaRPr lang="cs-CZ" u="sng" dirty="0" smtClean="0"/>
          </a:p>
          <a:p>
            <a:pPr lvl="0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640960" cy="67413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b="1" dirty="0" smtClean="0"/>
              <a:t>Prameny trestního práva hmotného </a:t>
            </a:r>
          </a:p>
          <a:p>
            <a:r>
              <a:rPr lang="cs-CZ" sz="1050" dirty="0" smtClean="0"/>
              <a:t>obecné dělení na formální (právní předpisy) a materiální (společenské okolnosti) prameny práva</a:t>
            </a:r>
          </a:p>
          <a:p>
            <a:r>
              <a:rPr lang="cs-CZ" sz="1050" dirty="0" smtClean="0"/>
              <a:t>pramenem TPH jsou všechny právní předpisy, které obsahují normy </a:t>
            </a:r>
            <a:r>
              <a:rPr lang="cs-CZ" sz="1050" dirty="0" err="1" smtClean="0"/>
              <a:t>tr</a:t>
            </a:r>
            <a:r>
              <a:rPr lang="cs-CZ" sz="1050" dirty="0" smtClean="0"/>
              <a:t>. práva hmotného (společně s normami TPP tvoří ucelené právní odvětví trestního práva)</a:t>
            </a:r>
          </a:p>
          <a:p>
            <a:r>
              <a:rPr lang="cs-CZ" sz="1050" dirty="0" smtClean="0"/>
              <a:t>základní význam má čl. 39 LZPS: </a:t>
            </a:r>
            <a:r>
              <a:rPr lang="cs-CZ" sz="1050" i="1" dirty="0" smtClean="0"/>
              <a:t>Jen  zákon stanoví,  které jednání  je trestným  činem a jaký trest, jakož i jaké jiné újmy na právech nebo majetku, lze za jeho spáchání uložit</a:t>
            </a:r>
            <a:r>
              <a:rPr lang="cs-CZ" sz="1050" dirty="0" smtClean="0"/>
              <a:t>. (vyjádření zásady </a:t>
            </a:r>
            <a:r>
              <a:rPr lang="cs-CZ" sz="1050" dirty="0" err="1" smtClean="0"/>
              <a:t>nullum</a:t>
            </a:r>
            <a:r>
              <a:rPr lang="cs-CZ" sz="1050" dirty="0" smtClean="0"/>
              <a:t> </a:t>
            </a:r>
            <a:r>
              <a:rPr lang="cs-CZ" sz="1050" dirty="0" err="1" smtClean="0"/>
              <a:t>crimen</a:t>
            </a:r>
            <a:r>
              <a:rPr lang="cs-CZ" sz="1050" dirty="0" smtClean="0"/>
              <a:t> sine </a:t>
            </a:r>
            <a:r>
              <a:rPr lang="cs-CZ" sz="1050" dirty="0" err="1" smtClean="0"/>
              <a:t>lege</a:t>
            </a:r>
            <a:r>
              <a:rPr lang="cs-CZ" sz="1050" dirty="0" smtClean="0"/>
              <a:t> </a:t>
            </a:r>
            <a:r>
              <a:rPr lang="cs-CZ" sz="1050" dirty="0" err="1" smtClean="0"/>
              <a:t>scripta</a:t>
            </a:r>
            <a:r>
              <a:rPr lang="cs-CZ" sz="1050" dirty="0" smtClean="0"/>
              <a:t>) → předpisy nižší právní síly nestačí, a to ani tehdy, jsou-li vydány k provedení a v mezích zákona!!</a:t>
            </a:r>
          </a:p>
          <a:p>
            <a:pPr>
              <a:buNone/>
            </a:pPr>
            <a:r>
              <a:rPr lang="cs-CZ" sz="1050" dirty="0" smtClean="0"/>
              <a:t> </a:t>
            </a:r>
            <a:r>
              <a:rPr lang="cs-CZ" sz="1050" b="1" dirty="0" smtClean="0"/>
              <a:t>1. Ústava</a:t>
            </a:r>
            <a:endParaRPr lang="cs-CZ" sz="1050" dirty="0" smtClean="0"/>
          </a:p>
          <a:p>
            <a:pPr lvl="0"/>
            <a:r>
              <a:rPr lang="cs-CZ" sz="1050" dirty="0" smtClean="0"/>
              <a:t>normativní právní akt nejvyšší právní síly</a:t>
            </a:r>
          </a:p>
          <a:p>
            <a:r>
              <a:rPr lang="cs-CZ" sz="1050" dirty="0" smtClean="0"/>
              <a:t>- čl. 27/1,2 – </a:t>
            </a:r>
            <a:r>
              <a:rPr lang="cs-CZ" sz="1050" dirty="0" err="1" smtClean="0"/>
              <a:t>hmotněprávní</a:t>
            </a:r>
            <a:r>
              <a:rPr lang="cs-CZ" sz="1050" dirty="0" smtClean="0"/>
              <a:t> </a:t>
            </a:r>
            <a:r>
              <a:rPr lang="cs-CZ" sz="1050" dirty="0" err="1" smtClean="0"/>
              <a:t>exempce</a:t>
            </a:r>
            <a:r>
              <a:rPr lang="cs-CZ" sz="1050" dirty="0" smtClean="0"/>
              <a:t> stíhání poslanců a senátorů</a:t>
            </a:r>
          </a:p>
          <a:p>
            <a:r>
              <a:rPr lang="cs-CZ" sz="1050" dirty="0" smtClean="0"/>
              <a:t>- čl.65 – vyloučení </a:t>
            </a:r>
            <a:r>
              <a:rPr lang="cs-CZ" sz="1050" dirty="0" err="1" smtClean="0"/>
              <a:t>tr</a:t>
            </a:r>
            <a:r>
              <a:rPr lang="cs-CZ" sz="1050" dirty="0" smtClean="0"/>
              <a:t>. odpovědnosti prezidenta (také </a:t>
            </a:r>
            <a:r>
              <a:rPr lang="cs-CZ" sz="1050" dirty="0" err="1" smtClean="0"/>
              <a:t>hmotněprávní</a:t>
            </a:r>
            <a:r>
              <a:rPr lang="cs-CZ" sz="1050" dirty="0" smtClean="0"/>
              <a:t> </a:t>
            </a:r>
            <a:r>
              <a:rPr lang="cs-CZ" sz="1050" dirty="0" err="1" smtClean="0"/>
              <a:t>exempce</a:t>
            </a:r>
            <a:r>
              <a:rPr lang="cs-CZ" sz="1050" dirty="0" smtClean="0"/>
              <a:t>)</a:t>
            </a:r>
          </a:p>
          <a:p>
            <a:pPr>
              <a:buNone/>
            </a:pPr>
            <a:r>
              <a:rPr lang="cs-CZ" sz="1050" dirty="0" smtClean="0"/>
              <a:t> </a:t>
            </a:r>
            <a:r>
              <a:rPr lang="cs-CZ" sz="1050" b="1" dirty="0" smtClean="0"/>
              <a:t>2. LZPS</a:t>
            </a:r>
            <a:endParaRPr lang="cs-CZ" sz="1050" dirty="0" smtClean="0"/>
          </a:p>
          <a:p>
            <a:r>
              <a:rPr lang="cs-CZ" sz="1050" dirty="0" smtClean="0"/>
              <a:t>- součást ústavního pořádku obsahující četná ustanovení významná pro TP</a:t>
            </a:r>
          </a:p>
          <a:p>
            <a:r>
              <a:rPr lang="cs-CZ" sz="1050" dirty="0" smtClean="0"/>
              <a:t>- čl. 6/3, čl. 39, čl. 40/5, 6 , č. 7/2 → § 23/2 TZ</a:t>
            </a:r>
          </a:p>
          <a:p>
            <a:pPr>
              <a:buNone/>
            </a:pPr>
            <a:r>
              <a:rPr lang="cs-CZ" sz="1050" dirty="0" smtClean="0"/>
              <a:t> </a:t>
            </a:r>
            <a:r>
              <a:rPr lang="cs-CZ" sz="1050" b="1" dirty="0" smtClean="0"/>
              <a:t>3. vyhlášené a ratifikované mezinárodní smlouvy</a:t>
            </a:r>
            <a:endParaRPr lang="cs-CZ" sz="1050" dirty="0" smtClean="0"/>
          </a:p>
          <a:p>
            <a:r>
              <a:rPr lang="cs-CZ" sz="1050" dirty="0" smtClean="0"/>
              <a:t>- jsou aplikačně nadřazeny obyčejným zákonům</a:t>
            </a:r>
          </a:p>
          <a:p>
            <a:r>
              <a:rPr lang="cs-CZ" sz="1050" dirty="0" smtClean="0"/>
              <a:t>- každý soudce posuzuje rozpor zákona a mez. smlouvy sám (čl.95/1 Ú)</a:t>
            </a:r>
          </a:p>
          <a:p>
            <a:pPr>
              <a:buNone/>
            </a:pPr>
            <a:r>
              <a:rPr lang="cs-CZ" sz="1050" dirty="0" smtClean="0"/>
              <a:t>- např.:</a:t>
            </a:r>
          </a:p>
          <a:p>
            <a:r>
              <a:rPr lang="cs-CZ" sz="1050" dirty="0" smtClean="0"/>
              <a:t>- Mezinárodní pakt o občanských a politických právech (č.120/1976 Sb.)</a:t>
            </a:r>
          </a:p>
          <a:p>
            <a:r>
              <a:rPr lang="cs-CZ" sz="1050" dirty="0" smtClean="0"/>
              <a:t>- Úmluva o ochraně lidských práv a základních svobod (č. 209/1992 Sb.)</a:t>
            </a:r>
          </a:p>
          <a:p>
            <a:r>
              <a:rPr lang="cs-CZ" sz="1050" dirty="0" smtClean="0"/>
              <a:t>- Úmluva o právech dítěte (č.104/1991 Sb.)</a:t>
            </a:r>
          </a:p>
          <a:p>
            <a:r>
              <a:rPr lang="cs-CZ" sz="1050" dirty="0" smtClean="0"/>
              <a:t>- Evropská úmluva o zabránění mučení a nelidskému či ponižujícímu zacházení nebo trestání (č.9/1996 Sb.)</a:t>
            </a:r>
          </a:p>
          <a:p>
            <a:pPr>
              <a:buNone/>
            </a:pPr>
            <a:r>
              <a:rPr lang="cs-CZ" sz="1050" b="1" dirty="0" smtClean="0"/>
              <a:t>4. trestní zákon ( z. č. 40/2009 Sb.)</a:t>
            </a:r>
            <a:endParaRPr lang="cs-CZ" sz="1050" dirty="0" smtClean="0"/>
          </a:p>
          <a:p>
            <a:pPr>
              <a:buNone/>
            </a:pPr>
            <a:r>
              <a:rPr lang="cs-CZ" sz="1050" dirty="0" smtClean="0"/>
              <a:t>1. část obecná - ustanovení společná zčásti nebo zcela všem trestným činům</a:t>
            </a:r>
          </a:p>
          <a:p>
            <a:r>
              <a:rPr lang="cs-CZ" sz="1050" dirty="0" smtClean="0"/>
              <a:t> v úvodní hlavě je vymezena působnost zákona a v následujících základy trestní odpovědnosti,  okolnosti vylučující </a:t>
            </a:r>
            <a:r>
              <a:rPr lang="cs-CZ" sz="1050" dirty="0" err="1" smtClean="0"/>
              <a:t>protipránvnost</a:t>
            </a:r>
            <a:r>
              <a:rPr lang="cs-CZ" sz="1050" dirty="0" smtClean="0"/>
              <a:t> činu, zánik trestní odpovědnosti, trestní sankce, zahlazení odsouzení, zvláštní </a:t>
            </a:r>
            <a:r>
              <a:rPr lang="cs-CZ" sz="1050" dirty="0" err="1" smtClean="0"/>
              <a:t>ust</a:t>
            </a:r>
            <a:r>
              <a:rPr lang="cs-CZ" sz="1050" dirty="0" smtClean="0"/>
              <a:t>. O </a:t>
            </a:r>
            <a:r>
              <a:rPr lang="cs-CZ" sz="1050" dirty="0" err="1" smtClean="0"/>
              <a:t>někt</a:t>
            </a:r>
            <a:r>
              <a:rPr lang="cs-CZ" sz="1050" dirty="0" smtClean="0"/>
              <a:t>. pachatelích a Hlava VIII potom obsahuje výkladová ustanovení</a:t>
            </a:r>
          </a:p>
          <a:p>
            <a:pPr>
              <a:buNone/>
            </a:pPr>
            <a:r>
              <a:rPr lang="cs-CZ" sz="1050" dirty="0" smtClean="0"/>
              <a:t>2. zvláštní část TZ - ustanovení věnovaná jednotlivým trestným činům, jejich charakteristikám a trestům za ně</a:t>
            </a:r>
          </a:p>
          <a:p>
            <a:pPr>
              <a:buNone/>
            </a:pPr>
            <a:r>
              <a:rPr lang="cs-CZ" sz="1050" dirty="0" smtClean="0"/>
              <a:t>3. část obsahující přechodná a závěrečná ustanovení</a:t>
            </a:r>
          </a:p>
          <a:p>
            <a:pPr>
              <a:buNone/>
            </a:pPr>
            <a:r>
              <a:rPr lang="cs-CZ" sz="1050" dirty="0" smtClean="0"/>
              <a:t> </a:t>
            </a:r>
          </a:p>
          <a:p>
            <a:pPr>
              <a:buNone/>
            </a:pP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64096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5. další zákony</a:t>
            </a:r>
            <a:endParaRPr lang="cs-CZ" dirty="0" smtClean="0"/>
          </a:p>
          <a:p>
            <a:r>
              <a:rPr lang="cs-CZ" dirty="0" smtClean="0"/>
              <a:t>- TPH v ČR je právem kodifikovaným a je tedy skoro celé koncentrováno do jednoho předpisu – TZ</a:t>
            </a:r>
          </a:p>
          <a:p>
            <a:r>
              <a:rPr lang="cs-CZ" dirty="0" smtClean="0"/>
              <a:t>- kromě TZ platí však i jiné právní předpisy, které jsou nebo obsahují ustanovení </a:t>
            </a:r>
            <a:r>
              <a:rPr lang="cs-CZ" dirty="0" err="1" smtClean="0"/>
              <a:t>hmotněprávní</a:t>
            </a:r>
            <a:r>
              <a:rPr lang="cs-CZ" dirty="0" smtClean="0"/>
              <a:t> povahy </a:t>
            </a:r>
          </a:p>
          <a:p>
            <a:r>
              <a:rPr lang="cs-CZ" dirty="0" smtClean="0"/>
              <a:t>- mezi ně patří:</a:t>
            </a:r>
          </a:p>
          <a:p>
            <a:pPr>
              <a:buNone/>
            </a:pPr>
            <a:r>
              <a:rPr lang="cs-CZ" dirty="0" smtClean="0"/>
              <a:t>- zákon č. 218/2003 Sb. o odpovědnosti mládeže za protiprávní činy a o soudnictví ve věcech mládeže (ZOM)</a:t>
            </a:r>
          </a:p>
          <a:p>
            <a:pPr>
              <a:buNone/>
            </a:pPr>
            <a:r>
              <a:rPr lang="cs-CZ" dirty="0" smtClean="0"/>
              <a:t>- 165/1950 Sb., na ochranu míru</a:t>
            </a:r>
          </a:p>
          <a:p>
            <a:pPr>
              <a:buNone/>
            </a:pPr>
            <a:r>
              <a:rPr lang="cs-CZ" dirty="0" smtClean="0"/>
              <a:t>-  z.č. 184/1964 Sb., kterým s vylučuje promlčení stíhání nejzávažnějších trestných činů proti lidskosti spáchaných ve prospěch nebo ve službách okupantů</a:t>
            </a:r>
          </a:p>
          <a:p>
            <a:pPr>
              <a:buNone/>
            </a:pPr>
            <a:r>
              <a:rPr lang="cs-CZ" dirty="0" smtClean="0"/>
              <a:t>-  z.č. 119/1990 Sb., o soudní rehabilitaci</a:t>
            </a:r>
          </a:p>
          <a:p>
            <a:pPr>
              <a:buNone/>
            </a:pPr>
            <a:r>
              <a:rPr lang="cs-CZ" dirty="0" smtClean="0"/>
              <a:t>-  § 5 z.č. 198/1993 Sb., o protiprávnosti komunistického režimu a odporu proti němu</a:t>
            </a:r>
          </a:p>
          <a:p>
            <a:pPr>
              <a:buFontTx/>
              <a:buChar char="-"/>
            </a:pPr>
            <a:r>
              <a:rPr lang="cs-CZ" dirty="0" smtClean="0"/>
              <a:t>z.č.169/1999 Sb., o výkonu trestu odnětí svobody, a další.</a:t>
            </a:r>
          </a:p>
          <a:p>
            <a:pPr>
              <a:buNone/>
            </a:pPr>
            <a:r>
              <a:rPr lang="cs-CZ" b="1" dirty="0" smtClean="0"/>
              <a:t>6. amnestijní rozhodnutí prezidenta republiky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7. nálezy Ústavního soudu</a:t>
            </a:r>
            <a:endParaRPr lang="cs-CZ" dirty="0" smtClean="0"/>
          </a:p>
          <a:p>
            <a:r>
              <a:rPr lang="cs-CZ" dirty="0" smtClean="0"/>
              <a:t>- pramenem TP jsou jen nálezy pléna ÚS, které ruší zákony nebo jejich jednotlivá ustanovení</a:t>
            </a:r>
          </a:p>
          <a:p>
            <a:pPr>
              <a:buNone/>
            </a:pPr>
            <a:r>
              <a:rPr lang="cs-CZ" b="1" dirty="0" smtClean="0"/>
              <a:t>8. právní předpisy související s TP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zákon č. 200/1990 Sb. o přestupcích a jiné předpisy upravující jiná, méně závažná společenská jednání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64096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cap="all" dirty="0" smtClean="0"/>
              <a:t>Trestný čin</a:t>
            </a:r>
          </a:p>
          <a:p>
            <a:r>
              <a:rPr lang="cs-CZ" dirty="0" smtClean="0"/>
              <a:t>legální vymezení trestného činu - § 13 TZK - </a:t>
            </a:r>
            <a:r>
              <a:rPr lang="cs-CZ" i="1" dirty="0" smtClean="0"/>
              <a:t>Trestným činem je protiprávní čin, který trestní zákon označuje za trestný a který vykazuje znaky uvedené v takovém zákoně. </a:t>
            </a:r>
            <a:endParaRPr lang="cs-CZ" dirty="0" smtClean="0"/>
          </a:p>
          <a:p>
            <a:r>
              <a:rPr lang="cs-CZ" dirty="0" smtClean="0"/>
              <a:t>- § 6/1 ZSM – trestný čin spáchaný mladistvým se nazývá provinění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sz="2100" b="1" dirty="0" smtClean="0"/>
              <a:t>POJETÍ TRESTNÉHO ČINU</a:t>
            </a:r>
            <a:endParaRPr lang="cs-CZ" sz="2100" dirty="0" smtClean="0"/>
          </a:p>
          <a:p>
            <a:r>
              <a:rPr lang="cs-CZ" dirty="0" smtClean="0"/>
              <a:t>existují dvě odlišná pojetí trestného činu: </a:t>
            </a:r>
            <a:r>
              <a:rPr lang="cs-CZ" b="1" dirty="0" smtClean="0"/>
              <a:t>materiální</a:t>
            </a:r>
            <a:r>
              <a:rPr lang="cs-CZ" dirty="0" smtClean="0"/>
              <a:t> (materiálně – formální, formálně – materiální), </a:t>
            </a:r>
            <a:r>
              <a:rPr lang="cs-CZ" b="1" dirty="0" smtClean="0"/>
              <a:t>formální</a:t>
            </a:r>
            <a:r>
              <a:rPr lang="cs-CZ" dirty="0" smtClean="0"/>
              <a:t> – trestným činem je jednání, naplňující znaky uvedené v zákoně</a:t>
            </a:r>
          </a:p>
          <a:p>
            <a:r>
              <a:rPr lang="cs-CZ" dirty="0" smtClean="0"/>
              <a:t>ve formálním pojetí TČ musí zákonodárce stanovit znaky </a:t>
            </a:r>
            <a:r>
              <a:rPr lang="cs-CZ" dirty="0" err="1" smtClean="0"/>
              <a:t>tr</a:t>
            </a:r>
            <a:r>
              <a:rPr lang="cs-CZ" dirty="0" smtClean="0"/>
              <a:t>. činu tak přesně, aby případy, kdy trestný čin má všechny tyto formální znaky, ale není pro společnost větší mírou nebezpečný, byly minimální</a:t>
            </a:r>
          </a:p>
          <a:p>
            <a:r>
              <a:rPr lang="cs-CZ" dirty="0" smtClean="0"/>
              <a:t>výhodou formálního pojetí je tedy vyšší legalita podmínek trestní odpovědnosti, avšak s rizikem přílišné tvrdosti zákona</a:t>
            </a:r>
          </a:p>
          <a:p>
            <a:r>
              <a:rPr lang="cs-CZ" dirty="0" smtClean="0"/>
              <a:t>platná právní úprava je založena na formálním pojetí trestného činu, a to ve spojení s materiálním korektivem, podle něhož trestní odpovědnost pachatele a trestněprávní důsledky s ní spojené lze uplatňovat jen v případech </a:t>
            </a:r>
            <a:r>
              <a:rPr lang="cs-CZ" b="1" dirty="0" smtClean="0"/>
              <a:t>společensky škodlivých</a:t>
            </a:r>
            <a:r>
              <a:rPr lang="cs-CZ" dirty="0" smtClean="0"/>
              <a:t>, ve kterých nepostačuje uplatnění odpovědnosti podle jiných právních předpisů (princip „</a:t>
            </a:r>
            <a:r>
              <a:rPr lang="cs-CZ" i="1" dirty="0" err="1" smtClean="0"/>
              <a:t>ultima</a:t>
            </a:r>
            <a:r>
              <a:rPr lang="cs-CZ" i="1" dirty="0" smtClean="0"/>
              <a:t> ratio</a:t>
            </a:r>
            <a:r>
              <a:rPr lang="cs-CZ" dirty="0" smtClean="0"/>
              <a:t>“, zásada subsidiarity trestní represe = § 12/2 TZK)</a:t>
            </a:r>
          </a:p>
          <a:p>
            <a:r>
              <a:rPr lang="cs-CZ" dirty="0" smtClean="0"/>
              <a:t>materiální korektiv tak brání, aby jako trestné činy byly posuzovány bagatelní případy, jakož i taková jednání, která nejsou pro společnost škodlivá.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640960" cy="66693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Aby se jednalo o trestný čin, musí být naplněny formální znaky (znaky uvedené v zákoně) </a:t>
            </a:r>
          </a:p>
          <a:p>
            <a:r>
              <a:rPr lang="cs-CZ" dirty="0" smtClean="0"/>
              <a:t> znaky uvedené v zákoně - </a:t>
            </a:r>
            <a:r>
              <a:rPr lang="cs-CZ" b="1" dirty="0" smtClean="0"/>
              <a:t>formální stránka</a:t>
            </a:r>
            <a:r>
              <a:rPr lang="cs-CZ" dirty="0" smtClean="0"/>
              <a:t> trestného činu:</a:t>
            </a:r>
          </a:p>
          <a:p>
            <a:pPr>
              <a:buNone/>
            </a:pPr>
            <a:r>
              <a:rPr lang="cs-CZ" dirty="0" smtClean="0"/>
              <a:t>- znaky skutkové podstaty trestného činu (</a:t>
            </a:r>
            <a:r>
              <a:rPr lang="cs-CZ" b="1" u="sng" dirty="0" smtClean="0"/>
              <a:t>objekt, objektivní stránka, subjekt, subjektivní stránka, protiprávnost</a:t>
            </a:r>
            <a:r>
              <a:rPr lang="cs-CZ" dirty="0" smtClean="0"/>
              <a:t>) = </a:t>
            </a:r>
            <a:r>
              <a:rPr lang="cs-CZ" b="1" dirty="0" smtClean="0"/>
              <a:t>typové znaky</a:t>
            </a:r>
            <a:endParaRPr lang="cs-CZ" dirty="0" smtClean="0"/>
          </a:p>
          <a:p>
            <a:r>
              <a:rPr lang="cs-CZ" b="1" u="sng" dirty="0" smtClean="0"/>
              <a:t>stanovený věk </a:t>
            </a:r>
            <a:r>
              <a:rPr lang="cs-CZ" dirty="0" smtClean="0"/>
              <a:t>(§ 25) a </a:t>
            </a:r>
            <a:r>
              <a:rPr lang="cs-CZ" b="1" u="sng" dirty="0" smtClean="0"/>
              <a:t>příčetnost</a:t>
            </a:r>
            <a:r>
              <a:rPr lang="cs-CZ" dirty="0" smtClean="0"/>
              <a:t> (§ 26) = </a:t>
            </a:r>
            <a:r>
              <a:rPr lang="cs-CZ" b="1" dirty="0" smtClean="0"/>
              <a:t>obecné znaky</a:t>
            </a:r>
            <a:r>
              <a:rPr lang="cs-CZ" dirty="0" smtClean="0"/>
              <a:t> (pro všechny trestné činy stejné, neodlišují je navzájem)</a:t>
            </a:r>
          </a:p>
          <a:p>
            <a:r>
              <a:rPr lang="cs-CZ" dirty="0" smtClean="0"/>
              <a:t>u mladistvých pachatelů je třeba rozumová a mravní vyspělost (§ 5/1 ZSM) – jde o další podmínku trestní odpovědnosti u mladistvých</a:t>
            </a:r>
          </a:p>
          <a:p>
            <a:r>
              <a:rPr lang="cs-CZ" dirty="0" smtClean="0"/>
              <a:t>jsou popsány jednak v některých ustanoveních obecné části TZK (definice forem zavinění) a jednak ve zvláštní části TZK ve formě definic jednotlivých druhů trestných činů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KATEGORIZACE TRESTNÝCH ČINŮ</a:t>
            </a:r>
            <a:endParaRPr lang="cs-CZ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návaznosti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pojetí</a:t>
            </a:r>
            <a:r>
              <a:rPr lang="en-US" dirty="0" smtClean="0"/>
              <a:t> </a:t>
            </a:r>
            <a:r>
              <a:rPr lang="en-US" dirty="0" err="1" smtClean="0"/>
              <a:t>trestného</a:t>
            </a:r>
            <a:r>
              <a:rPr lang="en-US" dirty="0" smtClean="0"/>
              <a:t> </a:t>
            </a:r>
            <a:r>
              <a:rPr lang="en-US" dirty="0" err="1" smtClean="0"/>
              <a:t>činu</a:t>
            </a:r>
            <a:r>
              <a:rPr lang="en-US" dirty="0" smtClean="0"/>
              <a:t>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zákoník</a:t>
            </a:r>
            <a:r>
              <a:rPr lang="en-US" dirty="0" smtClean="0"/>
              <a:t> </a:t>
            </a:r>
            <a:r>
              <a:rPr lang="cs-CZ" dirty="0" smtClean="0"/>
              <a:t>zavádí </a:t>
            </a:r>
            <a:r>
              <a:rPr lang="cs-CZ" dirty="0" err="1" smtClean="0"/>
              <a:t>bipartici</a:t>
            </a:r>
            <a:r>
              <a:rPr lang="cs-CZ" dirty="0" smtClean="0"/>
              <a:t>, tedy </a:t>
            </a:r>
            <a:r>
              <a:rPr lang="en-US" dirty="0" err="1" smtClean="0"/>
              <a:t>upravuje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rozdělení</a:t>
            </a:r>
            <a:r>
              <a:rPr lang="en-US" dirty="0" smtClean="0"/>
              <a:t> </a:t>
            </a:r>
            <a:r>
              <a:rPr lang="en-US" dirty="0" err="1" smtClean="0"/>
              <a:t>trest­ných</a:t>
            </a:r>
            <a:r>
              <a:rPr lang="en-US" dirty="0" smtClean="0"/>
              <a:t> </a:t>
            </a:r>
            <a:r>
              <a:rPr lang="en-US" dirty="0" err="1" smtClean="0"/>
              <a:t>činů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b="1" u="sng" dirty="0" err="1" smtClean="0"/>
              <a:t>zločiny</a:t>
            </a:r>
            <a:r>
              <a:rPr lang="en-US" b="1" u="sng" dirty="0" smtClean="0"/>
              <a:t> </a:t>
            </a:r>
            <a:r>
              <a:rPr lang="en-US" b="1" dirty="0" smtClean="0"/>
              <a:t>a </a:t>
            </a:r>
            <a:r>
              <a:rPr lang="en-US" b="1" u="sng" dirty="0" err="1" smtClean="0"/>
              <a:t>přečiny</a:t>
            </a:r>
            <a:r>
              <a:rPr lang="cs-CZ" b="1" dirty="0" smtClean="0"/>
              <a:t> (§ 14 TZK)</a:t>
            </a:r>
            <a:r>
              <a:rPr lang="en-US" b="1" dirty="0" smtClean="0"/>
              <a:t>. </a:t>
            </a:r>
            <a:endParaRPr lang="cs-CZ" dirty="0" smtClean="0"/>
          </a:p>
          <a:p>
            <a:r>
              <a:rPr lang="en-US" b="1" dirty="0" err="1" smtClean="0"/>
              <a:t>Tato</a:t>
            </a:r>
            <a:r>
              <a:rPr lang="en-US" b="1" dirty="0" smtClean="0"/>
              <a:t> </a:t>
            </a:r>
            <a:r>
              <a:rPr lang="en-US" b="1" dirty="0" err="1" smtClean="0"/>
              <a:t>změna</a:t>
            </a:r>
            <a:r>
              <a:rPr lang="en-US" b="1" dirty="0" smtClean="0"/>
              <a:t> se </a:t>
            </a:r>
            <a:r>
              <a:rPr lang="en-US" b="1" dirty="0" err="1" smtClean="0"/>
              <a:t>promítne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do </a:t>
            </a:r>
            <a:r>
              <a:rPr lang="en-US" b="1" dirty="0" err="1" smtClean="0"/>
              <a:t>trestního</a:t>
            </a:r>
            <a:r>
              <a:rPr lang="en-US" b="1" dirty="0" smtClean="0"/>
              <a:t> </a:t>
            </a:r>
            <a:r>
              <a:rPr lang="en-US" b="1" dirty="0" err="1" smtClean="0"/>
              <a:t>řízení</a:t>
            </a:r>
            <a:r>
              <a:rPr lang="en-US" b="1" dirty="0" smtClean="0"/>
              <a:t>. </a:t>
            </a:r>
            <a:r>
              <a:rPr lang="en-US" dirty="0" smtClean="0"/>
              <a:t>U </a:t>
            </a:r>
            <a:r>
              <a:rPr lang="en-US" dirty="0" err="1" smtClean="0"/>
              <a:t>zločinů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vedeno</a:t>
            </a:r>
            <a:r>
              <a:rPr lang="en-US" dirty="0" smtClean="0"/>
              <a:t> </a:t>
            </a:r>
            <a:r>
              <a:rPr lang="en-US" dirty="0" err="1" smtClean="0"/>
              <a:t>standardní</a:t>
            </a:r>
            <a:r>
              <a:rPr lang="en-US" dirty="0" smtClean="0"/>
              <a:t>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r>
              <a:rPr lang="en-US" dirty="0" smtClean="0"/>
              <a:t>, u </a:t>
            </a:r>
            <a:r>
              <a:rPr lang="en-US" dirty="0" err="1" smtClean="0"/>
              <a:t>přečinů</a:t>
            </a:r>
            <a:r>
              <a:rPr lang="en-US" dirty="0" smtClean="0"/>
              <a:t> </a:t>
            </a:r>
            <a:r>
              <a:rPr lang="en-US" dirty="0" err="1" smtClean="0"/>
              <a:t>budou</a:t>
            </a:r>
            <a:r>
              <a:rPr lang="en-US" dirty="0" smtClean="0"/>
              <a:t> </a:t>
            </a:r>
            <a:r>
              <a:rPr lang="en-US" dirty="0" err="1" smtClean="0"/>
              <a:t>převažovat</a:t>
            </a:r>
            <a:r>
              <a:rPr lang="en-US" dirty="0" smtClean="0"/>
              <a:t> </a:t>
            </a:r>
            <a:r>
              <a:rPr lang="en-US" dirty="0" err="1" smtClean="0"/>
              <a:t>zrychlené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r>
              <a:rPr lang="en-US" dirty="0" smtClean="0"/>
              <a:t>, </a:t>
            </a:r>
            <a:r>
              <a:rPr lang="en-US" dirty="0" err="1" smtClean="0"/>
              <a:t>odklony</a:t>
            </a:r>
            <a:r>
              <a:rPr lang="en-US" dirty="0" smtClean="0"/>
              <a:t> a </a:t>
            </a:r>
            <a:r>
              <a:rPr lang="en-US" dirty="0" err="1" smtClean="0"/>
              <a:t>alternativní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, </a:t>
            </a:r>
            <a:r>
              <a:rPr lang="en-US" dirty="0" err="1" smtClean="0"/>
              <a:t>včetně</a:t>
            </a:r>
            <a:r>
              <a:rPr lang="en-US" dirty="0" smtClean="0"/>
              <a:t> </a:t>
            </a:r>
            <a:r>
              <a:rPr lang="en-US" dirty="0" err="1" smtClean="0"/>
              <a:t>širokého</a:t>
            </a:r>
            <a:r>
              <a:rPr lang="en-US" dirty="0" smtClean="0"/>
              <a:t> </a:t>
            </a:r>
            <a:r>
              <a:rPr lang="en-US" dirty="0" err="1" smtClean="0"/>
              <a:t>uplatnění</a:t>
            </a:r>
            <a:r>
              <a:rPr lang="en-US" dirty="0" smtClean="0"/>
              <a:t> </a:t>
            </a:r>
            <a:r>
              <a:rPr lang="en-US" dirty="0" err="1" smtClean="0"/>
              <a:t>prostředků</a:t>
            </a:r>
            <a:r>
              <a:rPr lang="en-US" dirty="0" smtClean="0"/>
              <a:t> </a:t>
            </a:r>
            <a:r>
              <a:rPr lang="en-US" dirty="0" err="1" smtClean="0"/>
              <a:t>probace</a:t>
            </a:r>
            <a:r>
              <a:rPr lang="en-US" dirty="0" smtClean="0"/>
              <a:t> a </a:t>
            </a:r>
            <a:r>
              <a:rPr lang="en-US" dirty="0" err="1" smtClean="0"/>
              <a:t>mediace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dirty="0" err="1" smtClean="0"/>
              <a:t>přečiny</a:t>
            </a:r>
            <a:r>
              <a:rPr lang="en-US" b="1" dirty="0" smtClean="0"/>
              <a:t> </a:t>
            </a:r>
            <a:r>
              <a:rPr lang="cs-CZ" dirty="0" err="1" smtClean="0"/>
              <a:t>jou</a:t>
            </a:r>
            <a:r>
              <a:rPr lang="cs-CZ" dirty="0" smtClean="0"/>
              <a:t> </a:t>
            </a:r>
            <a:r>
              <a:rPr lang="en-US" dirty="0" err="1" smtClean="0"/>
              <a:t>nejen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nedbalostní</a:t>
            </a:r>
            <a:r>
              <a:rPr lang="en-US" dirty="0" smtClean="0"/>
              <a:t> </a:t>
            </a:r>
            <a:r>
              <a:rPr lang="en-US" dirty="0" err="1" smtClean="0"/>
              <a:t>trestné</a:t>
            </a:r>
            <a:r>
              <a:rPr lang="en-US" dirty="0" smtClean="0"/>
              <a:t> </a:t>
            </a:r>
            <a:r>
              <a:rPr lang="en-US" dirty="0" err="1" smtClean="0"/>
              <a:t>činy</a:t>
            </a:r>
            <a:r>
              <a:rPr lang="en-US" dirty="0" smtClean="0"/>
              <a:t>, ale </a:t>
            </a:r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ty</a:t>
            </a:r>
            <a:r>
              <a:rPr lang="en-US" dirty="0" smtClean="0"/>
              <a:t> </a:t>
            </a:r>
            <a:r>
              <a:rPr lang="en-US" dirty="0" err="1" smtClean="0"/>
              <a:t>úmyslné</a:t>
            </a:r>
            <a:r>
              <a:rPr lang="en-US" dirty="0" smtClean="0"/>
              <a:t> </a:t>
            </a:r>
            <a:r>
              <a:rPr lang="en-US" dirty="0" err="1" smtClean="0"/>
              <a:t>trestné</a:t>
            </a:r>
            <a:r>
              <a:rPr lang="en-US" dirty="0" smtClean="0"/>
              <a:t> </a:t>
            </a:r>
            <a:r>
              <a:rPr lang="en-US" dirty="0" err="1" smtClean="0"/>
              <a:t>činy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něž</a:t>
            </a:r>
            <a:r>
              <a:rPr lang="en-US" dirty="0" smtClean="0"/>
              <a:t>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stanoví</a:t>
            </a:r>
            <a:r>
              <a:rPr lang="en-US" dirty="0" smtClean="0"/>
              <a:t> </a:t>
            </a:r>
            <a:r>
              <a:rPr lang="en-US" dirty="0" err="1" smtClean="0"/>
              <a:t>trest</a:t>
            </a:r>
            <a:r>
              <a:rPr lang="en-US" dirty="0" smtClean="0"/>
              <a:t> </a:t>
            </a:r>
            <a:r>
              <a:rPr lang="en-US" dirty="0" err="1" smtClean="0"/>
              <a:t>odnětí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s </a:t>
            </a:r>
            <a:r>
              <a:rPr lang="en-US" dirty="0" err="1" smtClean="0"/>
              <a:t>horní</a:t>
            </a:r>
            <a:r>
              <a:rPr lang="en-US" dirty="0" smtClean="0"/>
              <a:t> </a:t>
            </a:r>
            <a:r>
              <a:rPr lang="en-US" dirty="0" err="1" smtClean="0"/>
              <a:t>hranicí</a:t>
            </a:r>
            <a:r>
              <a:rPr lang="en-US" dirty="0" smtClean="0"/>
              <a:t>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sazby</a:t>
            </a:r>
            <a:r>
              <a:rPr lang="en-US" dirty="0" smtClean="0"/>
              <a:t> do </a:t>
            </a:r>
            <a:r>
              <a:rPr lang="en-US" dirty="0" err="1" smtClean="0"/>
              <a:t>pěti</a:t>
            </a:r>
            <a:r>
              <a:rPr lang="en-US" dirty="0" smtClean="0"/>
              <a:t> let,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dirty="0" err="1" smtClean="0"/>
              <a:t>zločiny</a:t>
            </a:r>
            <a:r>
              <a:rPr lang="en-US" b="1" dirty="0" smtClean="0"/>
              <a:t> </a:t>
            </a:r>
            <a:r>
              <a:rPr lang="cs-CZ" dirty="0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trestné</a:t>
            </a:r>
            <a:r>
              <a:rPr lang="en-US" dirty="0" smtClean="0"/>
              <a:t> </a:t>
            </a:r>
            <a:r>
              <a:rPr lang="en-US" dirty="0" err="1" smtClean="0"/>
              <a:t>činy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nejsou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trestního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 </a:t>
            </a:r>
            <a:r>
              <a:rPr lang="en-US" dirty="0" err="1" smtClean="0"/>
              <a:t>přečiny</a:t>
            </a:r>
            <a:r>
              <a:rPr lang="en-US" dirty="0" smtClean="0"/>
              <a:t>,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dirty="0" err="1" smtClean="0"/>
              <a:t>zvlášť</a:t>
            </a:r>
            <a:r>
              <a:rPr lang="en-US" b="1" dirty="0" smtClean="0"/>
              <a:t> </a:t>
            </a:r>
            <a:r>
              <a:rPr lang="en-US" b="1" dirty="0" err="1" smtClean="0"/>
              <a:t>závažnými</a:t>
            </a:r>
            <a:r>
              <a:rPr lang="en-US" b="1" dirty="0" smtClean="0"/>
              <a:t> </a:t>
            </a:r>
            <a:r>
              <a:rPr lang="en-US" b="1" dirty="0" err="1" smtClean="0"/>
              <a:t>zločiny</a:t>
            </a:r>
            <a:r>
              <a:rPr lang="en-US" b="1" dirty="0" smtClean="0"/>
              <a:t> </a:t>
            </a:r>
            <a:r>
              <a:rPr lang="cs-CZ" dirty="0" err="1" smtClean="0"/>
              <a:t>jso</a:t>
            </a:r>
            <a:r>
              <a:rPr lang="en-US" dirty="0" smtClean="0"/>
              <a:t>u </a:t>
            </a:r>
            <a:r>
              <a:rPr lang="en-US" dirty="0" err="1" smtClean="0"/>
              <a:t>ty</a:t>
            </a:r>
            <a:r>
              <a:rPr lang="en-US" dirty="0" smtClean="0"/>
              <a:t> </a:t>
            </a:r>
            <a:r>
              <a:rPr lang="en-US" dirty="0" err="1" smtClean="0"/>
              <a:t>úmyslné</a:t>
            </a:r>
            <a:r>
              <a:rPr lang="en-US" dirty="0" smtClean="0"/>
              <a:t> </a:t>
            </a:r>
            <a:r>
              <a:rPr lang="en-US" dirty="0" err="1" smtClean="0"/>
              <a:t>trestné</a:t>
            </a:r>
            <a:r>
              <a:rPr lang="en-US" dirty="0" smtClean="0"/>
              <a:t> </a:t>
            </a:r>
            <a:r>
              <a:rPr lang="en-US" dirty="0" err="1" smtClean="0"/>
              <a:t>činy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něž</a:t>
            </a:r>
            <a:r>
              <a:rPr lang="en-US" dirty="0" smtClean="0"/>
              <a:t>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stanoví</a:t>
            </a:r>
            <a:r>
              <a:rPr lang="en-US" dirty="0" smtClean="0"/>
              <a:t> </a:t>
            </a:r>
            <a:r>
              <a:rPr lang="en-US" dirty="0" err="1" smtClean="0"/>
              <a:t>trest</a:t>
            </a:r>
            <a:r>
              <a:rPr lang="en-US" dirty="0" smtClean="0"/>
              <a:t> </a:t>
            </a:r>
            <a:r>
              <a:rPr lang="en-US" dirty="0" err="1" smtClean="0"/>
              <a:t>odnětí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s </a:t>
            </a:r>
            <a:r>
              <a:rPr lang="en-US" dirty="0" err="1" smtClean="0"/>
              <a:t>horní</a:t>
            </a:r>
            <a:r>
              <a:rPr lang="en-US" dirty="0" smtClean="0"/>
              <a:t> </a:t>
            </a:r>
            <a:r>
              <a:rPr lang="en-US" dirty="0" err="1" smtClean="0"/>
              <a:t>hranicí</a:t>
            </a:r>
            <a:r>
              <a:rPr lang="en-US" dirty="0" smtClean="0"/>
              <a:t>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sazby</a:t>
            </a:r>
            <a:r>
              <a:rPr lang="en-US" dirty="0" smtClean="0"/>
              <a:t> </a:t>
            </a:r>
            <a:r>
              <a:rPr lang="en-US" dirty="0" err="1" smtClean="0"/>
              <a:t>nejméně</a:t>
            </a:r>
            <a:r>
              <a:rPr lang="en-US" dirty="0" smtClean="0"/>
              <a:t> </a:t>
            </a:r>
            <a:r>
              <a:rPr lang="en-US" dirty="0" err="1" smtClean="0"/>
              <a:t>deset</a:t>
            </a:r>
            <a:r>
              <a:rPr lang="en-US" dirty="0" smtClean="0"/>
              <a:t> let.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Podle </a:t>
            </a:r>
            <a:r>
              <a:rPr lang="cs-CZ" b="1" dirty="0" smtClean="0"/>
              <a:t>§ 111 se TČ rozumí jen čin soudně trestný a pokud z jednotlivého ustanovení trestního zákona nevyplývá něco jiného, též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- příprava TČ (§ 20),</a:t>
            </a:r>
          </a:p>
          <a:p>
            <a:pPr>
              <a:buNone/>
            </a:pPr>
            <a:r>
              <a:rPr lang="cs-CZ" dirty="0" smtClean="0"/>
              <a:t>- pokus TČ (§ 21),</a:t>
            </a:r>
          </a:p>
          <a:p>
            <a:pPr>
              <a:buNone/>
            </a:pPr>
            <a:r>
              <a:rPr lang="cs-CZ" dirty="0" smtClean="0"/>
              <a:t>- účastenství na TČ ve formě </a:t>
            </a:r>
            <a:r>
              <a:rPr lang="cs-CZ" dirty="0" err="1" smtClean="0"/>
              <a:t>organizátorství</a:t>
            </a:r>
            <a:r>
              <a:rPr lang="cs-CZ" dirty="0" smtClean="0"/>
              <a:t>, návodu a pomoci (§ 24).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2500" b="1" cap="all" dirty="0" smtClean="0"/>
              <a:t>funkce pojmu trestný čin z hlediska viny</a:t>
            </a:r>
          </a:p>
          <a:p>
            <a:pPr>
              <a:buNone/>
            </a:pPr>
            <a:endParaRPr lang="cs-CZ" b="1" cap="all" dirty="0" smtClean="0"/>
          </a:p>
          <a:p>
            <a:pPr>
              <a:buNone/>
            </a:pPr>
            <a:r>
              <a:rPr lang="cs-CZ" sz="2500" b="1" i="1" u="sng" dirty="0" smtClean="0"/>
              <a:t>čin jinak trestný</a:t>
            </a:r>
            <a:endParaRPr lang="cs-CZ" sz="2500" i="1" u="sng" dirty="0" smtClean="0"/>
          </a:p>
          <a:p>
            <a:r>
              <a:rPr lang="cs-CZ" sz="2500" b="1" dirty="0" smtClean="0"/>
              <a:t> </a:t>
            </a:r>
            <a:r>
              <a:rPr lang="cs-CZ" sz="2500" dirty="0" smtClean="0"/>
              <a:t>vedle pojmu „trestného činu“ neboli „činu soudně trestného“ počítá trestněprávní terminologie ještě s „činem jinak trestným“ → čin jinak trestný je čin relativně beztrestný, tzn. beztrestný v poměru ke konkrétním okolnostem případu; jinak, tj. za jiných okolností, je takovýto čin trestný</a:t>
            </a:r>
          </a:p>
          <a:p>
            <a:r>
              <a:rPr lang="cs-CZ" sz="2500" dirty="0" smtClean="0"/>
              <a:t>existuje ve dvou podobách</a:t>
            </a:r>
          </a:p>
          <a:p>
            <a:pPr>
              <a:buNone/>
            </a:pPr>
            <a:r>
              <a:rPr lang="cs-CZ" sz="2500" b="1" dirty="0" smtClean="0"/>
              <a:t>1) Čin pro nedostatek znaků subjektu</a:t>
            </a:r>
            <a:r>
              <a:rPr lang="cs-CZ" sz="2500" dirty="0" smtClean="0"/>
              <a:t> (věk, příčetnost,…), subjektivní stránky (zavinění) nebo pro nedostatek jednání (vis </a:t>
            </a:r>
            <a:r>
              <a:rPr lang="cs-CZ" sz="2500" dirty="0" err="1" smtClean="0"/>
              <a:t>absoluta</a:t>
            </a:r>
            <a:r>
              <a:rPr lang="cs-CZ" sz="2500" dirty="0" smtClean="0"/>
              <a:t>) není v konkrétním případě trestný</a:t>
            </a:r>
          </a:p>
          <a:p>
            <a:r>
              <a:rPr lang="cs-CZ" sz="2500" dirty="0" smtClean="0"/>
              <a:t> nedostatek příčinného vztahu mezi jednáním a následkem, nedostatek následku samého, jakož i absence konkrétního objektu trestného činu neznamenají nutně, že půjde o čin jinak trestný X nedostatek vyjmenovaných znaků objektivní stránky, jakož i konkrétního objektu trestného činu jsou pojmovými znaky určitých forem trestného činu, a sice přípravy a pokusu, tedy činů soudně trestných</a:t>
            </a:r>
          </a:p>
          <a:p>
            <a:pPr>
              <a:buNone/>
            </a:pPr>
            <a:r>
              <a:rPr lang="cs-CZ" sz="2500" dirty="0" smtClean="0"/>
              <a:t> </a:t>
            </a:r>
          </a:p>
          <a:p>
            <a:pPr>
              <a:buNone/>
            </a:pPr>
            <a:r>
              <a:rPr lang="cs-CZ" sz="2500" b="1" dirty="0" smtClean="0"/>
              <a:t>2) Činy nevykazující žádný stupeň společenské škodlivosti</a:t>
            </a:r>
            <a:r>
              <a:rPr lang="cs-CZ" sz="2500" dirty="0" smtClean="0"/>
              <a:t> - činy v nutné obraně nebo spáchané za podmínek krajní nouze (§ 28, § 29 TZK)</a:t>
            </a:r>
          </a:p>
          <a:p>
            <a:pPr>
              <a:buNone/>
            </a:pPr>
            <a:r>
              <a:rPr lang="cs-CZ" sz="2500" dirty="0" smtClean="0"/>
              <a:t> </a:t>
            </a:r>
          </a:p>
          <a:p>
            <a:r>
              <a:rPr lang="cs-CZ" sz="2500" dirty="0" smtClean="0"/>
              <a:t>trestné činy (činy soudně trestné) a činy jinak trestné představují právně relevantní skutečnosti, na jejichž základě vznikají trestněprávní vztahy odpovědnostní a </a:t>
            </a:r>
            <a:r>
              <a:rPr lang="cs-CZ" sz="2500" dirty="0" err="1" smtClean="0"/>
              <a:t>mimoodpovědnostní</a:t>
            </a:r>
            <a:endParaRPr lang="cs-CZ" sz="2500" dirty="0" smtClean="0"/>
          </a:p>
          <a:p>
            <a:r>
              <a:rPr lang="cs-CZ" sz="2500" dirty="0" smtClean="0"/>
              <a:t>trestný čin je výlučným základem trestní odpovědnosti X čin jinak trestný sám o sobě nikoliv → může však představovat tzv. objektivní podmínku trestnosti, vedle podmínek subjektivních</a:t>
            </a:r>
          </a:p>
          <a:p>
            <a:pPr>
              <a:buNone/>
            </a:pPr>
            <a:r>
              <a:rPr lang="cs-CZ" sz="2500" i="1" dirty="0" smtClean="0"/>
              <a:t> </a:t>
            </a:r>
          </a:p>
          <a:p>
            <a:pPr>
              <a:buNone/>
            </a:pPr>
            <a:r>
              <a:rPr lang="cs-CZ" sz="2500" b="1" i="1" u="sng" dirty="0" smtClean="0"/>
              <a:t>čin beztrestný</a:t>
            </a:r>
            <a:endParaRPr lang="cs-CZ" sz="2500" i="1" u="sng" dirty="0" smtClean="0"/>
          </a:p>
          <a:p>
            <a:r>
              <a:rPr lang="cs-CZ" sz="2500" b="1" dirty="0" smtClean="0"/>
              <a:t> </a:t>
            </a:r>
            <a:r>
              <a:rPr lang="cs-CZ" sz="2500" dirty="0" smtClean="0"/>
              <a:t>čin beztrestný je čin absolutně beztrestný, tzn. za jakýchkoliv okolností</a:t>
            </a:r>
          </a:p>
          <a:p>
            <a:pPr>
              <a:buNone/>
            </a:pPr>
            <a:r>
              <a:rPr lang="cs-CZ" sz="2500" b="1" dirty="0" smtClean="0"/>
              <a:t>1)</a:t>
            </a:r>
            <a:r>
              <a:rPr lang="cs-CZ" sz="2500" dirty="0" smtClean="0"/>
              <a:t>zákonodárce určité TČ z důvodů </a:t>
            </a:r>
            <a:r>
              <a:rPr lang="cs-CZ" sz="2500" dirty="0" err="1" smtClean="0"/>
              <a:t>trestněpolitických</a:t>
            </a:r>
            <a:r>
              <a:rPr lang="cs-CZ" sz="2500" dirty="0" smtClean="0"/>
              <a:t> obecně nekriminalizuje(</a:t>
            </a:r>
            <a:r>
              <a:rPr lang="cs-CZ" sz="2500" dirty="0" err="1" smtClean="0"/>
              <a:t>např.sebevražda</a:t>
            </a:r>
            <a:r>
              <a:rPr lang="cs-CZ" sz="2500" dirty="0" smtClean="0"/>
              <a:t>, </a:t>
            </a:r>
            <a:r>
              <a:rPr lang="cs-CZ" sz="2500" dirty="0" err="1" smtClean="0"/>
              <a:t>autointerrupce</a:t>
            </a:r>
            <a:r>
              <a:rPr lang="cs-CZ" sz="2500" dirty="0" smtClean="0"/>
              <a:t>)</a:t>
            </a:r>
          </a:p>
          <a:p>
            <a:pPr>
              <a:buNone/>
            </a:pPr>
            <a:r>
              <a:rPr lang="cs-CZ" sz="2500" b="1" dirty="0" smtClean="0"/>
              <a:t>2) činy neuvedené ve zvláštní č. TZK (např. přestupek)</a:t>
            </a:r>
            <a:endParaRPr lang="cs-CZ" sz="2500" dirty="0" smtClean="0"/>
          </a:p>
          <a:p>
            <a:pPr>
              <a:buNone/>
            </a:pPr>
            <a:r>
              <a:rPr lang="cs-CZ" sz="2500" b="1" dirty="0" smtClean="0"/>
              <a:t>3) činy dovolené</a:t>
            </a:r>
            <a:endParaRPr lang="cs-CZ" sz="2500" dirty="0" smtClean="0"/>
          </a:p>
          <a:p>
            <a:r>
              <a:rPr lang="cs-CZ" sz="2500" dirty="0" smtClean="0"/>
              <a:t>činy beztrestné stojí z hlediska problematiky trestněprávních vztahů pochopitelně mimo rámec trestního práva a těchto vztahů jím regulovaných</a:t>
            </a:r>
          </a:p>
          <a:p>
            <a:r>
              <a:rPr lang="cs-CZ" sz="2500" dirty="0" smtClean="0"/>
              <a:t>čin beztrestný nemůže na rozdíl od činu jinak trestného vystupovat ani jako tzv. objektivní podmínka trestnosti</a:t>
            </a:r>
          </a:p>
          <a:p>
            <a:r>
              <a:rPr lang="cs-CZ" sz="2500" b="1" dirty="0" smtClean="0"/>
              <a:t>trestný čin</a:t>
            </a:r>
            <a:r>
              <a:rPr lang="cs-CZ" sz="2500" dirty="0" smtClean="0"/>
              <a:t> ≠ </a:t>
            </a:r>
            <a:r>
              <a:rPr lang="cs-CZ" sz="2500" b="1" dirty="0" smtClean="0"/>
              <a:t>protiprávní čin </a:t>
            </a:r>
            <a:r>
              <a:rPr lang="cs-CZ" sz="2500" dirty="0" smtClean="0"/>
              <a:t>– pojem ZSM, sloužící jako souhrnné označení pro </a:t>
            </a:r>
            <a:r>
              <a:rPr lang="cs-CZ" sz="2500" dirty="0" err="1" smtClean="0"/>
              <a:t>tr</a:t>
            </a:r>
            <a:r>
              <a:rPr lang="cs-CZ" sz="2500" dirty="0" smtClean="0"/>
              <a:t>. čin, provinění nebo čin jinak trestný </a:t>
            </a:r>
          </a:p>
          <a:p>
            <a:pPr>
              <a:buNone/>
            </a:pPr>
            <a:endParaRPr lang="cs-CZ" sz="2500" cap="all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37376" cy="6552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cap="all" dirty="0" smtClean="0"/>
              <a:t>dělení protispolečenských jednání podle jejich závažnosti</a:t>
            </a:r>
          </a:p>
          <a:p>
            <a:pPr>
              <a:buNone/>
            </a:pPr>
            <a:endParaRPr lang="cs-CZ" sz="1600" b="1" cap="all" dirty="0" smtClean="0"/>
          </a:p>
          <a:p>
            <a:pPr>
              <a:buNone/>
            </a:pPr>
            <a:r>
              <a:rPr lang="cs-CZ" sz="1600" b="1" dirty="0" smtClean="0"/>
              <a:t>1. trestné činy dle TZ a ZSM</a:t>
            </a: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2. správní delikty FO, zejména přestupky</a:t>
            </a: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3. civilněprávní delikty</a:t>
            </a: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4. jiné společensky nežádoucí činy se škodlivými důsledky</a:t>
            </a:r>
            <a:r>
              <a:rPr lang="cs-CZ" sz="1600" dirty="0" smtClean="0"/>
              <a:t>, které nelze kvalifikovat jako protiprávní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400" b="1" dirty="0" smtClean="0"/>
              <a:t>KLASIFIKACE TRESTNÝCH ČINŮ</a:t>
            </a:r>
            <a:endParaRPr lang="cs-CZ" sz="1400" dirty="0" smtClean="0"/>
          </a:p>
          <a:p>
            <a:r>
              <a:rPr lang="cs-CZ" sz="1600" dirty="0" smtClean="0"/>
              <a:t>trestné </a:t>
            </a:r>
            <a:r>
              <a:rPr lang="cs-CZ" sz="1600" dirty="0" smtClean="0"/>
              <a:t>činy je možné třídit podle různých hledisek, například podle druhu chráněných hodnot ( viz. systematika zvláštní části TZK), podle formy zavinění ( </a:t>
            </a:r>
            <a:r>
              <a:rPr lang="cs-CZ" sz="1600" b="1" dirty="0" smtClean="0"/>
              <a:t>trestné činy úmyslné – nedbalostní</a:t>
            </a:r>
            <a:r>
              <a:rPr lang="cs-CZ" sz="1600" dirty="0" smtClean="0"/>
              <a:t>), podle způsobu jednání (</a:t>
            </a:r>
            <a:r>
              <a:rPr lang="cs-CZ" sz="1600" b="1" dirty="0" err="1" smtClean="0"/>
              <a:t>tr</a:t>
            </a:r>
            <a:r>
              <a:rPr lang="cs-CZ" sz="1600" b="1" dirty="0" smtClean="0"/>
              <a:t>. činy spáchané konáním – opomenutím</a:t>
            </a:r>
            <a:r>
              <a:rPr lang="cs-CZ" sz="1600" dirty="0" smtClean="0"/>
              <a:t>), podle toho zda je či není naplněna objektivní stránka trestného činu, lze rozlišovat  </a:t>
            </a:r>
            <a:r>
              <a:rPr lang="cs-CZ" sz="1600" b="1" dirty="0" smtClean="0"/>
              <a:t>přípravu</a:t>
            </a:r>
            <a:r>
              <a:rPr lang="cs-CZ" sz="1600" dirty="0" smtClean="0"/>
              <a:t> (§ 7), </a:t>
            </a:r>
            <a:r>
              <a:rPr lang="cs-CZ" sz="1600" b="1" dirty="0" smtClean="0"/>
              <a:t>pokus </a:t>
            </a:r>
            <a:r>
              <a:rPr lang="cs-CZ" sz="1600" dirty="0" smtClean="0"/>
              <a:t>(§ 8) a </a:t>
            </a:r>
            <a:r>
              <a:rPr lang="cs-CZ" sz="1600" b="1" dirty="0" smtClean="0"/>
              <a:t>dokonání </a:t>
            </a:r>
            <a:r>
              <a:rPr lang="cs-CZ" sz="1600" b="1" dirty="0" err="1" smtClean="0"/>
              <a:t>tr</a:t>
            </a:r>
            <a:r>
              <a:rPr lang="cs-CZ" sz="1600" b="1" dirty="0" smtClean="0"/>
              <a:t>. činu</a:t>
            </a:r>
            <a:r>
              <a:rPr lang="cs-CZ" sz="1600" dirty="0" smtClean="0"/>
              <a:t>, z hlediska zda vyvolávají účinek nebo nikoliv (trestný čin </a:t>
            </a:r>
            <a:r>
              <a:rPr lang="cs-CZ" sz="1600" b="1" dirty="0" err="1" smtClean="0"/>
              <a:t>ohrožovací</a:t>
            </a:r>
            <a:r>
              <a:rPr lang="cs-CZ" sz="1600" b="1" dirty="0" smtClean="0"/>
              <a:t> - poruchový</a:t>
            </a:r>
            <a:r>
              <a:rPr lang="cs-CZ" sz="1600" dirty="0" smtClean="0"/>
              <a:t>) apod.</a:t>
            </a:r>
          </a:p>
          <a:p>
            <a:pPr>
              <a:buNone/>
            </a:pPr>
            <a:r>
              <a:rPr lang="cs-CZ" sz="1600" dirty="0" smtClean="0"/>
              <a:t>Klasifikace podle </a:t>
            </a:r>
            <a:r>
              <a:rPr lang="cs-CZ" sz="1600" dirty="0" smtClean="0"/>
              <a:t>závažnosti typové:</a:t>
            </a:r>
          </a:p>
          <a:p>
            <a:pPr>
              <a:buNone/>
            </a:pPr>
            <a:r>
              <a:rPr lang="cs-CZ" sz="1600" dirty="0" smtClean="0"/>
              <a:t>a) </a:t>
            </a:r>
            <a:r>
              <a:rPr lang="cs-CZ" sz="1600" b="1" dirty="0" smtClean="0"/>
              <a:t>zvlášť závažné zločiny </a:t>
            </a:r>
            <a:r>
              <a:rPr lang="cs-CZ" sz="1600" dirty="0" smtClean="0"/>
              <a:t>– je trestná i příprava k těmto </a:t>
            </a:r>
            <a:r>
              <a:rPr lang="cs-CZ" sz="1600" dirty="0" err="1" smtClean="0"/>
              <a:t>tr</a:t>
            </a:r>
            <a:r>
              <a:rPr lang="cs-CZ" sz="1600" dirty="0" smtClean="0"/>
              <a:t>. činům - jde o úmyslné trestné činy, u nichž horní hranice </a:t>
            </a:r>
            <a:r>
              <a:rPr lang="cs-CZ" sz="1600" dirty="0" err="1" smtClean="0"/>
              <a:t>tr</a:t>
            </a:r>
            <a:r>
              <a:rPr lang="cs-CZ" sz="1600" dirty="0" smtClean="0"/>
              <a:t>. sazby činí nejméně 10 let </a:t>
            </a:r>
          </a:p>
          <a:p>
            <a:pPr>
              <a:buNone/>
            </a:pPr>
            <a:r>
              <a:rPr lang="cs-CZ" sz="1600" dirty="0" smtClean="0"/>
              <a:t>b) </a:t>
            </a:r>
            <a:r>
              <a:rPr lang="cs-CZ" sz="1600" b="1" dirty="0" smtClean="0"/>
              <a:t>trestné činy za které lze uložit trest odnětí svobody max. do 5 let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c) </a:t>
            </a:r>
            <a:r>
              <a:rPr lang="cs-CZ" sz="1600" b="1" dirty="0" smtClean="0"/>
              <a:t>trestné činy za které lze uložit trest odnětí svobody max. do 3 let</a:t>
            </a:r>
            <a:r>
              <a:rPr lang="cs-CZ" sz="1600" dirty="0" smtClean="0"/>
              <a:t> – za podmínek § 81, 84 TZK lze dát podmínku</a:t>
            </a:r>
          </a:p>
          <a:p>
            <a:endParaRPr lang="cs-CZ" sz="1600" dirty="0" smtClean="0"/>
          </a:p>
          <a:p>
            <a:pPr>
              <a:buNone/>
            </a:pPr>
            <a:endParaRPr lang="cs-CZ" sz="1600" b="1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>
            <a:normAutofit/>
          </a:bodyPr>
          <a:lstStyle/>
          <a:p>
            <a:r>
              <a:rPr lang="cs-CZ" sz="1800" b="1" cap="all" dirty="0" smtClean="0"/>
              <a:t>POJEM trestního práva hmotného 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Trestní právo je odvětvím veřejného práva. </a:t>
            </a:r>
          </a:p>
          <a:p>
            <a:r>
              <a:rPr lang="cs-CZ" sz="1800" dirty="0" smtClean="0"/>
              <a:t>Rozlišujeme </a:t>
            </a:r>
            <a:r>
              <a:rPr lang="cs-CZ" sz="1800" b="1" dirty="0" smtClean="0"/>
              <a:t>TP hmotné </a:t>
            </a:r>
            <a:r>
              <a:rPr lang="cs-CZ" sz="1800" dirty="0" smtClean="0"/>
              <a:t>(materiální) , které stanoví, co je trestným činem a jakou sankci za něj uložit, a </a:t>
            </a:r>
            <a:r>
              <a:rPr lang="cs-CZ" sz="1800" b="1" dirty="0" smtClean="0"/>
              <a:t>TP procesní </a:t>
            </a:r>
            <a:r>
              <a:rPr lang="cs-CZ" sz="1800" dirty="0" smtClean="0"/>
              <a:t>(formální), které  upravuje trestní řízení (procedurální postup). </a:t>
            </a:r>
          </a:p>
          <a:p>
            <a:r>
              <a:rPr lang="cs-CZ" sz="1800" dirty="0" smtClean="0"/>
              <a:t>TPH se uplatňuje prostřednictvím TPP, které vlastně stanoví pravidla pro uplatnění TPH.</a:t>
            </a:r>
          </a:p>
          <a:p>
            <a:pPr>
              <a:buNone/>
            </a:pPr>
            <a:r>
              <a:rPr lang="cs-CZ" sz="1800" dirty="0" smtClean="0"/>
              <a:t> </a:t>
            </a:r>
          </a:p>
          <a:p>
            <a:r>
              <a:rPr lang="cs-CZ" sz="1800" b="1" dirty="0" smtClean="0"/>
              <a:t>Trestní právo hmotné je </a:t>
            </a:r>
            <a:r>
              <a:rPr lang="cs-CZ" sz="1800" dirty="0" smtClean="0"/>
              <a:t>odvětví práva, které chrání oprávněné zájmy FO a PO, zájmy společnosti a ústavní zřízení ČR před trestnými činy taxativně vypočtenými v trestněprávních normách, určuje za jakých podmínek určitý způsob jednání představuje trestný čin a jaké sankce za něj mohou být uloženy. </a:t>
            </a:r>
          </a:p>
          <a:p>
            <a:r>
              <a:rPr lang="cs-CZ" sz="1800" dirty="0" smtClean="0"/>
              <a:t>Ochraně před trestnými činy slouží i stanovení podmínek ukládání tzv. ochranných opatření. </a:t>
            </a:r>
          </a:p>
          <a:p>
            <a:r>
              <a:rPr lang="cs-CZ" sz="1800" dirty="0" smtClean="0"/>
              <a:t>Trestní právo hmotné, které je předmětem úpravy trestního zákoníku, se uplatňuje prostřednictvím trestního práva procesního, jehož normy upravují postup orgánů činných v trestním řízení o konkrétních spáchaných trestných činech tak, aby trestné činy byly náležitě zjištěny a jejich pachatelé podle zákona spravedlivě potrestáni. V</a:t>
            </a:r>
          </a:p>
          <a:p>
            <a:r>
              <a:rPr lang="cs-CZ" sz="1800" dirty="0" smtClean="0"/>
              <a:t> tomto smyslu tvoří trestní právo a trestní právo procesní jednotný celek, kde je však třeba vždy rozlišovat část trestněprávní upravenou v trestním zákoně a část </a:t>
            </a:r>
            <a:r>
              <a:rPr lang="cs-CZ" sz="1800" dirty="0" err="1" smtClean="0"/>
              <a:t>trestněprocesní</a:t>
            </a:r>
            <a:r>
              <a:rPr lang="cs-CZ" sz="1800" dirty="0" smtClean="0"/>
              <a:t> upravenou v trestním řádu.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640960" cy="66693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200" b="1" cap="all" dirty="0" smtClean="0"/>
              <a:t>Klasifikace dle</a:t>
            </a:r>
            <a:r>
              <a:rPr lang="cs-CZ" sz="2200" b="1" cap="all" dirty="0" smtClean="0"/>
              <a:t> procesního </a:t>
            </a:r>
            <a:r>
              <a:rPr lang="cs-CZ" sz="2200" b="1" cap="all" dirty="0" smtClean="0"/>
              <a:t>hlediska</a:t>
            </a:r>
          </a:p>
          <a:p>
            <a:pPr>
              <a:buNone/>
            </a:pPr>
            <a:endParaRPr lang="cs-CZ" sz="2200" b="1" cap="all" dirty="0" smtClean="0"/>
          </a:p>
          <a:p>
            <a:pPr>
              <a:buNone/>
            </a:pPr>
            <a:r>
              <a:rPr lang="cs-CZ" dirty="0" smtClean="0"/>
              <a:t>a) trestné činy za které lze uložit trest odnětí svobody max. </a:t>
            </a:r>
            <a:r>
              <a:rPr lang="cs-CZ" b="1" dirty="0" smtClean="0"/>
              <a:t>do 2 let </a:t>
            </a:r>
            <a:r>
              <a:rPr lang="cs-CZ" dirty="0" smtClean="0"/>
              <a:t>– obviněného nelze vzít do vazby (§ 68/2,3 TŘ)</a:t>
            </a:r>
          </a:p>
          <a:p>
            <a:pPr>
              <a:buNone/>
            </a:pPr>
            <a:r>
              <a:rPr lang="cs-CZ" dirty="0" smtClean="0"/>
              <a:t>b) trestné činy za které lze uložit trest odnětí svobody max. </a:t>
            </a:r>
            <a:r>
              <a:rPr lang="cs-CZ" b="1" dirty="0" smtClean="0"/>
              <a:t>do 3 let </a:t>
            </a:r>
            <a:r>
              <a:rPr lang="cs-CZ" dirty="0" smtClean="0"/>
              <a:t>– rozhoduje-li v prvním stupni okr. soud, je možné konat tzv. </a:t>
            </a:r>
            <a:r>
              <a:rPr lang="cs-CZ" i="1" dirty="0" smtClean="0"/>
              <a:t>zkrácené přípravné řízení </a:t>
            </a:r>
            <a:r>
              <a:rPr lang="cs-CZ" dirty="0" smtClean="0"/>
              <a:t>(§ 179a TŘ) na které navazuje zjednodušené řízení před soudem</a:t>
            </a:r>
          </a:p>
          <a:p>
            <a:pPr>
              <a:buNone/>
            </a:pPr>
            <a:r>
              <a:rPr lang="cs-CZ" dirty="0" smtClean="0"/>
              <a:t>- jde-li o nedbalost, nelze vzít obviněného do vazby</a:t>
            </a:r>
          </a:p>
          <a:p>
            <a:pPr>
              <a:buNone/>
            </a:pPr>
            <a:r>
              <a:rPr lang="cs-CZ" dirty="0" smtClean="0"/>
              <a:t>- jde-li o provinění, je možné odstoupit od trestního stíhání</a:t>
            </a:r>
          </a:p>
          <a:p>
            <a:pPr>
              <a:buNone/>
            </a:pPr>
            <a:r>
              <a:rPr lang="cs-CZ" dirty="0" smtClean="0"/>
              <a:t>c) trestné činy za které lze uložit trest odnětí svobody max. </a:t>
            </a:r>
            <a:r>
              <a:rPr lang="cs-CZ" b="1" dirty="0" smtClean="0"/>
              <a:t>do 5 let </a:t>
            </a:r>
            <a:r>
              <a:rPr lang="cs-CZ" dirty="0" smtClean="0"/>
              <a:t>– řízení zásadně koná samosoudce</a:t>
            </a:r>
          </a:p>
          <a:p>
            <a:pPr>
              <a:buNone/>
            </a:pPr>
            <a:r>
              <a:rPr lang="cs-CZ" dirty="0" smtClean="0"/>
              <a:t>- za podmínek § 307 TŘ lze podmíněně zastavit trestní stíhání, za podmínek § 309 TŘ lze schválit narovnání</a:t>
            </a:r>
          </a:p>
          <a:p>
            <a:pPr>
              <a:buNone/>
            </a:pPr>
            <a:r>
              <a:rPr lang="cs-CZ" dirty="0" smtClean="0"/>
              <a:t>d) trestné činy za které lze uložit maximální trest odnětí svobody </a:t>
            </a:r>
            <a:r>
              <a:rPr lang="cs-CZ" b="1" dirty="0" smtClean="0"/>
              <a:t>převyšující 5 let </a:t>
            </a:r>
            <a:r>
              <a:rPr lang="cs-CZ" dirty="0" smtClean="0"/>
              <a:t>– rozhoduje vždy senát a obviněný musí mít vždy obhájce (již v přípravném řízení - § 36/3 TŘ)</a:t>
            </a:r>
          </a:p>
          <a:p>
            <a:pPr>
              <a:buNone/>
            </a:pPr>
            <a:r>
              <a:rPr lang="cs-CZ" dirty="0" smtClean="0"/>
              <a:t>- podmíněné zastavení trestního stíhání nebo schválení narovnání nepřichází v úvahu</a:t>
            </a:r>
          </a:p>
          <a:p>
            <a:pPr>
              <a:buNone/>
            </a:pPr>
            <a:r>
              <a:rPr lang="cs-CZ" dirty="0" smtClean="0"/>
              <a:t>e) trestné činy za které lze uložit trest odnětí svobody </a:t>
            </a:r>
            <a:r>
              <a:rPr lang="cs-CZ" b="1" dirty="0" smtClean="0"/>
              <a:t>min. 5 let </a:t>
            </a:r>
            <a:r>
              <a:rPr lang="cs-CZ" dirty="0" smtClean="0"/>
              <a:t>– rozhoduje v prvém stupni krajský soud (§ 17 TŘ)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496944" cy="6669360"/>
          </a:xfrm>
        </p:spPr>
        <p:txBody>
          <a:bodyPr/>
          <a:lstStyle/>
          <a:p>
            <a:pPr>
              <a:buNone/>
            </a:pPr>
            <a:r>
              <a:rPr lang="cs-CZ" sz="2000" b="1" cap="all" dirty="0" smtClean="0"/>
              <a:t>klasifikace podle objektivní stránky trestného činu</a:t>
            </a:r>
            <a:endParaRPr lang="cs-CZ" sz="2000" cap="all" dirty="0" smtClean="0"/>
          </a:p>
          <a:p>
            <a:r>
              <a:rPr lang="cs-CZ" dirty="0" smtClean="0"/>
              <a:t>- příprava</a:t>
            </a:r>
          </a:p>
          <a:p>
            <a:r>
              <a:rPr lang="cs-CZ" dirty="0" smtClean="0"/>
              <a:t>- pokus</a:t>
            </a:r>
          </a:p>
          <a:p>
            <a:r>
              <a:rPr lang="cs-CZ" dirty="0" smtClean="0"/>
              <a:t>- dokonání</a:t>
            </a:r>
          </a:p>
          <a:p>
            <a:r>
              <a:rPr lang="cs-CZ" dirty="0" smtClean="0"/>
              <a:t>- spolupachatelství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organizátorství</a:t>
            </a:r>
            <a:endParaRPr lang="cs-CZ" dirty="0" smtClean="0"/>
          </a:p>
          <a:p>
            <a:r>
              <a:rPr lang="cs-CZ" dirty="0" smtClean="0"/>
              <a:t>- návod</a:t>
            </a:r>
          </a:p>
          <a:p>
            <a:r>
              <a:rPr lang="cs-CZ" dirty="0" smtClean="0"/>
              <a:t>- pomoc</a:t>
            </a:r>
          </a:p>
          <a:p>
            <a:r>
              <a:rPr lang="cs-CZ" dirty="0" smtClean="0"/>
              <a:t>- TČ pokračující</a:t>
            </a:r>
          </a:p>
          <a:p>
            <a:r>
              <a:rPr lang="cs-CZ" dirty="0" smtClean="0"/>
              <a:t>- TČ trvající</a:t>
            </a:r>
          </a:p>
          <a:p>
            <a:r>
              <a:rPr lang="cs-CZ" dirty="0" smtClean="0"/>
              <a:t>- TČ hromadné</a:t>
            </a:r>
          </a:p>
          <a:p>
            <a:r>
              <a:rPr lang="cs-CZ" dirty="0" smtClean="0"/>
              <a:t>- pluralitní trestná činnost (souběh a recidiva)</a:t>
            </a:r>
          </a:p>
          <a:p>
            <a:r>
              <a:rPr lang="cs-CZ" dirty="0" smtClean="0"/>
              <a:t>- singulární trestná činnost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37376" cy="6669360"/>
          </a:xfrm>
        </p:spPr>
        <p:txBody>
          <a:bodyPr/>
          <a:lstStyle/>
          <a:p>
            <a:pPr>
              <a:buNone/>
            </a:pPr>
            <a:r>
              <a:rPr lang="cs-CZ" sz="2000" b="1" cap="all" dirty="0" smtClean="0"/>
              <a:t>klasifikace </a:t>
            </a:r>
            <a:endParaRPr lang="cs-CZ" sz="2000" b="1" cap="all" dirty="0" smtClean="0"/>
          </a:p>
          <a:p>
            <a:pPr>
              <a:buNone/>
            </a:pPr>
            <a:endParaRPr lang="cs-CZ" sz="2000" cap="all" dirty="0" smtClean="0"/>
          </a:p>
          <a:p>
            <a:r>
              <a:rPr lang="cs-CZ" i="1" dirty="0" smtClean="0"/>
              <a:t>podle požadavku na zvláštní vlastnost, způsobilost či postavení pachatele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 </a:t>
            </a:r>
            <a:r>
              <a:rPr lang="cs-CZ" b="1" dirty="0" smtClean="0"/>
              <a:t>obecné</a:t>
            </a:r>
            <a:r>
              <a:rPr lang="cs-CZ" dirty="0" smtClean="0"/>
              <a:t> x </a:t>
            </a:r>
            <a:r>
              <a:rPr lang="cs-CZ" b="1" dirty="0" smtClean="0"/>
              <a:t>speciální</a:t>
            </a:r>
            <a:r>
              <a:rPr lang="cs-CZ" dirty="0" smtClean="0"/>
              <a:t> x </a:t>
            </a:r>
            <a:r>
              <a:rPr lang="cs-CZ" b="1" dirty="0" smtClean="0"/>
              <a:t>konkrétní</a:t>
            </a:r>
          </a:p>
          <a:p>
            <a:r>
              <a:rPr lang="cs-CZ" i="1" dirty="0" smtClean="0"/>
              <a:t>podle formy zavinění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</a:t>
            </a:r>
            <a:r>
              <a:rPr lang="cs-CZ" b="1" dirty="0" smtClean="0"/>
              <a:t>úmyslné</a:t>
            </a:r>
            <a:r>
              <a:rPr lang="cs-CZ" dirty="0" smtClean="0"/>
              <a:t> x </a:t>
            </a:r>
            <a:r>
              <a:rPr lang="cs-CZ" b="1" dirty="0" smtClean="0"/>
              <a:t>nedbalostní</a:t>
            </a:r>
          </a:p>
          <a:p>
            <a:r>
              <a:rPr lang="cs-CZ" b="1" dirty="0" smtClean="0"/>
              <a:t>vlastnoruční</a:t>
            </a:r>
            <a:r>
              <a:rPr lang="cs-CZ" dirty="0" smtClean="0"/>
              <a:t> x </a:t>
            </a:r>
            <a:r>
              <a:rPr lang="cs-CZ" b="1" dirty="0" smtClean="0"/>
              <a:t>spáchané za použití „živých“ nástrojů</a:t>
            </a:r>
          </a:p>
          <a:p>
            <a:r>
              <a:rPr lang="cs-CZ" i="1" dirty="0" smtClean="0"/>
              <a:t>podle formy jednání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</a:t>
            </a:r>
            <a:r>
              <a:rPr lang="cs-CZ" b="1" dirty="0" err="1" smtClean="0"/>
              <a:t>Komisivní</a:t>
            </a:r>
            <a:r>
              <a:rPr lang="cs-CZ" b="1" dirty="0" smtClean="0"/>
              <a:t> </a:t>
            </a:r>
            <a:r>
              <a:rPr lang="cs-CZ" smtClean="0"/>
              <a:t>(konání) </a:t>
            </a:r>
            <a:r>
              <a:rPr lang="cs-CZ" dirty="0" smtClean="0"/>
              <a:t>x </a:t>
            </a:r>
            <a:r>
              <a:rPr lang="cs-CZ" b="1" dirty="0" smtClean="0"/>
              <a:t>omisivní </a:t>
            </a:r>
            <a:r>
              <a:rPr lang="cs-CZ" dirty="0" smtClean="0"/>
              <a:t>(opomenutí)</a:t>
            </a:r>
            <a:endParaRPr lang="cs-CZ" b="1" dirty="0" smtClean="0"/>
          </a:p>
          <a:p>
            <a:r>
              <a:rPr lang="cs-CZ" i="1" dirty="0" smtClean="0"/>
              <a:t>podle druhu následku </a:t>
            </a:r>
            <a:endParaRPr lang="cs-CZ" i="1" dirty="0" smtClean="0"/>
          </a:p>
          <a:p>
            <a:pPr>
              <a:buNone/>
            </a:pPr>
            <a:r>
              <a:rPr lang="cs-CZ" dirty="0" smtClean="0"/>
              <a:t>- </a:t>
            </a:r>
            <a:r>
              <a:rPr lang="cs-CZ" b="1" dirty="0" smtClean="0"/>
              <a:t>poruchové</a:t>
            </a:r>
            <a:r>
              <a:rPr lang="cs-CZ" dirty="0" smtClean="0"/>
              <a:t> x </a:t>
            </a:r>
            <a:r>
              <a:rPr lang="cs-CZ" b="1" dirty="0" err="1" smtClean="0"/>
              <a:t>ohrožovací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b="1" cap="all" dirty="0" smtClean="0"/>
              <a:t>Materiální stránka trestného činu-společenská škodlivost </a:t>
            </a:r>
            <a:endParaRPr lang="cs-CZ" sz="2000" b="1" cap="all" dirty="0" smtClean="0"/>
          </a:p>
          <a:p>
            <a:pPr>
              <a:buNone/>
            </a:pPr>
            <a:endParaRPr lang="cs-CZ" sz="2000" b="1" cap="all" dirty="0" smtClean="0"/>
          </a:p>
          <a:p>
            <a:r>
              <a:rPr lang="cs-CZ" sz="2000" dirty="0" smtClean="0"/>
              <a:t>Nový trestní zákoník vychází z formálního pojetí TČ, společenskou škodlivost tedy nelze chápat jako materiální stránku TČ. </a:t>
            </a:r>
            <a:endParaRPr lang="cs-CZ" sz="2000" dirty="0" smtClean="0"/>
          </a:p>
          <a:p>
            <a:r>
              <a:rPr lang="cs-CZ" sz="2000" dirty="0" smtClean="0"/>
              <a:t>Pojem </a:t>
            </a:r>
            <a:r>
              <a:rPr lang="cs-CZ" sz="2000" dirty="0" smtClean="0"/>
              <a:t>společenská škodlivost je spíše spojen se zásadou subsidiarity TP a jako taková se uplatňuje mimo legální definici TČ. </a:t>
            </a: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smtClean="0"/>
              <a:t>Podle § 12 odst. 2 TZ  </a:t>
            </a:r>
            <a:r>
              <a:rPr lang="cs-CZ" sz="2000" i="1" dirty="0" smtClean="0"/>
              <a:t>„Trestní odpovědnost pachatele a trestněprávní důsledky s ní spojené lze uplatňovat jen v případech společensky škodlivých, ve kterých nepostačuje uplatnění odpovědnosti podle jiného právního předpisu.“ </a:t>
            </a:r>
            <a:endParaRPr lang="cs-CZ" sz="2000" i="1" dirty="0" smtClean="0"/>
          </a:p>
          <a:p>
            <a:r>
              <a:rPr lang="cs-CZ" sz="2000" dirty="0" smtClean="0"/>
              <a:t>Společenská  </a:t>
            </a:r>
            <a:r>
              <a:rPr lang="cs-CZ" sz="2000" dirty="0" smtClean="0"/>
              <a:t>škodlivost má snad suplovat společenskou nebezpečnost, jde však o termín </a:t>
            </a:r>
            <a:r>
              <a:rPr lang="cs-CZ" sz="2000" dirty="0" smtClean="0"/>
              <a:t>přesnější </a:t>
            </a:r>
            <a:r>
              <a:rPr lang="cs-CZ" sz="2000" dirty="0" smtClean="0"/>
              <a:t>a terminologicky vhodnější, a to zejména proto, že se vztahuje ke spáchanému činu, který zasáhl zájmy chráněné TZ a v tomto smyslu je poškodil. </a:t>
            </a:r>
            <a:endParaRPr lang="cs-CZ" sz="2000" dirty="0" smtClean="0"/>
          </a:p>
          <a:p>
            <a:r>
              <a:rPr lang="cs-CZ" sz="2000" dirty="0" smtClean="0"/>
              <a:t>Z </a:t>
            </a:r>
            <a:r>
              <a:rPr lang="cs-CZ" sz="2000" dirty="0" smtClean="0"/>
              <a:t>hlediska obsahu pojmu má být společenská škodlivost určována povahou a závažností TČ ve smyslu § 39 odst. 2 TZ: </a:t>
            </a:r>
            <a:r>
              <a:rPr lang="cs-CZ" sz="2000" i="1" dirty="0" smtClean="0"/>
              <a:t>„Povaha a závažnost trestného činu jsou určovány zejména významem chráněného zájmu, který byl činem dotčen, způsobem provedení činu a jeho následky, okolnostmi za kterých byl čin spáchán, osobou pachatele, mírou jeho zavinění a jeho pohnutkou, záměrem nebo cílem.“ </a:t>
            </a:r>
            <a:endParaRPr lang="cs-CZ" sz="2000" dirty="0" smtClean="0"/>
          </a:p>
          <a:p>
            <a:pPr>
              <a:buNone/>
            </a:pPr>
            <a:endParaRPr lang="cs-CZ" sz="2000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200" b="1" cap="all" dirty="0" smtClean="0"/>
              <a:t>Formální stránka trestného činu </a:t>
            </a:r>
            <a:endParaRPr lang="cs-CZ" sz="2200" b="1" cap="all" dirty="0" smtClean="0"/>
          </a:p>
          <a:p>
            <a:pPr>
              <a:buNone/>
            </a:pPr>
            <a:endParaRPr lang="cs-CZ" sz="2200" cap="all" dirty="0" smtClean="0"/>
          </a:p>
          <a:p>
            <a:r>
              <a:rPr lang="cs-CZ" dirty="0" smtClean="0"/>
              <a:t>Podle </a:t>
            </a:r>
            <a:r>
              <a:rPr lang="cs-CZ" dirty="0" smtClean="0"/>
              <a:t>úpravy zákona č. 140/1961 platilo, že aby se mohlo jednat o trestný čin, musí být kumulativně naplněny formální i materiální stránka trestného činu, kdy materiální stránka představovala </a:t>
            </a:r>
            <a:r>
              <a:rPr lang="cs-CZ" i="1" dirty="0" err="1" smtClean="0"/>
              <a:t>splečenskou</a:t>
            </a:r>
            <a:r>
              <a:rPr lang="cs-CZ" i="1" dirty="0" smtClean="0"/>
              <a:t> nebezpečnost</a:t>
            </a:r>
            <a:r>
              <a:rPr lang="cs-CZ" dirty="0" smtClean="0"/>
              <a:t>.</a:t>
            </a:r>
            <a:endParaRPr lang="cs-CZ" b="1" i="1" dirty="0" smtClean="0"/>
          </a:p>
          <a:p>
            <a:r>
              <a:rPr lang="cs-CZ" dirty="0" smtClean="0"/>
              <a:t>Definice trestného činu dle </a:t>
            </a:r>
            <a:r>
              <a:rPr lang="cs-CZ" b="1" dirty="0" smtClean="0"/>
              <a:t>§13 platného zákona č. 40/2009 </a:t>
            </a:r>
            <a:r>
              <a:rPr lang="cs-CZ" dirty="0" smtClean="0"/>
              <a:t>zní:“ </a:t>
            </a:r>
            <a:r>
              <a:rPr lang="cs-CZ" i="1" dirty="0" smtClean="0"/>
              <a:t>trestným činem je protiprávní čin, který trestní zákon označuje za </a:t>
            </a:r>
            <a:r>
              <a:rPr lang="cs-CZ" i="1" dirty="0" err="1" smtClean="0"/>
              <a:t>tresný</a:t>
            </a:r>
            <a:r>
              <a:rPr lang="cs-CZ" i="1" dirty="0" smtClean="0"/>
              <a:t> a který vykazuje znaky uvedené v takovém zákoně. K trestní odpovědnosti za trestný čin je </a:t>
            </a:r>
            <a:r>
              <a:rPr lang="cs-CZ" i="1" dirty="0" smtClean="0"/>
              <a:t>třeba </a:t>
            </a:r>
            <a:r>
              <a:rPr lang="cs-CZ" i="1" dirty="0" smtClean="0"/>
              <a:t>úmyslného zavinění, nestanoví-li trestní zákon výslovně, že postačí zavinění z nedbalosti.“</a:t>
            </a:r>
          </a:p>
          <a:p>
            <a:r>
              <a:rPr lang="cs-CZ" dirty="0" smtClean="0"/>
              <a:t>Tedy bylo upuštěno od materiálního nebo formálně materiálního pojetí. </a:t>
            </a:r>
            <a:endParaRPr lang="cs-CZ" dirty="0" smtClean="0"/>
          </a:p>
          <a:p>
            <a:r>
              <a:rPr lang="cs-CZ" dirty="0" smtClean="0"/>
              <a:t>Autoři </a:t>
            </a:r>
            <a:r>
              <a:rPr lang="cs-CZ" dirty="0" smtClean="0"/>
              <a:t>nového zákona jsou toho názoru, že tato skutečnost povede ke zvýšení jednotnosti při výkladu a aplikaci zákona a k posílení rovnosti před zákonem.</a:t>
            </a:r>
          </a:p>
          <a:p>
            <a:r>
              <a:rPr lang="cs-CZ" dirty="0" smtClean="0"/>
              <a:t>Formální </a:t>
            </a:r>
            <a:r>
              <a:rPr lang="cs-CZ" dirty="0" smtClean="0"/>
              <a:t>pojetí trestného činu odpovídá více logice trestního práva spočívající v tom, že se řízení např. pro méně závažné výtržnictví zastaví, než aby se taková méně závažné výtržnictví již předem nepovažovalo za trestný čin, což by mohlo mít především u mladistvých pachatelů za následek destrukci právního vědomí sociálně etického významu výtržnictví. </a:t>
            </a:r>
            <a:endParaRPr lang="cs-CZ" dirty="0" smtClean="0"/>
          </a:p>
          <a:p>
            <a:r>
              <a:rPr lang="cs-CZ" dirty="0" smtClean="0"/>
              <a:t>Na druhou stranu společenská „škodlivost“ trestného činu je stále uplatňováno a to v legislativním procesu, při stanovení, jaká typová jednání – </a:t>
            </a:r>
            <a:r>
              <a:rPr lang="cs-CZ" i="1" u="sng" dirty="0" smtClean="0"/>
              <a:t>skutkové podstaty</a:t>
            </a:r>
            <a:r>
              <a:rPr lang="cs-CZ" dirty="0" smtClean="0"/>
              <a:t> (základní, privilegované i kvalifikované) – jsou trestnými činy a s jakou trestní sazbou, jakož i v rámci výkladu trestního zákoníku při uplatnění </a:t>
            </a:r>
            <a:r>
              <a:rPr lang="cs-CZ" b="1" dirty="0" smtClean="0"/>
              <a:t>zásady subsidiarity </a:t>
            </a:r>
            <a:r>
              <a:rPr lang="cs-CZ" dirty="0" smtClean="0"/>
              <a:t>trestní represe a z ní vyplývajícího principu „</a:t>
            </a:r>
            <a:r>
              <a:rPr lang="cs-CZ" b="1" dirty="0" err="1" smtClean="0"/>
              <a:t>ultima</a:t>
            </a:r>
            <a:r>
              <a:rPr lang="cs-CZ" b="1" dirty="0" smtClean="0"/>
              <a:t> ratio“</a:t>
            </a:r>
            <a:r>
              <a:rPr lang="cs-CZ" dirty="0" smtClean="0"/>
              <a:t> (§ 12 odst. 2), a dále samozřejmě i při ukládání trestů za formálně vymezené trestné činy (přečiny a zločiny), kde se kritéria povahy a závažnosti činu vymezená v § 39 odst. 2 osnovy trestního zákoníku uplatní jako základní kritéria pro stanovení druhu trestu a jeho výměry.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892480" cy="666936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sz="2900" b="1" cap="all" dirty="0" smtClean="0"/>
              <a:t>Formální stránka (znak) TČ je tvořena</a:t>
            </a:r>
            <a:r>
              <a:rPr lang="cs-CZ" sz="2900" b="1" cap="all" dirty="0" smtClean="0"/>
              <a:t>:</a:t>
            </a:r>
          </a:p>
          <a:p>
            <a:r>
              <a:rPr lang="cs-CZ" sz="2500" dirty="0" smtClean="0"/>
              <a:t>- </a:t>
            </a:r>
            <a:r>
              <a:rPr lang="cs-CZ" sz="2500" dirty="0" smtClean="0"/>
              <a:t>znaky skutkové podstaty </a:t>
            </a:r>
            <a:r>
              <a:rPr lang="cs-CZ" sz="2500" dirty="0" err="1" smtClean="0"/>
              <a:t>tr</a:t>
            </a:r>
            <a:r>
              <a:rPr lang="cs-CZ" sz="2500" dirty="0" smtClean="0"/>
              <a:t>. činu (</a:t>
            </a:r>
            <a:r>
              <a:rPr lang="cs-CZ" sz="2500" b="1" dirty="0" smtClean="0"/>
              <a:t>objekt, objektivní stránka, subjekt, subjektivní stránka, protiprávnost</a:t>
            </a:r>
            <a:r>
              <a:rPr lang="cs-CZ" sz="2500" dirty="0" smtClean="0"/>
              <a:t>) = </a:t>
            </a:r>
            <a:r>
              <a:rPr lang="cs-CZ" sz="2500" b="1" i="1" dirty="0" smtClean="0"/>
              <a:t>typové znaky</a:t>
            </a:r>
            <a:endParaRPr lang="cs-CZ" sz="2500" i="1" dirty="0" smtClean="0"/>
          </a:p>
          <a:p>
            <a:r>
              <a:rPr lang="cs-CZ" sz="2500" dirty="0" smtClean="0"/>
              <a:t>- </a:t>
            </a:r>
            <a:r>
              <a:rPr lang="cs-CZ" sz="2500" b="1" dirty="0" smtClean="0"/>
              <a:t>stanovený věk</a:t>
            </a:r>
            <a:r>
              <a:rPr lang="cs-CZ" sz="2500" dirty="0" smtClean="0"/>
              <a:t> (§ 25) a </a:t>
            </a:r>
            <a:r>
              <a:rPr lang="cs-CZ" sz="2500" b="1" dirty="0" smtClean="0"/>
              <a:t>nepříčetnost</a:t>
            </a:r>
            <a:r>
              <a:rPr lang="cs-CZ" sz="2500" dirty="0" smtClean="0"/>
              <a:t> (§ 26) a </a:t>
            </a:r>
            <a:r>
              <a:rPr lang="cs-CZ" sz="2500" b="1" dirty="0" smtClean="0"/>
              <a:t>zmenšená příčetnost </a:t>
            </a:r>
            <a:r>
              <a:rPr lang="cs-CZ" sz="2500" dirty="0" smtClean="0"/>
              <a:t>( §27 )  = </a:t>
            </a:r>
            <a:r>
              <a:rPr lang="cs-CZ" sz="2500" b="1" i="1" dirty="0" smtClean="0"/>
              <a:t>obecné znaky</a:t>
            </a:r>
            <a:r>
              <a:rPr lang="cs-CZ" sz="2500" i="1" dirty="0" smtClean="0"/>
              <a:t> </a:t>
            </a:r>
            <a:endParaRPr lang="cs-CZ" sz="2500" i="1" dirty="0" smtClean="0"/>
          </a:p>
          <a:p>
            <a:pPr>
              <a:buNone/>
            </a:pPr>
            <a:r>
              <a:rPr lang="cs-CZ" sz="2500" b="1" dirty="0" smtClean="0"/>
              <a:t>a) objekt </a:t>
            </a:r>
            <a:r>
              <a:rPr lang="cs-CZ" sz="2500" b="1" dirty="0" err="1" smtClean="0"/>
              <a:t>tr</a:t>
            </a:r>
            <a:r>
              <a:rPr lang="cs-CZ" sz="2500" b="1" dirty="0" smtClean="0"/>
              <a:t>. činu</a:t>
            </a:r>
            <a:r>
              <a:rPr lang="cs-CZ" sz="2500" dirty="0" smtClean="0"/>
              <a:t> – společenské hodnoty (zájmy), proti nimž </a:t>
            </a:r>
            <a:r>
              <a:rPr lang="cs-CZ" sz="2500" dirty="0" err="1" smtClean="0"/>
              <a:t>tr</a:t>
            </a:r>
            <a:r>
              <a:rPr lang="cs-CZ" sz="2500" dirty="0" smtClean="0"/>
              <a:t>. čin směřuje (zájem na ochraně majetku)</a:t>
            </a:r>
          </a:p>
          <a:p>
            <a:pPr>
              <a:buNone/>
            </a:pPr>
            <a:r>
              <a:rPr lang="cs-CZ" sz="2500" b="1" dirty="0" smtClean="0"/>
              <a:t>b) objektivní stránka </a:t>
            </a:r>
            <a:r>
              <a:rPr lang="cs-CZ" sz="2500" b="1" dirty="0" err="1" smtClean="0"/>
              <a:t>tr</a:t>
            </a:r>
            <a:r>
              <a:rPr lang="cs-CZ" sz="2500" b="1" dirty="0" smtClean="0"/>
              <a:t>. činu</a:t>
            </a:r>
            <a:r>
              <a:rPr lang="cs-CZ" sz="2500" dirty="0" smtClean="0"/>
              <a:t> – </a:t>
            </a:r>
            <a:r>
              <a:rPr lang="cs-CZ" sz="2500" dirty="0" smtClean="0"/>
              <a:t>jednání</a:t>
            </a:r>
            <a:r>
              <a:rPr lang="cs-CZ" sz="2500" dirty="0" smtClean="0"/>
              <a:t>, následek a příčinnou souvislost mezi jednáním a </a:t>
            </a:r>
            <a:r>
              <a:rPr lang="cs-CZ" sz="2500" dirty="0" smtClean="0"/>
              <a:t>následkem.</a:t>
            </a:r>
          </a:p>
          <a:p>
            <a:r>
              <a:rPr lang="cs-CZ" sz="2500" dirty="0" smtClean="0"/>
              <a:t>fakultativními znaky </a:t>
            </a:r>
            <a:r>
              <a:rPr lang="cs-CZ" sz="2500" dirty="0" smtClean="0"/>
              <a:t>jsou: místo </a:t>
            </a:r>
            <a:r>
              <a:rPr lang="cs-CZ" sz="2500" dirty="0" smtClean="0"/>
              <a:t>a čas </a:t>
            </a:r>
            <a:r>
              <a:rPr lang="cs-CZ" sz="2500" dirty="0" smtClean="0"/>
              <a:t>jednání, účinek jednání,  </a:t>
            </a:r>
            <a:r>
              <a:rPr lang="cs-CZ" sz="2500" dirty="0" smtClean="0"/>
              <a:t>hmotný předmět </a:t>
            </a:r>
            <a:r>
              <a:rPr lang="cs-CZ" sz="2500" dirty="0" smtClean="0"/>
              <a:t>útoku, prostředek </a:t>
            </a:r>
            <a:r>
              <a:rPr lang="cs-CZ" sz="2500" dirty="0" smtClean="0"/>
              <a:t>použitý ke spáchání </a:t>
            </a:r>
            <a:r>
              <a:rPr lang="cs-CZ" sz="2500" dirty="0" err="1" smtClean="0"/>
              <a:t>tr</a:t>
            </a:r>
            <a:r>
              <a:rPr lang="cs-CZ" sz="2500" dirty="0" smtClean="0"/>
              <a:t>. </a:t>
            </a:r>
            <a:r>
              <a:rPr lang="cs-CZ" sz="2500" dirty="0" smtClean="0"/>
              <a:t>činu</a:t>
            </a:r>
            <a:endParaRPr lang="cs-CZ" sz="2500" dirty="0" smtClean="0"/>
          </a:p>
          <a:p>
            <a:pPr>
              <a:buNone/>
            </a:pPr>
            <a:r>
              <a:rPr lang="cs-CZ" sz="2500" b="1" dirty="0" smtClean="0"/>
              <a:t>c) subjekt </a:t>
            </a:r>
            <a:r>
              <a:rPr lang="cs-CZ" sz="2500" b="1" dirty="0" err="1" smtClean="0"/>
              <a:t>tr</a:t>
            </a:r>
            <a:r>
              <a:rPr lang="cs-CZ" sz="2500" b="1" dirty="0" smtClean="0"/>
              <a:t>. činu</a:t>
            </a:r>
            <a:r>
              <a:rPr lang="cs-CZ" sz="2500" dirty="0" smtClean="0"/>
              <a:t> – kdokoliv, kdo je </a:t>
            </a:r>
            <a:r>
              <a:rPr lang="cs-CZ" sz="2500" dirty="0" err="1" smtClean="0"/>
              <a:t>tr</a:t>
            </a:r>
            <a:r>
              <a:rPr lang="cs-CZ" sz="2500" dirty="0" smtClean="0"/>
              <a:t>. odpovědný </a:t>
            </a:r>
            <a:r>
              <a:rPr lang="cs-CZ" sz="2500" dirty="0" smtClean="0"/>
              <a:t>– </a:t>
            </a:r>
          </a:p>
          <a:p>
            <a:pPr>
              <a:buNone/>
            </a:pPr>
            <a:r>
              <a:rPr lang="cs-CZ" sz="2500" dirty="0" smtClean="0"/>
              <a:t> </a:t>
            </a:r>
            <a:r>
              <a:rPr lang="cs-CZ" sz="2500" dirty="0" smtClean="0"/>
              <a:t>     Pachatelem </a:t>
            </a:r>
            <a:r>
              <a:rPr lang="cs-CZ" sz="2500" dirty="0" smtClean="0"/>
              <a:t>trestného činu je, kdo svým jednáním naplnil znaky skutkové podstaty trestného činu nebo jeho pokusu či přípravy, je-li trestná (§ 22 odst. 1 </a:t>
            </a:r>
            <a:r>
              <a:rPr lang="cs-CZ" sz="2500" dirty="0" err="1" smtClean="0"/>
              <a:t>TrZ</a:t>
            </a:r>
            <a:r>
              <a:rPr lang="cs-CZ" sz="2500" dirty="0" smtClean="0"/>
              <a:t>)= </a:t>
            </a:r>
            <a:r>
              <a:rPr lang="cs-CZ" sz="2500" b="1" dirty="0" smtClean="0"/>
              <a:t>přímý pachatel  - </a:t>
            </a:r>
            <a:r>
              <a:rPr lang="cs-CZ" sz="2500" dirty="0" smtClean="0"/>
              <a:t>přitom znaky skutkové podstaty naplnil </a:t>
            </a:r>
            <a:r>
              <a:rPr lang="cs-CZ" sz="2500" i="1" u="sng" dirty="0" err="1" smtClean="0"/>
              <a:t>vlastnoručne</a:t>
            </a:r>
            <a:r>
              <a:rPr lang="cs-CZ" sz="2500" dirty="0" smtClean="0"/>
              <a:t> (svémocné odloučení, § 387 </a:t>
            </a:r>
            <a:r>
              <a:rPr lang="cs-CZ" sz="2500" dirty="0" err="1" smtClean="0"/>
              <a:t>TrZ</a:t>
            </a:r>
            <a:r>
              <a:rPr lang="cs-CZ" sz="2500" dirty="0" smtClean="0"/>
              <a:t>) </a:t>
            </a:r>
            <a:r>
              <a:rPr lang="cs-CZ" sz="2500" dirty="0" smtClean="0"/>
              <a:t>nebo </a:t>
            </a:r>
            <a:r>
              <a:rPr lang="cs-CZ" sz="2500" i="1" u="sng" dirty="0" smtClean="0"/>
              <a:t>za použití nástroje </a:t>
            </a:r>
            <a:endParaRPr lang="cs-CZ" sz="2500" i="1" u="sng" dirty="0" smtClean="0"/>
          </a:p>
          <a:p>
            <a:pPr>
              <a:buFontTx/>
              <a:buChar char="-"/>
            </a:pPr>
            <a:r>
              <a:rPr lang="cs-CZ" sz="2500" i="1" dirty="0" smtClean="0"/>
              <a:t>de </a:t>
            </a:r>
            <a:r>
              <a:rPr lang="cs-CZ" sz="2500" i="1" dirty="0" smtClean="0"/>
              <a:t>facto i de iure neživého</a:t>
            </a:r>
            <a:r>
              <a:rPr lang="cs-CZ" sz="2500" dirty="0" smtClean="0"/>
              <a:t> (=sekera, § 140 </a:t>
            </a:r>
            <a:r>
              <a:rPr lang="cs-CZ" sz="2500" dirty="0" err="1" smtClean="0"/>
              <a:t>TrZ</a:t>
            </a:r>
            <a:r>
              <a:rPr lang="cs-CZ" sz="2500" dirty="0" smtClean="0"/>
              <a:t>)</a:t>
            </a:r>
          </a:p>
          <a:p>
            <a:pPr>
              <a:buFontTx/>
              <a:buChar char="-"/>
            </a:pPr>
            <a:r>
              <a:rPr lang="cs-CZ" sz="2500" i="1" dirty="0" smtClean="0"/>
              <a:t>de </a:t>
            </a:r>
            <a:r>
              <a:rPr lang="cs-CZ" sz="2500" i="1" dirty="0" smtClean="0"/>
              <a:t>facto živého </a:t>
            </a:r>
            <a:r>
              <a:rPr lang="cs-CZ" sz="2500" dirty="0" smtClean="0"/>
              <a:t>ale</a:t>
            </a:r>
            <a:r>
              <a:rPr lang="cs-CZ" sz="2500" i="1" dirty="0" smtClean="0"/>
              <a:t> de iure neživého</a:t>
            </a:r>
            <a:r>
              <a:rPr lang="cs-CZ" sz="2500" dirty="0" smtClean="0"/>
              <a:t> (=pes, § 145 </a:t>
            </a:r>
            <a:r>
              <a:rPr lang="cs-CZ" sz="2500" dirty="0" err="1" smtClean="0"/>
              <a:t>TrZ</a:t>
            </a:r>
            <a:r>
              <a:rPr lang="cs-CZ" sz="2500" dirty="0" smtClean="0"/>
              <a:t>) </a:t>
            </a:r>
            <a:endParaRPr lang="cs-CZ" sz="2500" dirty="0" smtClean="0"/>
          </a:p>
          <a:p>
            <a:pPr>
              <a:buFontTx/>
              <a:buChar char="-"/>
            </a:pPr>
            <a:r>
              <a:rPr lang="cs-CZ" sz="2500" i="1" dirty="0" smtClean="0"/>
              <a:t>Pachatelem </a:t>
            </a:r>
            <a:r>
              <a:rPr lang="cs-CZ" sz="2500" i="1" dirty="0" smtClean="0"/>
              <a:t>trestného činu je i ten, kdo k provedení činu užil jiné osoby, která není trestně odpovědná pro nedostatek věku, nepříčetnost, omyl, anebo proto, že jednala v nutné obraně, krajní nouzi či za jiné okolnosti vylučující protiprávnost, anebo sama nejednala nebo nejednala zaviněně. Pachatelem trestného činu je i ten, kdo k provedení činu užil takové osoby, která nejednala ve zvláštním úmyslu či z pohnutky předpokládané zákonem; v těchto případech není vyloučena trestní odpovědnost takové osoby za jiný trestný čin, který tímto jednáním spáchala. </a:t>
            </a:r>
            <a:r>
              <a:rPr lang="cs-CZ" sz="2500" dirty="0" smtClean="0"/>
              <a:t>= </a:t>
            </a:r>
            <a:r>
              <a:rPr lang="cs-CZ" sz="2500" b="1" dirty="0" smtClean="0"/>
              <a:t>nepřímý pachatel</a:t>
            </a:r>
            <a:r>
              <a:rPr lang="cs-CZ" sz="2500" dirty="0" smtClean="0"/>
              <a:t> (§ 22 odst. 2 </a:t>
            </a:r>
            <a:r>
              <a:rPr lang="cs-CZ" sz="2500" dirty="0" err="1" smtClean="0"/>
              <a:t>TrZ</a:t>
            </a:r>
            <a:r>
              <a:rPr lang="cs-CZ" sz="2500" dirty="0" smtClean="0"/>
              <a:t>) – tedy </a:t>
            </a:r>
            <a:r>
              <a:rPr lang="cs-CZ" sz="2500" i="1" u="sng" dirty="0" smtClean="0"/>
              <a:t>za použití nástroje </a:t>
            </a:r>
            <a:r>
              <a:rPr lang="cs-CZ" sz="2500" i="1" dirty="0" smtClean="0"/>
              <a:t>de facto i de iure živého </a:t>
            </a:r>
            <a:r>
              <a:rPr lang="cs-CZ" sz="2500" dirty="0" smtClean="0"/>
              <a:t>(=člověk). </a:t>
            </a:r>
            <a:endParaRPr lang="cs-CZ" sz="2500" dirty="0" smtClean="0"/>
          </a:p>
          <a:p>
            <a:pPr>
              <a:buFontTx/>
              <a:buChar char="-"/>
            </a:pPr>
            <a:r>
              <a:rPr lang="cs-CZ" sz="2500" dirty="0" smtClean="0"/>
              <a:t>Pachatelem se rozumí, nevyplývá-li z jednotlivého ustanovení trestního zákona něco jiného, i </a:t>
            </a:r>
            <a:r>
              <a:rPr lang="cs-CZ" sz="2500" b="1" dirty="0" smtClean="0"/>
              <a:t>spolupachatel </a:t>
            </a:r>
            <a:r>
              <a:rPr lang="cs-CZ" sz="2500" dirty="0" smtClean="0"/>
              <a:t>a</a:t>
            </a:r>
            <a:r>
              <a:rPr lang="cs-CZ" sz="2500" b="1" dirty="0" smtClean="0"/>
              <a:t> </a:t>
            </a:r>
            <a:r>
              <a:rPr lang="cs-CZ" sz="2500" b="1" dirty="0" smtClean="0"/>
              <a:t>účastník </a:t>
            </a:r>
            <a:r>
              <a:rPr lang="cs-CZ" sz="2500" dirty="0" smtClean="0"/>
              <a:t>( organizátor, návodce, </a:t>
            </a:r>
            <a:r>
              <a:rPr lang="cs-CZ" sz="2500" dirty="0" smtClean="0"/>
              <a:t>pomocník </a:t>
            </a:r>
            <a:r>
              <a:rPr lang="cs-CZ" sz="2500" dirty="0" smtClean="0"/>
              <a:t>)(§ </a:t>
            </a:r>
            <a:r>
              <a:rPr lang="cs-CZ" sz="2500" dirty="0" smtClean="0"/>
              <a:t>113 </a:t>
            </a:r>
            <a:r>
              <a:rPr lang="cs-CZ" sz="2500" dirty="0" err="1" smtClean="0"/>
              <a:t>TrZ</a:t>
            </a:r>
            <a:r>
              <a:rPr lang="cs-CZ" sz="2500" dirty="0" smtClean="0"/>
              <a:t>)</a:t>
            </a:r>
          </a:p>
          <a:p>
            <a:pPr>
              <a:buNone/>
            </a:pPr>
            <a:r>
              <a:rPr lang="cs-CZ" sz="2500" b="1" dirty="0" smtClean="0"/>
              <a:t>d</a:t>
            </a:r>
            <a:r>
              <a:rPr lang="cs-CZ" sz="2500" b="1" dirty="0" smtClean="0"/>
              <a:t>) subjektivní stránka </a:t>
            </a:r>
            <a:r>
              <a:rPr lang="cs-CZ" sz="2500" b="1" dirty="0" err="1" smtClean="0"/>
              <a:t>tr</a:t>
            </a:r>
            <a:r>
              <a:rPr lang="cs-CZ" sz="2500" b="1" dirty="0" smtClean="0"/>
              <a:t>. činu</a:t>
            </a:r>
            <a:r>
              <a:rPr lang="cs-CZ" sz="2500" dirty="0" smtClean="0"/>
              <a:t> – vnitřní, psychický stav pachatele k protiprávnímu jednání</a:t>
            </a:r>
          </a:p>
          <a:p>
            <a:pPr>
              <a:buNone/>
            </a:pPr>
            <a:r>
              <a:rPr lang="cs-CZ" sz="2500" dirty="0" smtClean="0"/>
              <a:t>- obligatorním znakem je zde zavinění, výjimečně i pohnutka </a:t>
            </a:r>
          </a:p>
          <a:p>
            <a:pPr>
              <a:buNone/>
            </a:pPr>
            <a:r>
              <a:rPr lang="cs-CZ" sz="2500" b="1" dirty="0" smtClean="0"/>
              <a:t>e) protiprávnost</a:t>
            </a:r>
            <a:r>
              <a:rPr lang="cs-CZ" sz="2500" dirty="0" smtClean="0"/>
              <a:t> – je u všech TČ, i když někdy není výslovně uveden. Dovozuje se z celého právního řádu – např. porušení pravidel silničního provozu, předpisů o bezpečnosti práce, nakládání s </a:t>
            </a:r>
            <a:r>
              <a:rPr lang="cs-CZ" sz="2500" dirty="0" smtClean="0"/>
              <a:t>jedy</a:t>
            </a:r>
            <a:endParaRPr lang="cs-CZ" sz="2500" dirty="0" smtClean="0"/>
          </a:p>
          <a:p>
            <a:r>
              <a:rPr lang="cs-CZ" sz="2500" dirty="0" smtClean="0"/>
              <a:t>Někde je tento znak zdůrazněn ve skutkové podstatě – neoprávněně ( neoprávněné podnikání,  Porušování  autorského  práva,  Nedovolená výroba a držení omamných a psychotropních látek a jedů), bez povolení a podobně. Pokud chybí protiprávnost, např. v důsledku okolností vylučující protiprávnost,( §28-32), nejde o TČ.</a:t>
            </a:r>
          </a:p>
          <a:p>
            <a:endParaRPr lang="cs-CZ" sz="25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0"/>
            <a:ext cx="8964488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1500" b="1" cap="all" dirty="0" smtClean="0"/>
              <a:t>Zajištění osoby obviněného a podezřelého a opatření jiných osob pro trestní </a:t>
            </a:r>
            <a:r>
              <a:rPr lang="cs-CZ" sz="1500" b="1" cap="all" dirty="0" smtClean="0"/>
              <a:t>řízení</a:t>
            </a:r>
          </a:p>
          <a:p>
            <a:r>
              <a:rPr lang="cs-CZ" sz="1400" dirty="0" smtClean="0"/>
              <a:t>osobní přítomnost obviněného, jak u vyšetřovacích úkonů, tak u hlavního líčení, je stěžejní pro dosažení účelu trestního </a:t>
            </a:r>
            <a:r>
              <a:rPr lang="cs-CZ" sz="1400" dirty="0" smtClean="0"/>
              <a:t>řízení</a:t>
            </a:r>
          </a:p>
          <a:p>
            <a:pPr>
              <a:buNone/>
            </a:pPr>
            <a:r>
              <a:rPr lang="cs-CZ" sz="1400" b="1" i="1" dirty="0" smtClean="0"/>
              <a:t>1</a:t>
            </a:r>
            <a:r>
              <a:rPr lang="cs-CZ" sz="1400" b="1" i="1" dirty="0" smtClean="0"/>
              <a:t>.  Předvolání</a:t>
            </a:r>
            <a:endParaRPr lang="cs-CZ" sz="1400" dirty="0" smtClean="0"/>
          </a:p>
          <a:p>
            <a:pPr lvl="0"/>
            <a:r>
              <a:rPr lang="cs-CZ" sz="1400" dirty="0" smtClean="0"/>
              <a:t>nejběžnější a základní prostředek k zajištění účasti obviněného na úkonech trestního řízení (§90/1, 2 TŘ)</a:t>
            </a:r>
          </a:p>
          <a:p>
            <a:pPr lvl="0"/>
            <a:r>
              <a:rPr lang="cs-CZ" sz="1400" dirty="0" smtClean="0"/>
              <a:t>podstatou předvolání je výzva příslušného orgánu, aby se obviněný v určitý den a hodinu dostavil zpravidla k tomuto orgánu, a to z důvodu v předvolání uvedeného</a:t>
            </a:r>
          </a:p>
          <a:p>
            <a:pPr lvl="0"/>
            <a:r>
              <a:rPr lang="cs-CZ" sz="1400" dirty="0" smtClean="0"/>
              <a:t>zpravidla písemná forma (může být i ústní – osobní nebo telefonické)</a:t>
            </a:r>
          </a:p>
          <a:p>
            <a:pPr>
              <a:buNone/>
            </a:pPr>
            <a:r>
              <a:rPr lang="cs-CZ" sz="1400" b="1" i="1" dirty="0" smtClean="0"/>
              <a:t>2.	Předvedení</a:t>
            </a:r>
            <a:endParaRPr lang="cs-CZ" sz="1400" dirty="0" smtClean="0"/>
          </a:p>
          <a:p>
            <a:pPr lvl="0"/>
            <a:r>
              <a:rPr lang="cs-CZ" sz="1400" dirty="0" smtClean="0"/>
              <a:t>předvedení obviněného představuje </a:t>
            </a:r>
            <a:r>
              <a:rPr lang="cs-CZ" sz="1400" b="1" dirty="0" smtClean="0"/>
              <a:t>důraznější způsob zajištění přítomnosti obviněného na procesních úkonech</a:t>
            </a:r>
            <a:r>
              <a:rPr lang="cs-CZ" sz="1400" dirty="0" smtClean="0"/>
              <a:t> (§90 TŘ)</a:t>
            </a:r>
          </a:p>
          <a:p>
            <a:pPr>
              <a:buNone/>
            </a:pPr>
            <a:r>
              <a:rPr lang="cs-CZ" sz="1400" b="1" i="1" dirty="0" smtClean="0"/>
              <a:t>3</a:t>
            </a:r>
            <a:r>
              <a:rPr lang="cs-CZ" sz="1400" b="1" i="1" dirty="0" smtClean="0"/>
              <a:t>.  Pořádková pokuta</a:t>
            </a:r>
            <a:endParaRPr lang="cs-CZ" sz="1400" dirty="0" smtClean="0"/>
          </a:p>
          <a:p>
            <a:pPr lvl="0"/>
            <a:r>
              <a:rPr lang="cs-CZ" sz="1400" dirty="0" smtClean="0"/>
              <a:t>má </a:t>
            </a:r>
            <a:r>
              <a:rPr lang="cs-CZ" sz="1400" b="1" dirty="0" smtClean="0"/>
              <a:t>charakter donucovací i výrazně sankční</a:t>
            </a:r>
            <a:r>
              <a:rPr lang="cs-CZ" sz="1400" dirty="0" smtClean="0"/>
              <a:t> (§66 TŘ)</a:t>
            </a:r>
          </a:p>
          <a:p>
            <a:pPr lvl="0"/>
            <a:r>
              <a:rPr lang="cs-CZ" sz="1400" dirty="0" smtClean="0"/>
              <a:t>sankční povaha se projevuje v tom, že osobě, jež nerespektuje příkaz orgánu činného v trestním řízení, lze uložit peněžní pokutu až do výše 50 000 </a:t>
            </a:r>
            <a:r>
              <a:rPr lang="cs-CZ" sz="1400" dirty="0" smtClean="0"/>
              <a:t>Kč</a:t>
            </a:r>
          </a:p>
          <a:p>
            <a:pPr>
              <a:buNone/>
            </a:pPr>
            <a:r>
              <a:rPr lang="cs-CZ" sz="1400" b="1" i="1" dirty="0" smtClean="0"/>
              <a:t>4.   Zadržení</a:t>
            </a:r>
            <a:endParaRPr lang="cs-CZ" sz="1400" dirty="0" smtClean="0"/>
          </a:p>
          <a:p>
            <a:r>
              <a:rPr lang="cs-CZ" sz="1400" dirty="0" smtClean="0"/>
              <a:t>zajišťovací procesní úkon, který lze v neodkladných a naléhavých případech použít vůči obviněnému (§75 TŘ) i vůči osobě podezřelé ze spáchání TČ (§76 TŘ)</a:t>
            </a:r>
          </a:p>
          <a:p>
            <a:r>
              <a:rPr lang="cs-CZ" sz="1400" b="1" dirty="0" smtClean="0"/>
              <a:t>podstatou je zcela krátkodobé omezení osobní svobody obviněného (podezřelého), a to na základě opatření příslušného orgánu činného v trestním řízení za účelem přezkoumání, zda u ní jsou či nejsou dány důvody vazby</a:t>
            </a:r>
            <a:r>
              <a:rPr lang="cs-CZ" sz="1400" dirty="0" smtClean="0"/>
              <a:t> (§67 TŘ) – zadržení provádí policejní orgán</a:t>
            </a:r>
          </a:p>
          <a:p>
            <a:pPr>
              <a:buNone/>
            </a:pPr>
            <a:r>
              <a:rPr lang="cs-CZ" sz="1400" b="1" i="1" dirty="0" smtClean="0"/>
              <a:t>5.	Příkaz k </a:t>
            </a:r>
            <a:r>
              <a:rPr lang="cs-CZ" sz="1400" b="1" i="1" dirty="0" smtClean="0"/>
              <a:t>zatčení </a:t>
            </a:r>
            <a:r>
              <a:rPr lang="cs-CZ" sz="1400" dirty="0" smtClean="0"/>
              <a:t>§69/1 </a:t>
            </a:r>
            <a:r>
              <a:rPr lang="cs-CZ" sz="1400" dirty="0" smtClean="0"/>
              <a:t>TŘ</a:t>
            </a:r>
          </a:p>
          <a:p>
            <a:pPr lvl="0"/>
            <a:r>
              <a:rPr lang="cs-CZ" sz="1400" dirty="0" smtClean="0"/>
              <a:t>zatčením se rozumí zjištění pobytu, zadržení a krátkodobé omezení osobní svobody obviněného za účelem jeho dodání orgánu, který příkaz k zatčení vydal</a:t>
            </a:r>
          </a:p>
          <a:p>
            <a:pPr lvl="0"/>
            <a:r>
              <a:rPr lang="cs-CZ" sz="1400" dirty="0" smtClean="0"/>
              <a:t>zatčená osoba musí být do 24 hodin odevzdána soudu</a:t>
            </a:r>
          </a:p>
          <a:p>
            <a:pPr lvl="0"/>
            <a:r>
              <a:rPr lang="cs-CZ" sz="1400" dirty="0" smtClean="0"/>
              <a:t>soudce musí zatčenou osobu do 24 hodin od zatčení vyslechnout a rozhodnout o vazbě, nebo ji propustit na </a:t>
            </a:r>
            <a:r>
              <a:rPr lang="cs-CZ" sz="1400" dirty="0" smtClean="0"/>
              <a:t>svobodu</a:t>
            </a:r>
          </a:p>
          <a:p>
            <a:pPr>
              <a:buNone/>
            </a:pPr>
            <a:r>
              <a:rPr lang="cs-CZ" sz="1400" b="1" i="1" dirty="0" smtClean="0"/>
              <a:t>6. 	Vazba</a:t>
            </a:r>
            <a:endParaRPr lang="cs-CZ" sz="1400" dirty="0" smtClean="0"/>
          </a:p>
          <a:p>
            <a:r>
              <a:rPr lang="cs-CZ" sz="1400" dirty="0" smtClean="0"/>
              <a:t>nejzávažnější trestně procesní zajišťovací opatření, má vždy jen zajišťovací funkci</a:t>
            </a:r>
          </a:p>
          <a:p>
            <a:r>
              <a:rPr lang="cs-CZ" sz="1400" dirty="0" smtClean="0"/>
              <a:t>podstatou vazby je dočasné omezení osobní svobody obviněného rozhodnutím soudu v uzavřeném ústavu (vazební věznici) ministerstva </a:t>
            </a:r>
            <a:r>
              <a:rPr lang="cs-CZ" sz="1400" dirty="0" smtClean="0"/>
              <a:t>spravedlnosti. </a:t>
            </a:r>
            <a:r>
              <a:rPr lang="cs-CZ" sz="1400" b="1" dirty="0" smtClean="0"/>
              <a:t>Vazba: útěková, koluzní, předstižná </a:t>
            </a:r>
            <a:endParaRPr lang="cs-CZ" sz="1400" dirty="0" smtClean="0"/>
          </a:p>
          <a:p>
            <a:pPr lvl="0"/>
            <a:endParaRPr lang="cs-CZ" sz="1800" dirty="0" smtClean="0"/>
          </a:p>
          <a:p>
            <a:pPr lvl="0"/>
            <a:endParaRPr lang="cs-CZ" sz="1800" dirty="0" smtClean="0"/>
          </a:p>
          <a:p>
            <a:pPr lvl="0">
              <a:buNone/>
            </a:pPr>
            <a:endParaRPr lang="cs-CZ" sz="1800" dirty="0" smtClean="0"/>
          </a:p>
          <a:p>
            <a:pPr>
              <a:buNone/>
            </a:pPr>
            <a:endParaRPr lang="cs-CZ" sz="1800" cap="all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179512" y="0"/>
            <a:ext cx="8507288" cy="116632"/>
          </a:xfrm>
        </p:spPr>
        <p:txBody>
          <a:bodyPr>
            <a:normAutofit fontScale="90000"/>
          </a:bodyPr>
          <a:lstStyle/>
          <a:p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332656"/>
            <a:ext cx="8784976" cy="65253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1600" b="1" dirty="0" smtClean="0"/>
              <a:t>TPH </a:t>
            </a:r>
            <a:r>
              <a:rPr lang="cs-CZ" sz="1600" dirty="0" smtClean="0"/>
              <a:t>je systém právních norem regulujících vznik změnu a zánik ochranných trestněprávních vztahů.</a:t>
            </a:r>
          </a:p>
          <a:p>
            <a:pPr>
              <a:buNone/>
            </a:pPr>
            <a:r>
              <a:rPr lang="cs-CZ" sz="1600" dirty="0" smtClean="0"/>
              <a:t>- </a:t>
            </a:r>
            <a:r>
              <a:rPr lang="cs-CZ" sz="1600" b="1" dirty="0" smtClean="0"/>
              <a:t>předmět úpravy</a:t>
            </a:r>
            <a:r>
              <a:rPr lang="cs-CZ" sz="1600" dirty="0" smtClean="0"/>
              <a:t> - ochranné trestněprávní vztahy (odpovědnostní a </a:t>
            </a:r>
            <a:r>
              <a:rPr lang="cs-CZ" sz="1600" dirty="0" err="1" smtClean="0"/>
              <a:t>mimoodpovědnostní</a:t>
            </a:r>
            <a:r>
              <a:rPr lang="cs-CZ" sz="1600" dirty="0" smtClean="0"/>
              <a:t>)</a:t>
            </a:r>
          </a:p>
          <a:p>
            <a:pPr>
              <a:buNone/>
            </a:pPr>
            <a:r>
              <a:rPr lang="cs-CZ" sz="1600" b="1" dirty="0" smtClean="0"/>
              <a:t>- účel úpravy</a:t>
            </a:r>
            <a:r>
              <a:rPr lang="cs-CZ" sz="1600" dirty="0" smtClean="0"/>
              <a:t> - ochrana zájmů společnosti, jejího ústavního zřízení, práv a oprávněných zájmů FO a PO, před nejzávažnějšími útoky (TČ) </a:t>
            </a:r>
          </a:p>
          <a:p>
            <a:pPr>
              <a:buNone/>
            </a:pPr>
            <a:r>
              <a:rPr lang="cs-CZ" sz="1600" b="1" u="sng" dirty="0" smtClean="0"/>
              <a:t>Struktura- vnitřní uspořádání</a:t>
            </a:r>
            <a:endParaRPr lang="cs-CZ" sz="1600" dirty="0" smtClean="0"/>
          </a:p>
          <a:p>
            <a:r>
              <a:rPr lang="cs-CZ" sz="1600" dirty="0" smtClean="0"/>
              <a:t>Základním elementem struktury TPH je trestněprávní norma, z ní potom čerpáme informace o funkcích, zásadách a jednotlivých institutech trestního práva. To potom představuje kostru TPH. Jsou různé typy struktury. Normy jsou strukturovány podle toho, zda se týkají viny nebo trestu, ale strukturu tvoří i  jiné normy, předpokládající vznik, změnu a zánik ochranných TP vztahů, </a:t>
            </a:r>
            <a:r>
              <a:rPr lang="cs-CZ" sz="1600" dirty="0" err="1" smtClean="0"/>
              <a:t>tzv</a:t>
            </a:r>
            <a:r>
              <a:rPr lang="cs-CZ" sz="1600" dirty="0" smtClean="0"/>
              <a:t> </a:t>
            </a:r>
            <a:r>
              <a:rPr lang="cs-CZ" sz="1600" dirty="0" err="1" smtClean="0"/>
              <a:t>mimoodpovědnostních</a:t>
            </a:r>
            <a:r>
              <a:rPr lang="cs-CZ" sz="1600" dirty="0" smtClean="0"/>
              <a:t>. Dalším rysem je uspořádání podle obecnosti a zvláštnosti na část obecnou a zvláštní.</a:t>
            </a:r>
          </a:p>
          <a:p>
            <a:pPr>
              <a:buNone/>
            </a:pPr>
            <a:r>
              <a:rPr lang="cs-CZ" sz="1600" b="1" u="sng" dirty="0" smtClean="0"/>
              <a:t>struktura norem TPH</a:t>
            </a:r>
            <a:endParaRPr lang="cs-CZ" sz="1600" u="sng" dirty="0" smtClean="0"/>
          </a:p>
          <a:p>
            <a:pPr>
              <a:buNone/>
            </a:pPr>
            <a:r>
              <a:rPr lang="cs-CZ" sz="1600" dirty="0" smtClean="0"/>
              <a:t>- zvláštností TP je splývání hypotézy a dispozice</a:t>
            </a:r>
          </a:p>
          <a:p>
            <a:pPr>
              <a:buNone/>
            </a:pPr>
            <a:r>
              <a:rPr lang="cs-CZ" sz="1600" dirty="0" smtClean="0"/>
              <a:t>-</a:t>
            </a:r>
            <a:r>
              <a:rPr lang="cs-CZ" sz="1600" u="sng" dirty="0" smtClean="0"/>
              <a:t> hypotéza </a:t>
            </a:r>
            <a:r>
              <a:rPr lang="cs-CZ" sz="1600" dirty="0" smtClean="0"/>
              <a:t> </a:t>
            </a:r>
            <a:r>
              <a:rPr lang="cs-CZ" sz="1600" dirty="0" smtClean="0"/>
              <a:t>- </a:t>
            </a:r>
            <a:r>
              <a:rPr lang="cs-CZ" sz="1600" dirty="0" smtClean="0"/>
              <a:t>je vyjádřením předpokladů pro dispozici</a:t>
            </a:r>
          </a:p>
          <a:p>
            <a:pPr>
              <a:buNone/>
            </a:pPr>
            <a:r>
              <a:rPr lang="cs-CZ" sz="1600" dirty="0" smtClean="0"/>
              <a:t>	              - v TP stanoví znaky skutkové podstaty, které je třeba naplnit, aby došlo ke spáchání daného </a:t>
            </a:r>
            <a:r>
              <a:rPr lang="cs-CZ" sz="1600" dirty="0" err="1" smtClean="0"/>
              <a:t>tr</a:t>
            </a:r>
            <a:r>
              <a:rPr lang="cs-CZ" sz="1600" dirty="0" smtClean="0"/>
              <a:t>. činu</a:t>
            </a:r>
          </a:p>
          <a:p>
            <a:pPr>
              <a:buNone/>
            </a:pPr>
            <a:r>
              <a:rPr lang="cs-CZ" sz="1600" dirty="0" smtClean="0"/>
              <a:t>- </a:t>
            </a:r>
            <a:r>
              <a:rPr lang="cs-CZ" sz="1600" u="sng" dirty="0" smtClean="0"/>
              <a:t>dispozice</a:t>
            </a:r>
            <a:r>
              <a:rPr lang="cs-CZ" sz="1600" dirty="0" smtClean="0"/>
              <a:t>	</a:t>
            </a:r>
            <a:r>
              <a:rPr lang="cs-CZ" sz="1600" dirty="0" smtClean="0"/>
              <a:t> - </a:t>
            </a:r>
            <a:r>
              <a:rPr lang="cs-CZ" sz="1600" dirty="0" smtClean="0"/>
              <a:t>v návaznosti na hypotézu jde o konstatování, že byly naplněny dotyčné znaky </a:t>
            </a:r>
            <a:r>
              <a:rPr lang="cs-CZ" sz="1600" dirty="0" err="1" smtClean="0"/>
              <a:t>tr</a:t>
            </a:r>
            <a:r>
              <a:rPr lang="cs-CZ" sz="1600" dirty="0" smtClean="0"/>
              <a:t>. činu, došlo </a:t>
            </a:r>
            <a:r>
              <a:rPr lang="cs-CZ" sz="1600" dirty="0" smtClean="0"/>
              <a:t>tedy </a:t>
            </a:r>
            <a:r>
              <a:rPr lang="cs-CZ" sz="1600" dirty="0" smtClean="0"/>
              <a:t>k zakázanému jednání a bude následovat sankce</a:t>
            </a:r>
          </a:p>
          <a:p>
            <a:pPr>
              <a:buNone/>
            </a:pPr>
            <a:r>
              <a:rPr lang="cs-CZ" sz="1600" dirty="0" smtClean="0"/>
              <a:t>	              - nemusí být obsažena v jednom ustanovení → v obecné části TZ najdeme formulaci základních  podmínek </a:t>
            </a:r>
            <a:r>
              <a:rPr lang="cs-CZ" sz="1600" dirty="0" err="1" smtClean="0"/>
              <a:t>tr</a:t>
            </a:r>
            <a:r>
              <a:rPr lang="cs-CZ" sz="1600" dirty="0" smtClean="0"/>
              <a:t>. odpovědnosti (první část dispozice), v část zvláštní nacházíme druhou část dispozice, která již popisuje konkrétní znaky skutkové podstaty </a:t>
            </a:r>
            <a:r>
              <a:rPr lang="cs-CZ" sz="1600" dirty="0" err="1" smtClean="0"/>
              <a:t>tr</a:t>
            </a:r>
            <a:r>
              <a:rPr lang="cs-CZ" sz="1600" dirty="0" smtClean="0"/>
              <a:t>. činu</a:t>
            </a:r>
          </a:p>
          <a:p>
            <a:pPr>
              <a:buNone/>
            </a:pPr>
            <a:r>
              <a:rPr lang="cs-CZ" sz="1600" dirty="0" smtClean="0"/>
              <a:t>- </a:t>
            </a:r>
            <a:r>
              <a:rPr lang="cs-CZ" sz="1600" dirty="0" smtClean="0"/>
              <a:t>s</a:t>
            </a:r>
            <a:r>
              <a:rPr lang="cs-CZ" sz="1600" u="sng" dirty="0" smtClean="0"/>
              <a:t>ankce</a:t>
            </a:r>
            <a:r>
              <a:rPr lang="cs-CZ" sz="1600" dirty="0" smtClean="0"/>
              <a:t> </a:t>
            </a:r>
            <a:r>
              <a:rPr lang="cs-CZ" sz="1600" dirty="0" smtClean="0"/>
              <a:t>- </a:t>
            </a:r>
            <a:r>
              <a:rPr lang="cs-CZ" sz="1600" dirty="0" smtClean="0"/>
              <a:t>označujeme tak tresty, ochranná opatření a jiná opatření dle ZOM</a:t>
            </a:r>
          </a:p>
          <a:p>
            <a:pPr>
              <a:buNone/>
            </a:pPr>
            <a:r>
              <a:rPr lang="cs-CZ" sz="1600" dirty="0" smtClean="0"/>
              <a:t>	- s. absolutně určité – obsahují druh trestu a jeho přesnou výměru </a:t>
            </a:r>
          </a:p>
          <a:p>
            <a:pPr>
              <a:buNone/>
            </a:pPr>
            <a:r>
              <a:rPr lang="cs-CZ" sz="1600" dirty="0" smtClean="0"/>
              <a:t>	- s. relativně určité – určují druh trestu, kde se výměra pohybuje v určitém rozmezí (nejčastější)</a:t>
            </a:r>
          </a:p>
          <a:p>
            <a:pPr>
              <a:buNone/>
            </a:pPr>
            <a:r>
              <a:rPr lang="cs-CZ" sz="1600" dirty="0" smtClean="0"/>
              <a:t>	- s. absolutně neurčité – neurčitý druh i výměr trestu 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7288" cy="72008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Místo v systému práva - vztah k jiným odvětvím práva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lnSpcReduction="10000"/>
          </a:bodyPr>
          <a:lstStyle/>
          <a:p>
            <a:r>
              <a:rPr lang="cs-CZ" sz="1800" dirty="0" smtClean="0"/>
              <a:t>S ohledem na ochrannou funkci trestního práva a  na ni navazující zásadu ekonomie trestního práva představuje trestní právo určitý spojovací, byť pouze subsidiární prvek mezi jednotlivými odvětvími. Dopadá na vybrané společenské vztahy, jinak upravované normami </a:t>
            </a:r>
            <a:r>
              <a:rPr lang="cs-CZ" sz="1800" dirty="0" err="1" smtClean="0"/>
              <a:t>mimotrestních</a:t>
            </a:r>
            <a:r>
              <a:rPr lang="cs-CZ" sz="1800" dirty="0" smtClean="0"/>
              <a:t> právních odvětví a to jen z hlediska jejich ochrany. Jednotlivá odvětví upravují svůj předmět relativně úplně a primárně, trestní právo pouze pomocně a podpůrně.</a:t>
            </a:r>
          </a:p>
          <a:p>
            <a:r>
              <a:rPr lang="cs-CZ" sz="1800" dirty="0" smtClean="0"/>
              <a:t>- </a:t>
            </a:r>
            <a:r>
              <a:rPr lang="cs-CZ" sz="1800" b="1" dirty="0" smtClean="0"/>
              <a:t>TP x ústavní právo</a:t>
            </a:r>
            <a:r>
              <a:rPr lang="cs-CZ" sz="1800" dirty="0" smtClean="0"/>
              <a:t> – Ústava i LZPS obsahují mnoho ustanovení týkajících se TP (základní svobody občanů, základní principy TP, atd. (čl. 39, 40/6, 7/2 LZPS a čl. 27, 57/3, 65, 86 Ústavy)</a:t>
            </a:r>
          </a:p>
          <a:p>
            <a:r>
              <a:rPr lang="cs-CZ" sz="1800" dirty="0" smtClean="0"/>
              <a:t>- </a:t>
            </a:r>
            <a:r>
              <a:rPr lang="cs-CZ" sz="1800" b="1" dirty="0" smtClean="0"/>
              <a:t>TP x správní právo</a:t>
            </a:r>
            <a:r>
              <a:rPr lang="cs-CZ" sz="1800" dirty="0" smtClean="0"/>
              <a:t> – SP postihuje společensky méně závažné delikty  a je právem správních orgánů</a:t>
            </a:r>
          </a:p>
          <a:p>
            <a:r>
              <a:rPr lang="cs-CZ" sz="1800" dirty="0" smtClean="0"/>
              <a:t>- subjektem odpovědnosti ve SP může být i osoba právnická)</a:t>
            </a:r>
          </a:p>
          <a:p>
            <a:r>
              <a:rPr lang="cs-CZ" sz="1800" dirty="0" smtClean="0"/>
              <a:t>- </a:t>
            </a:r>
            <a:r>
              <a:rPr lang="cs-CZ" sz="1800" b="1" dirty="0" smtClean="0"/>
              <a:t>TP x mezinárodní právo</a:t>
            </a:r>
            <a:r>
              <a:rPr lang="cs-CZ" sz="1800" dirty="0" smtClean="0"/>
              <a:t> – ČR dodržuje závazky, které pro ni vyplývají z MP</a:t>
            </a:r>
          </a:p>
          <a:p>
            <a:pPr>
              <a:buNone/>
            </a:pPr>
            <a:r>
              <a:rPr lang="cs-CZ" sz="1800" dirty="0" smtClean="0"/>
              <a:t>- mezinárodní právo trestní - součástí mez. práva veřejného (válečné zločiny)</a:t>
            </a:r>
          </a:p>
          <a:p>
            <a:pPr>
              <a:buNone/>
            </a:pPr>
            <a:r>
              <a:rPr lang="cs-CZ" sz="1800" dirty="0" smtClean="0"/>
              <a:t>- trestní právo mezinárodní - součástí vnitrostátního práva, ustanovení TP pokud  se objevuje </a:t>
            </a:r>
            <a:r>
              <a:rPr lang="cs-CZ" sz="1800" dirty="0" err="1" smtClean="0"/>
              <a:t>mezinár</a:t>
            </a:r>
            <a:r>
              <a:rPr lang="cs-CZ" sz="1800" dirty="0" smtClean="0"/>
              <a:t>. prvek </a:t>
            </a:r>
          </a:p>
          <a:p>
            <a:r>
              <a:rPr lang="cs-CZ" sz="1800" dirty="0" smtClean="0"/>
              <a:t>- </a:t>
            </a:r>
            <a:r>
              <a:rPr lang="cs-CZ" sz="1800" b="1" dirty="0" smtClean="0"/>
              <a:t>občanské právo x TP</a:t>
            </a:r>
            <a:r>
              <a:rPr lang="cs-CZ" sz="1800" dirty="0" smtClean="0"/>
              <a:t> - OP reguluje vlastnictví, TP jej chrání před útoky</a:t>
            </a:r>
          </a:p>
          <a:p>
            <a:r>
              <a:rPr lang="cs-CZ" sz="1800" dirty="0" smtClean="0"/>
              <a:t>- </a:t>
            </a:r>
            <a:r>
              <a:rPr lang="cs-CZ" sz="1800" b="1" dirty="0" smtClean="0"/>
              <a:t>rodinné právo x TP</a:t>
            </a:r>
            <a:r>
              <a:rPr lang="cs-CZ" sz="1800" dirty="0" smtClean="0"/>
              <a:t> - TČ bigamie , opuštění dítěte, zanedbání </a:t>
            </a:r>
            <a:r>
              <a:rPr lang="cs-CZ" sz="1800" dirty="0" err="1" smtClean="0"/>
              <a:t>pov</a:t>
            </a:r>
            <a:r>
              <a:rPr lang="cs-CZ" sz="1800" dirty="0" smtClean="0"/>
              <a:t>. výživy</a:t>
            </a:r>
          </a:p>
          <a:p>
            <a:r>
              <a:rPr lang="cs-CZ" sz="1800" dirty="0" smtClean="0"/>
              <a:t>- </a:t>
            </a:r>
            <a:r>
              <a:rPr lang="cs-CZ" sz="1800" b="1" dirty="0" smtClean="0"/>
              <a:t>trestní právo procesní</a:t>
            </a:r>
            <a:r>
              <a:rPr lang="cs-CZ" sz="1800" dirty="0" smtClean="0"/>
              <a:t> - uvádí v život TPH, samostatné </a:t>
            </a:r>
            <a:r>
              <a:rPr lang="cs-CZ" sz="1800" dirty="0" err="1" smtClean="0"/>
              <a:t>pr</a:t>
            </a:r>
            <a:r>
              <a:rPr lang="cs-CZ" sz="1800" dirty="0" smtClean="0"/>
              <a:t>. odvětví</a:t>
            </a:r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0609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Vztah k neprávním disciplínám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- </a:t>
            </a:r>
            <a:r>
              <a:rPr lang="cs-CZ" sz="2000" b="1" dirty="0" smtClean="0"/>
              <a:t>kriminologie</a:t>
            </a:r>
            <a:r>
              <a:rPr lang="cs-CZ" sz="2000" dirty="0" smtClean="0"/>
              <a:t> – má pro TP největší význam</a:t>
            </a:r>
          </a:p>
          <a:p>
            <a:pPr>
              <a:buNone/>
            </a:pPr>
            <a:r>
              <a:rPr lang="cs-CZ" sz="2000" dirty="0" smtClean="0"/>
              <a:t>- nauka o zločinnosti, o jejích pachatelích a obětech a kontrole (její součástí je i </a:t>
            </a:r>
            <a:r>
              <a:rPr lang="cs-CZ" sz="2000" b="1" dirty="0" err="1" smtClean="0"/>
              <a:t>viktimologie</a:t>
            </a:r>
            <a:r>
              <a:rPr lang="cs-CZ" sz="2000" b="1" dirty="0" smtClean="0"/>
              <a:t> </a:t>
            </a:r>
            <a:r>
              <a:rPr lang="cs-CZ" sz="2000" dirty="0" smtClean="0"/>
              <a:t>– nauka o obětech zločinu)</a:t>
            </a:r>
          </a:p>
          <a:p>
            <a:pPr>
              <a:buNone/>
            </a:pPr>
            <a:r>
              <a:rPr lang="cs-CZ" sz="2000" dirty="0" smtClean="0"/>
              <a:t>- může dát nauce i praxi poznatky o realitě → aby TP odpovídalo společenským potřebám</a:t>
            </a:r>
          </a:p>
          <a:p>
            <a:r>
              <a:rPr lang="cs-CZ" sz="2000" dirty="0" smtClean="0"/>
              <a:t>- </a:t>
            </a:r>
            <a:r>
              <a:rPr lang="cs-CZ" sz="2000" b="1" dirty="0" smtClean="0"/>
              <a:t>penologie – </a:t>
            </a:r>
            <a:r>
              <a:rPr lang="cs-CZ" sz="2000" dirty="0" smtClean="0"/>
              <a:t>nauka o trestech</a:t>
            </a:r>
          </a:p>
          <a:p>
            <a:pPr>
              <a:buNone/>
            </a:pPr>
            <a:r>
              <a:rPr lang="cs-CZ" sz="2000" dirty="0" smtClean="0"/>
              <a:t>- společný zájem o trestní sankce (tresty a ochranná opatření), z pohledu jejich výkonu i účinků</a:t>
            </a:r>
          </a:p>
          <a:p>
            <a:r>
              <a:rPr lang="cs-CZ" sz="2000" b="1" dirty="0" smtClean="0"/>
              <a:t>- kriminalistika </a:t>
            </a:r>
            <a:r>
              <a:rPr lang="cs-CZ" sz="2000" dirty="0" smtClean="0"/>
              <a:t>– zkoumá zákonitosti vzniku, změny a zániku stop  a jiných relevantních informací, jakožto i zákonitost jejich zkoumání a zjišťování</a:t>
            </a:r>
          </a:p>
          <a:p>
            <a:r>
              <a:rPr lang="cs-CZ" sz="2000" b="1" dirty="0" smtClean="0"/>
              <a:t>- </a:t>
            </a:r>
            <a:r>
              <a:rPr lang="cs-CZ" sz="2000" b="1" dirty="0" err="1" smtClean="0"/>
              <a:t>forensní</a:t>
            </a:r>
            <a:r>
              <a:rPr lang="cs-CZ" sz="2000" b="1" dirty="0" smtClean="0"/>
              <a:t> disciplíny - </a:t>
            </a:r>
            <a:r>
              <a:rPr lang="cs-CZ" sz="2000" dirty="0" smtClean="0"/>
              <a:t>soudní lékařství, psychologie, psychiatrie, antropologie – znalecké posudky od kterých se odvíjí i posouzení podmínek </a:t>
            </a:r>
            <a:r>
              <a:rPr lang="cs-CZ" sz="2000" dirty="0" err="1" smtClean="0"/>
              <a:t>tr</a:t>
            </a:r>
            <a:r>
              <a:rPr lang="cs-CZ" sz="2000" dirty="0" smtClean="0"/>
              <a:t>. odpovědnosti (viny) nebo předpoklady a ukládání trestů</a:t>
            </a:r>
          </a:p>
          <a:p>
            <a:pPr>
              <a:buNone/>
            </a:pPr>
            <a:r>
              <a:rPr lang="cs-CZ" sz="2000" dirty="0" smtClean="0"/>
              <a:t> 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cap="all" dirty="0" smtClean="0"/>
              <a:t>funkce trestního práva</a:t>
            </a:r>
            <a:endParaRPr lang="cs-CZ" cap="all" dirty="0" smtClean="0"/>
          </a:p>
          <a:p>
            <a:pPr>
              <a:buNone/>
            </a:pPr>
            <a:r>
              <a:rPr lang="cs-CZ" dirty="0" smtClean="0"/>
              <a:t>1. </a:t>
            </a:r>
            <a:r>
              <a:rPr lang="cs-CZ" b="1" dirty="0" smtClean="0"/>
              <a:t>ochranná funkce</a:t>
            </a:r>
            <a:r>
              <a:rPr lang="cs-CZ" i="1" dirty="0" smtClean="0"/>
              <a:t> – </a:t>
            </a:r>
            <a:r>
              <a:rPr lang="cs-CZ" dirty="0" smtClean="0"/>
              <a:t>chrání společnost a určený okruh spol. vztahů před společensky nejvíce nebezpečnými útoky FO </a:t>
            </a:r>
          </a:p>
          <a:p>
            <a:pPr>
              <a:buNone/>
            </a:pPr>
            <a:r>
              <a:rPr lang="cs-CZ" dirty="0" smtClean="0"/>
              <a:t>- ochrana </a:t>
            </a:r>
            <a:r>
              <a:rPr lang="cs-CZ" dirty="0" err="1" smtClean="0"/>
              <a:t>ultima</a:t>
            </a:r>
            <a:r>
              <a:rPr lang="cs-CZ" dirty="0" smtClean="0"/>
              <a:t> ratio – TP představuje prostředek „poslední instance“ a to nejpřísnější prostředek ochrany, nastupující tehdy, kdy se ochranné prostředky jiných </a:t>
            </a:r>
            <a:r>
              <a:rPr lang="cs-CZ" dirty="0" err="1" smtClean="0"/>
              <a:t>pr</a:t>
            </a:r>
            <a:r>
              <a:rPr lang="cs-CZ" dirty="0" smtClean="0"/>
              <a:t>. odvětví ukázaly jako neúčinné</a:t>
            </a:r>
          </a:p>
          <a:p>
            <a:pPr>
              <a:buNone/>
            </a:pPr>
            <a:r>
              <a:rPr lang="cs-CZ" dirty="0" smtClean="0"/>
              <a:t>2. </a:t>
            </a:r>
            <a:r>
              <a:rPr lang="cs-CZ" b="1" dirty="0" smtClean="0"/>
              <a:t> preventivní funkce - </a:t>
            </a:r>
            <a:r>
              <a:rPr lang="cs-CZ" dirty="0" smtClean="0"/>
              <a:t>sleduje ochranu společnosti předcházením </a:t>
            </a:r>
            <a:r>
              <a:rPr lang="cs-CZ" dirty="0" err="1" smtClean="0"/>
              <a:t>tr</a:t>
            </a:r>
            <a:r>
              <a:rPr lang="cs-CZ" dirty="0" smtClean="0"/>
              <a:t>. činnosti, jakož i činnosti jinak trestné</a:t>
            </a:r>
          </a:p>
          <a:p>
            <a:pPr>
              <a:buNone/>
            </a:pPr>
            <a:r>
              <a:rPr lang="cs-CZ" b="1" dirty="0" smtClean="0"/>
              <a:t>- </a:t>
            </a:r>
            <a:r>
              <a:rPr lang="cs-CZ" dirty="0" smtClean="0"/>
              <a:t>individuální prevence – zaměřená na konkrétní pachatele, má působit pozitivně výchovně, jejím prostřednictvím se působí na ostatní potencionální pachatele TČ </a:t>
            </a:r>
            <a:r>
              <a:rPr lang="cs-CZ" dirty="0" smtClean="0">
                <a:sym typeface="Symbol"/>
              </a:rPr>
              <a:t></a:t>
            </a:r>
            <a:r>
              <a:rPr lang="cs-CZ" dirty="0" smtClean="0"/>
              <a:t> </a:t>
            </a:r>
            <a:r>
              <a:rPr lang="cs-CZ" b="1" dirty="0" smtClean="0"/>
              <a:t>prevence generální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individuální prevence je prostředkem prevence generální ( exemplární trest) – ne naopak !!</a:t>
            </a:r>
          </a:p>
          <a:p>
            <a:pPr>
              <a:buNone/>
            </a:pPr>
            <a:r>
              <a:rPr lang="cs-CZ" dirty="0" smtClean="0"/>
              <a:t>- vychází z účelu trestu → vychovat odsouzeného ke spořádanému životu a tím působit i na ostatní členy společnosti</a:t>
            </a:r>
          </a:p>
          <a:p>
            <a:pPr>
              <a:buNone/>
            </a:pPr>
            <a:r>
              <a:rPr lang="cs-CZ" dirty="0" smtClean="0"/>
              <a:t>- má zajistit, aby nedošlo k opětovnému porušení nebo ohrožení zájmů chráněných TP</a:t>
            </a:r>
          </a:p>
          <a:p>
            <a:pPr>
              <a:buNone/>
            </a:pPr>
            <a:r>
              <a:rPr lang="cs-CZ" dirty="0" smtClean="0"/>
              <a:t>3.</a:t>
            </a:r>
            <a:r>
              <a:rPr lang="cs-CZ" b="1" dirty="0" smtClean="0"/>
              <a:t> represivní funkce </a:t>
            </a:r>
            <a:r>
              <a:rPr lang="cs-CZ" dirty="0" smtClean="0"/>
              <a:t>– účelem je zabránit pachatelům páchat další trestnou činnost a během trestu vytvářet podmínky pro převýchovu pachatele a jeho integraci do společnosti</a:t>
            </a:r>
          </a:p>
          <a:p>
            <a:pPr>
              <a:buNone/>
            </a:pPr>
            <a:r>
              <a:rPr lang="cs-CZ" dirty="0" smtClean="0"/>
              <a:t>4. </a:t>
            </a:r>
            <a:r>
              <a:rPr lang="cs-CZ" b="1" dirty="0" smtClean="0"/>
              <a:t>regulativní funkce – </a:t>
            </a:r>
            <a:r>
              <a:rPr lang="cs-CZ" dirty="0" smtClean="0"/>
              <a:t>TP co nejpřesněji vymezuje zákonné podmínky </a:t>
            </a:r>
            <a:r>
              <a:rPr lang="cs-CZ" dirty="0" err="1" smtClean="0"/>
              <a:t>tr.odpovědnosti</a:t>
            </a:r>
            <a:r>
              <a:rPr lang="cs-CZ" dirty="0" smtClean="0"/>
              <a:t> i beztrestnosti, zakotvuje podmínky ukládání trestů a </a:t>
            </a:r>
            <a:r>
              <a:rPr lang="cs-CZ" dirty="0" err="1" smtClean="0"/>
              <a:t>ochr</a:t>
            </a:r>
            <a:r>
              <a:rPr lang="cs-CZ" dirty="0" smtClean="0"/>
              <a:t>. opatření  a stanoví působnost TZ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640960" cy="685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cap="all" dirty="0" smtClean="0"/>
              <a:t>základní zásady trestního práva</a:t>
            </a:r>
            <a:endParaRPr lang="cs-CZ" cap="all" dirty="0" smtClean="0"/>
          </a:p>
          <a:p>
            <a:pPr>
              <a:buNone/>
            </a:pPr>
            <a:r>
              <a:rPr lang="cs-CZ" dirty="0" smtClean="0"/>
              <a:t>= určité </a:t>
            </a:r>
            <a:r>
              <a:rPr lang="cs-CZ" dirty="0" err="1" smtClean="0"/>
              <a:t>pr</a:t>
            </a:r>
            <a:r>
              <a:rPr lang="cs-CZ" dirty="0" smtClean="0"/>
              <a:t>. principy, </a:t>
            </a:r>
            <a:r>
              <a:rPr lang="cs-CZ" dirty="0" err="1" smtClean="0"/>
              <a:t>pr</a:t>
            </a:r>
            <a:r>
              <a:rPr lang="cs-CZ" dirty="0" smtClean="0"/>
              <a:t>. ideje, na kterých je založeno TPH</a:t>
            </a:r>
          </a:p>
          <a:p>
            <a:pPr>
              <a:buNone/>
            </a:pPr>
            <a:r>
              <a:rPr lang="cs-CZ" dirty="0" smtClean="0"/>
              <a:t>- vycházejí z účelu a funkcí TP a také z principu </a:t>
            </a:r>
            <a:r>
              <a:rPr lang="cs-CZ" dirty="0" err="1" smtClean="0"/>
              <a:t>pr</a:t>
            </a:r>
            <a:r>
              <a:rPr lang="cs-CZ" dirty="0" smtClean="0"/>
              <a:t>. státu</a:t>
            </a:r>
          </a:p>
          <a:p>
            <a:pPr>
              <a:buNone/>
            </a:pPr>
            <a:r>
              <a:rPr lang="cs-CZ" dirty="0" smtClean="0"/>
              <a:t>- některé základní zásady TP jsou zachyceny dokonce na ústavněprávní úrovni → </a:t>
            </a:r>
            <a:r>
              <a:rPr lang="cs-CZ" dirty="0" err="1" smtClean="0"/>
              <a:t>nullum</a:t>
            </a:r>
            <a:r>
              <a:rPr lang="cs-CZ" dirty="0" smtClean="0"/>
              <a:t> </a:t>
            </a:r>
            <a:r>
              <a:rPr lang="cs-CZ" dirty="0" err="1" smtClean="0"/>
              <a:t>crimen</a:t>
            </a:r>
            <a:r>
              <a:rPr lang="cs-CZ" dirty="0" smtClean="0"/>
              <a:t> sine </a:t>
            </a:r>
            <a:r>
              <a:rPr lang="cs-CZ" dirty="0" err="1" smtClean="0"/>
              <a:t>lege</a:t>
            </a:r>
            <a:r>
              <a:rPr lang="cs-CZ" dirty="0" smtClean="0"/>
              <a:t>, </a:t>
            </a:r>
            <a:r>
              <a:rPr lang="cs-CZ" dirty="0" err="1" smtClean="0"/>
              <a:t>nulla</a:t>
            </a:r>
            <a:r>
              <a:rPr lang="cs-CZ" dirty="0" smtClean="0"/>
              <a:t> </a:t>
            </a:r>
            <a:r>
              <a:rPr lang="cs-CZ" dirty="0" err="1" smtClean="0"/>
              <a:t>poena</a:t>
            </a:r>
            <a:r>
              <a:rPr lang="cs-CZ" dirty="0" smtClean="0"/>
              <a:t> sine </a:t>
            </a:r>
            <a:r>
              <a:rPr lang="cs-CZ" dirty="0" err="1" smtClean="0"/>
              <a:t>lege</a:t>
            </a:r>
            <a:r>
              <a:rPr lang="cs-CZ" dirty="0" smtClean="0"/>
              <a:t> (čl. 39, 40/6 LZPS), zásada humanismu a zásada přiměřenosti (čl. 5 Ú a čl. 6/3, 7/2 LZPS) → zdůraznění významu těchto zásad pro výkon spravedlnosti v právním státě</a:t>
            </a:r>
          </a:p>
          <a:p>
            <a:pPr>
              <a:buNone/>
            </a:pPr>
            <a:r>
              <a:rPr lang="cs-CZ" b="1" u="sng" dirty="0" smtClean="0"/>
              <a:t>Obecné zásady: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1. zásada humanismu a přiměřenosti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projevuje se v povaze zájmů, které TP chrání = demokratické a humanitní hodnoty (život, zdraví, důstojnost)</a:t>
            </a:r>
          </a:p>
          <a:p>
            <a:pPr>
              <a:buNone/>
            </a:pPr>
            <a:r>
              <a:rPr lang="cs-CZ" dirty="0" smtClean="0"/>
              <a:t>- projevuje se i v oblasti ukládání a výkonu trestů → </a:t>
            </a:r>
            <a:r>
              <a:rPr lang="cs-CZ" dirty="0" err="1" smtClean="0"/>
              <a:t>tr</a:t>
            </a:r>
            <a:r>
              <a:rPr lang="cs-CZ" dirty="0" smtClean="0"/>
              <a:t>. represe by měla být rozumná (především délka trestu by měla být přiměřená, jinak ztrácí na významu), chování st. orgánů lidské a bez diskriminace</a:t>
            </a:r>
          </a:p>
          <a:p>
            <a:pPr>
              <a:buNone/>
            </a:pPr>
            <a:r>
              <a:rPr lang="cs-CZ" dirty="0" smtClean="0"/>
              <a:t>- zákaz mučení (čl. 7/2 LZPS), zákaz trestu smrti ( čl. 6/3 LZPS), zákaz ponížení lidské důstojnosti výkonem trestu a nelze uložit kruté a nepřiměřené trestní sankce( § 37/2 TZ)</a:t>
            </a:r>
          </a:p>
          <a:p>
            <a:pPr>
              <a:buFontTx/>
              <a:buChar char="-"/>
            </a:pPr>
            <a:r>
              <a:rPr lang="cs-CZ" dirty="0" smtClean="0"/>
              <a:t>TP usiluje sankcemi také o neintegraci pachatele do společnosti a satisfakci obětem </a:t>
            </a:r>
            <a:r>
              <a:rPr lang="cs-CZ" dirty="0" err="1" smtClean="0"/>
              <a:t>tr</a:t>
            </a:r>
            <a:r>
              <a:rPr lang="cs-CZ" dirty="0" smtClean="0"/>
              <a:t>. činu</a:t>
            </a:r>
          </a:p>
          <a:p>
            <a:pPr>
              <a:buNone/>
            </a:pPr>
            <a:r>
              <a:rPr lang="cs-CZ" b="1" dirty="0" smtClean="0"/>
              <a:t>2.zásada demokratismu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vyjádřena v ústavě čl. 1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b="1" dirty="0" smtClean="0"/>
              <a:t>3.zásada vyrovnanosti zájmů individuálních a zájmů celku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plyne z preambule a čl. 1 Ú.</a:t>
            </a:r>
          </a:p>
          <a:p>
            <a:pPr>
              <a:buNone/>
            </a:pPr>
            <a:r>
              <a:rPr lang="cs-CZ" b="1" dirty="0" smtClean="0"/>
              <a:t>4.zásada zákonnosti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u="sng" dirty="0" smtClean="0"/>
              <a:t>Zásady zvláštní a specifické: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1. </a:t>
            </a:r>
            <a:r>
              <a:rPr lang="cs-CZ" b="1" dirty="0" err="1" smtClean="0"/>
              <a:t>nullum</a:t>
            </a:r>
            <a:r>
              <a:rPr lang="cs-CZ" b="1" dirty="0" smtClean="0"/>
              <a:t> </a:t>
            </a:r>
            <a:r>
              <a:rPr lang="cs-CZ" b="1" dirty="0" err="1" smtClean="0"/>
              <a:t>crimen</a:t>
            </a:r>
            <a:r>
              <a:rPr lang="cs-CZ" b="1" dirty="0" smtClean="0"/>
              <a:t> sine </a:t>
            </a:r>
            <a:r>
              <a:rPr lang="cs-CZ" b="1" dirty="0" err="1" smtClean="0"/>
              <a:t>lege</a:t>
            </a:r>
            <a:r>
              <a:rPr lang="cs-CZ" b="1" dirty="0" smtClean="0"/>
              <a:t>, </a:t>
            </a:r>
            <a:r>
              <a:rPr lang="cs-CZ" dirty="0" smtClean="0"/>
              <a:t>(žádný </a:t>
            </a:r>
            <a:r>
              <a:rPr lang="cs-CZ" dirty="0" err="1" smtClean="0"/>
              <a:t>tr</a:t>
            </a:r>
            <a:r>
              <a:rPr lang="cs-CZ" dirty="0" smtClean="0"/>
              <a:t>. čin bez zákona)</a:t>
            </a:r>
          </a:p>
          <a:p>
            <a:pPr>
              <a:buNone/>
            </a:pPr>
            <a:r>
              <a:rPr lang="cs-CZ" dirty="0" smtClean="0"/>
              <a:t>- jedině zákon stanoví jaká činnost je trestná a jakým trestem se postihuje</a:t>
            </a:r>
          </a:p>
          <a:p>
            <a:pPr>
              <a:buNone/>
            </a:pPr>
            <a:r>
              <a:rPr lang="cs-CZ" dirty="0" smtClean="0"/>
              <a:t>- obsaženo v čl. 39 a 40/6 LZPS</a:t>
            </a:r>
          </a:p>
          <a:p>
            <a:pPr>
              <a:buNone/>
            </a:pPr>
            <a:r>
              <a:rPr lang="cs-CZ" dirty="0" smtClean="0"/>
              <a:t>- o této zásadě hovoříme ve čtyřech rovinách – atributech, které tuto zásadu konkretizují do určitých požadavků zákonodárce:</a:t>
            </a:r>
          </a:p>
          <a:p>
            <a:pPr>
              <a:buNone/>
            </a:pPr>
            <a:r>
              <a:rPr lang="cs-CZ" b="1" dirty="0" smtClean="0"/>
              <a:t>a) </a:t>
            </a:r>
            <a:r>
              <a:rPr lang="cs-CZ" b="1" dirty="0" err="1" smtClean="0"/>
              <a:t>nullum</a:t>
            </a:r>
            <a:r>
              <a:rPr lang="cs-CZ" b="1" dirty="0" smtClean="0"/>
              <a:t> </a:t>
            </a:r>
            <a:r>
              <a:rPr lang="cs-CZ" b="1" dirty="0" err="1" smtClean="0"/>
              <a:t>crimen</a:t>
            </a:r>
            <a:r>
              <a:rPr lang="cs-CZ" b="1" dirty="0" smtClean="0"/>
              <a:t> sine </a:t>
            </a:r>
            <a:r>
              <a:rPr lang="cs-CZ" b="1" dirty="0" err="1" smtClean="0"/>
              <a:t>lege</a:t>
            </a:r>
            <a:r>
              <a:rPr lang="cs-CZ" b="1" dirty="0" smtClean="0"/>
              <a:t> </a:t>
            </a:r>
            <a:r>
              <a:rPr lang="cs-CZ" b="1" dirty="0" err="1" smtClean="0"/>
              <a:t>scripta</a:t>
            </a:r>
            <a:r>
              <a:rPr lang="cs-CZ" dirty="0" smtClean="0"/>
              <a:t> – požadavek zákonné formy pro trestněprávní předpisy</a:t>
            </a:r>
          </a:p>
          <a:p>
            <a:pPr>
              <a:buNone/>
            </a:pPr>
            <a:r>
              <a:rPr lang="cs-CZ" b="1" dirty="0" smtClean="0"/>
              <a:t>b) </a:t>
            </a:r>
            <a:r>
              <a:rPr lang="cs-CZ" b="1" dirty="0" err="1" smtClean="0"/>
              <a:t>nullum</a:t>
            </a:r>
            <a:r>
              <a:rPr lang="cs-CZ" b="1" dirty="0" smtClean="0"/>
              <a:t> </a:t>
            </a:r>
            <a:r>
              <a:rPr lang="cs-CZ" b="1" dirty="0" err="1" smtClean="0"/>
              <a:t>crimen</a:t>
            </a:r>
            <a:r>
              <a:rPr lang="cs-CZ" b="1" dirty="0" smtClean="0"/>
              <a:t> sine </a:t>
            </a:r>
            <a:r>
              <a:rPr lang="cs-CZ" b="1" dirty="0" err="1" smtClean="0"/>
              <a:t>lege</a:t>
            </a:r>
            <a:r>
              <a:rPr lang="cs-CZ" b="1" dirty="0" smtClean="0"/>
              <a:t> </a:t>
            </a:r>
            <a:r>
              <a:rPr lang="cs-CZ" b="1" dirty="0" err="1" smtClean="0"/>
              <a:t>certa</a:t>
            </a:r>
            <a:r>
              <a:rPr lang="cs-CZ" b="1" dirty="0" smtClean="0"/>
              <a:t> </a:t>
            </a:r>
            <a:r>
              <a:rPr lang="cs-CZ" dirty="0" smtClean="0"/>
              <a:t>– požadavek určitosti trestněprávní normy</a:t>
            </a:r>
          </a:p>
          <a:p>
            <a:pPr>
              <a:buNone/>
            </a:pPr>
            <a:r>
              <a:rPr lang="cs-CZ" b="1" dirty="0" smtClean="0"/>
              <a:t>c) </a:t>
            </a:r>
            <a:r>
              <a:rPr lang="cs-CZ" b="1" dirty="0" err="1" smtClean="0"/>
              <a:t>nullum</a:t>
            </a:r>
            <a:r>
              <a:rPr lang="cs-CZ" b="1" dirty="0" smtClean="0"/>
              <a:t> </a:t>
            </a:r>
            <a:r>
              <a:rPr lang="cs-CZ" b="1" dirty="0" err="1" smtClean="0"/>
              <a:t>crimen</a:t>
            </a:r>
            <a:r>
              <a:rPr lang="cs-CZ" b="1" dirty="0" smtClean="0"/>
              <a:t> sine </a:t>
            </a:r>
            <a:r>
              <a:rPr lang="cs-CZ" b="1" dirty="0" err="1" smtClean="0"/>
              <a:t>lege</a:t>
            </a:r>
            <a:r>
              <a:rPr lang="cs-CZ" b="1" dirty="0" smtClean="0"/>
              <a:t> </a:t>
            </a:r>
            <a:r>
              <a:rPr lang="cs-CZ" b="1" dirty="0" err="1" smtClean="0"/>
              <a:t>stricta</a:t>
            </a:r>
            <a:r>
              <a:rPr lang="cs-CZ" dirty="0" smtClean="0"/>
              <a:t> – zákaz analogie v neprospěch pachatele,  je dovoleno pouze ve prospěch pachatele</a:t>
            </a:r>
          </a:p>
          <a:p>
            <a:pPr>
              <a:buNone/>
            </a:pPr>
            <a:r>
              <a:rPr lang="cs-CZ" b="1" dirty="0" smtClean="0"/>
              <a:t>d) </a:t>
            </a:r>
            <a:r>
              <a:rPr lang="cs-CZ" b="1" dirty="0" err="1" smtClean="0"/>
              <a:t>nullum</a:t>
            </a:r>
            <a:r>
              <a:rPr lang="cs-CZ" b="1" dirty="0" smtClean="0"/>
              <a:t> </a:t>
            </a:r>
            <a:r>
              <a:rPr lang="cs-CZ" b="1" dirty="0" err="1" smtClean="0"/>
              <a:t>crimen</a:t>
            </a:r>
            <a:r>
              <a:rPr lang="cs-CZ" b="1" dirty="0" smtClean="0"/>
              <a:t> sine </a:t>
            </a:r>
            <a:r>
              <a:rPr lang="cs-CZ" b="1" dirty="0" err="1" smtClean="0"/>
              <a:t>lege</a:t>
            </a:r>
            <a:r>
              <a:rPr lang="cs-CZ" b="1" dirty="0" smtClean="0"/>
              <a:t> </a:t>
            </a:r>
            <a:r>
              <a:rPr lang="cs-CZ" b="1" dirty="0" err="1" smtClean="0"/>
              <a:t>praevia</a:t>
            </a:r>
            <a:r>
              <a:rPr lang="cs-CZ" dirty="0" smtClean="0"/>
              <a:t> – žádný </a:t>
            </a:r>
            <a:r>
              <a:rPr lang="cs-CZ" dirty="0" err="1" smtClean="0"/>
              <a:t>tr</a:t>
            </a:r>
            <a:r>
              <a:rPr lang="cs-CZ" dirty="0" smtClean="0"/>
              <a:t>. čin bez předchozího zákona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2.</a:t>
            </a:r>
            <a:r>
              <a:rPr lang="cs-CZ" dirty="0" smtClean="0"/>
              <a:t> </a:t>
            </a:r>
            <a:r>
              <a:rPr lang="cs-CZ" b="1" dirty="0" err="1" smtClean="0"/>
              <a:t>nulla</a:t>
            </a:r>
            <a:r>
              <a:rPr lang="cs-CZ" b="1" dirty="0" smtClean="0"/>
              <a:t> </a:t>
            </a:r>
            <a:r>
              <a:rPr lang="cs-CZ" b="1" dirty="0" err="1" smtClean="0"/>
              <a:t>poena</a:t>
            </a:r>
            <a:r>
              <a:rPr lang="cs-CZ" b="1" dirty="0" smtClean="0"/>
              <a:t> sine </a:t>
            </a:r>
            <a:r>
              <a:rPr lang="cs-CZ" b="1" dirty="0" err="1" smtClean="0"/>
              <a:t>lege</a:t>
            </a:r>
            <a:r>
              <a:rPr lang="cs-CZ" b="1" dirty="0" smtClean="0"/>
              <a:t> (žádný trest bez zákona)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úzce souvisí s předchozí zásadou → požadavek zákonné formy, určitosti, zákazu analogie v neprospěch a zákazu zpětné působnosti platí i pro ukládání trestů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3.zásada ekonomie trestního práva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4. zásada individuální odpovědnosti FO za spáchaný čin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základem </a:t>
            </a:r>
            <a:r>
              <a:rPr lang="cs-CZ" dirty="0" err="1" smtClean="0"/>
              <a:t>tr</a:t>
            </a:r>
            <a:r>
              <a:rPr lang="cs-CZ" dirty="0" smtClean="0"/>
              <a:t>. odpovědnosti je </a:t>
            </a:r>
            <a:r>
              <a:rPr lang="cs-CZ" dirty="0" err="1" smtClean="0"/>
              <a:t>tr</a:t>
            </a:r>
            <a:r>
              <a:rPr lang="cs-CZ" dirty="0" smtClean="0"/>
              <a:t>. čin (ne jen myšlenky na něj nebo neprojevené názory apod.)</a:t>
            </a:r>
          </a:p>
          <a:p>
            <a:pPr>
              <a:buNone/>
            </a:pPr>
            <a:r>
              <a:rPr lang="cs-CZ" dirty="0" smtClean="0"/>
              <a:t>- trestný čin - § 13 TZ</a:t>
            </a:r>
          </a:p>
          <a:p>
            <a:pPr>
              <a:buNone/>
            </a:pPr>
            <a:r>
              <a:rPr lang="cs-CZ" dirty="0" smtClean="0"/>
              <a:t>- trestní odpovědnost je vždy spojena s jednáním FO, které ohrožuje nebo porušuje zákon</a:t>
            </a:r>
          </a:p>
          <a:p>
            <a:pPr>
              <a:buNone/>
            </a:pPr>
            <a:r>
              <a:rPr lang="cs-CZ" dirty="0" smtClean="0"/>
              <a:t>- české </a:t>
            </a:r>
            <a:r>
              <a:rPr lang="cs-CZ" dirty="0" err="1" smtClean="0"/>
              <a:t>tr</a:t>
            </a:r>
            <a:r>
              <a:rPr lang="cs-CZ" dirty="0" smtClean="0"/>
              <a:t>. právo je založeno na individuální </a:t>
            </a:r>
            <a:r>
              <a:rPr lang="cs-CZ" dirty="0" err="1" smtClean="0"/>
              <a:t>tr</a:t>
            </a:r>
            <a:r>
              <a:rPr lang="cs-CZ" dirty="0" smtClean="0"/>
              <a:t>. odpovědnosti, tedy odpovědnosti FO za její vlastní jednání, nezná odpovědnost za cizí vinu ani odpovědnost PO nebo jiných subjektů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5. zásada odpovědnosti za zavinění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tr</a:t>
            </a:r>
            <a:r>
              <a:rPr lang="cs-CZ" dirty="0" smtClean="0"/>
              <a:t>. odpovědnost závisí na spoustě podmínek → jednou z nejdůležitějších je existence psychického vztahu ke skutečnostem, které zakládají </a:t>
            </a:r>
            <a:r>
              <a:rPr lang="cs-CZ" dirty="0" err="1" smtClean="0"/>
              <a:t>tr</a:t>
            </a:r>
            <a:r>
              <a:rPr lang="cs-CZ" dirty="0" smtClean="0"/>
              <a:t>. čin = subjektivní stránka </a:t>
            </a:r>
            <a:r>
              <a:rPr lang="cs-CZ" dirty="0" err="1" smtClean="0"/>
              <a:t>tr</a:t>
            </a:r>
            <a:r>
              <a:rPr lang="cs-CZ" dirty="0" smtClean="0"/>
              <a:t>. činu</a:t>
            </a:r>
          </a:p>
          <a:p>
            <a:pPr>
              <a:buNone/>
            </a:pPr>
            <a:r>
              <a:rPr lang="cs-CZ" dirty="0" smtClean="0"/>
              <a:t>- v závislosti na obsahu tohoto vztahu hovoříme o činu zaviněném či nedbalostním</a:t>
            </a:r>
          </a:p>
          <a:p>
            <a:pPr>
              <a:buNone/>
            </a:pPr>
            <a:r>
              <a:rPr lang="cs-CZ" dirty="0" smtClean="0"/>
              <a:t>- české TP je založeno na subjektivní odpovědnosti, tj. odpovědnosti za zavinění (nezaviněné následky se nepřičítají, s výjimkou </a:t>
            </a:r>
            <a:r>
              <a:rPr lang="cs-CZ" dirty="0" err="1" smtClean="0"/>
              <a:t>tr</a:t>
            </a:r>
            <a:r>
              <a:rPr lang="cs-CZ" dirty="0" smtClean="0"/>
              <a:t>. činu opilství)</a:t>
            </a:r>
          </a:p>
          <a:p>
            <a:pPr>
              <a:buNone/>
            </a:pPr>
            <a:r>
              <a:rPr lang="cs-CZ" dirty="0" smtClean="0"/>
              <a:t>- § 13/2 TZ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6693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200" b="1" dirty="0" smtClean="0"/>
              <a:t>NOVÁ KODIFIKACE TRESTNÍHO ZÁKONÍKU JE ZALOŽENA NA TĚCHTO ZÁKLADNÍCH ZÁSADÁCH:</a:t>
            </a:r>
          </a:p>
          <a:p>
            <a:pPr>
              <a:buNone/>
            </a:pPr>
            <a:endParaRPr lang="cs-CZ" sz="2200" dirty="0" smtClean="0"/>
          </a:p>
          <a:p>
            <a:pPr lvl="0"/>
            <a:r>
              <a:rPr lang="cs-CZ" dirty="0" smtClean="0"/>
              <a:t>subsidiární úloha trestního práva (princip „</a:t>
            </a:r>
            <a:r>
              <a:rPr lang="cs-CZ" dirty="0" err="1" smtClean="0"/>
              <a:t>ultima</a:t>
            </a:r>
            <a:r>
              <a:rPr lang="cs-CZ" dirty="0" smtClean="0"/>
              <a:t> ratio“) jako krajní prostředek ochrany jednotlivců a společnosti; </a:t>
            </a:r>
          </a:p>
          <a:p>
            <a:pPr lvl="0"/>
            <a:r>
              <a:rPr lang="cs-CZ" dirty="0" smtClean="0"/>
              <a:t>pachatele lze uznat vinným trestným činem a uložit mu za něj trestněprávní sankci jedině na základě zákona („</a:t>
            </a:r>
            <a:r>
              <a:rPr lang="cs-CZ" dirty="0" err="1" smtClean="0"/>
              <a:t>nullum</a:t>
            </a:r>
            <a:r>
              <a:rPr lang="cs-CZ" dirty="0" smtClean="0"/>
              <a:t> </a:t>
            </a:r>
            <a:r>
              <a:rPr lang="cs-CZ" dirty="0" err="1" smtClean="0"/>
              <a:t>crimen</a:t>
            </a:r>
            <a:r>
              <a:rPr lang="cs-CZ" dirty="0" smtClean="0"/>
              <a:t> </a:t>
            </a:r>
            <a:r>
              <a:rPr lang="cs-CZ" dirty="0" err="1" smtClean="0"/>
              <a:t>nulla</a:t>
            </a:r>
            <a:r>
              <a:rPr lang="cs-CZ" dirty="0" smtClean="0"/>
              <a:t> </a:t>
            </a:r>
            <a:r>
              <a:rPr lang="cs-CZ" dirty="0" err="1" smtClean="0"/>
              <a:t>poena</a:t>
            </a:r>
            <a:r>
              <a:rPr lang="cs-CZ" dirty="0" smtClean="0"/>
              <a:t> sine </a:t>
            </a:r>
            <a:r>
              <a:rPr lang="cs-CZ" dirty="0" err="1" smtClean="0"/>
              <a:t>lege</a:t>
            </a:r>
            <a:r>
              <a:rPr lang="cs-CZ" dirty="0" smtClean="0"/>
              <a:t>“); </a:t>
            </a:r>
          </a:p>
          <a:p>
            <a:pPr lvl="0"/>
            <a:r>
              <a:rPr lang="cs-CZ" dirty="0" smtClean="0"/>
              <a:t>zákaz retroaktivity přísnějšího zákona v souladu s Listinou základních práv a svobod; </a:t>
            </a:r>
          </a:p>
          <a:p>
            <a:pPr lvl="0"/>
            <a:r>
              <a:rPr lang="cs-CZ" dirty="0" smtClean="0"/>
              <a:t>nepřípustnost analogie k rozšiřování podmínek trestní odpovědnosti a při stanovení trestů a ochranných opatření, včetně podmínek jejich uložení (zákaz analogie in </a:t>
            </a:r>
            <a:r>
              <a:rPr lang="cs-CZ" dirty="0" err="1" smtClean="0"/>
              <a:t>malam</a:t>
            </a:r>
            <a:r>
              <a:rPr lang="cs-CZ" dirty="0" smtClean="0"/>
              <a:t> partem); </a:t>
            </a:r>
          </a:p>
          <a:p>
            <a:pPr lvl="0"/>
            <a:r>
              <a:rPr lang="cs-CZ" dirty="0" smtClean="0"/>
              <a:t>individuální trestní odpovědnost fyzických osob, vyjadřující odpovědnost jen za vlastní jednání, čímž je vyloučena kolektivní odpovědnost; </a:t>
            </a:r>
          </a:p>
          <a:p>
            <a:pPr lvl="0"/>
            <a:r>
              <a:rPr lang="cs-CZ" dirty="0" smtClean="0"/>
              <a:t>trestní odpovědnost je založena na zavinění; </a:t>
            </a:r>
          </a:p>
          <a:p>
            <a:pPr lvl="0"/>
            <a:r>
              <a:rPr lang="cs-CZ" dirty="0" smtClean="0"/>
              <a:t>ukládání a výkon sankcí vyjadřuje přiměřenost trestání ve vztahu k závažnosti trestného činu a osobě pachatele.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441</TotalTime>
  <Words>1894</Words>
  <Application>Microsoft Office PowerPoint</Application>
  <PresentationFormat>Předvádění na obrazovce (4:3)</PresentationFormat>
  <Paragraphs>354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Arkýř</vt:lpstr>
      <vt:lpstr>Trestní právo hmotné a procesní</vt:lpstr>
      <vt:lpstr>POJEM trestního práva hmotného </vt:lpstr>
      <vt:lpstr>Snímek 3</vt:lpstr>
      <vt:lpstr>Místo v systému práva - vztah k jiným odvětvím práva </vt:lpstr>
      <vt:lpstr>Vztah k neprávním disciplínám 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hmotné a procesní</dc:title>
  <dc:creator>Martin Stehlík</dc:creator>
  <cp:lastModifiedBy>Your User Name</cp:lastModifiedBy>
  <cp:revision>45</cp:revision>
  <dcterms:created xsi:type="dcterms:W3CDTF">2010-12-01T14:17:34Z</dcterms:created>
  <dcterms:modified xsi:type="dcterms:W3CDTF">2010-12-08T15:11:44Z</dcterms:modified>
</cp:coreProperties>
</file>