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F703189-BA10-467F-B281-34277E8A9B3E}" type="datetimeFigureOut">
              <a:rPr lang="cs-CZ"/>
              <a:pPr>
                <a:defRPr/>
              </a:pPr>
              <a:t>16.3.2011</a:t>
            </a:fld>
            <a:endParaRPr lang="cs-CZ"/>
          </a:p>
        </p:txBody>
      </p:sp>
      <p:sp>
        <p:nvSpPr>
          <p:cNvPr id="7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FEACA39-8CEE-47C6-9EDE-DD8303DBE8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2292B-CCCC-482A-986D-F2CA7DD050D9}" type="datetimeFigureOut">
              <a:rPr lang="cs-CZ"/>
              <a:pPr>
                <a:defRPr/>
              </a:pPr>
              <a:t>16.3.2011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2F0A7-46FD-40BC-B8D7-0027763E55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79E762-522D-47A8-8EF0-C4088EF5F5F6}" type="datetimeFigureOut">
              <a:rPr lang="cs-CZ"/>
              <a:pPr>
                <a:defRPr/>
              </a:pPr>
              <a:t>16.3.2011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BD3D1D9D-66E5-4A37-85D7-B8848FBD5E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79C51-DDAE-449F-9CAD-52F88583D298}" type="datetimeFigureOut">
              <a:rPr lang="cs-CZ"/>
              <a:pPr>
                <a:defRPr/>
              </a:pPr>
              <a:t>16.3.2011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92A86-B3C3-46FB-9017-C9E41BEB4B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8D16131-5A0C-43F1-BC73-EF8C5CB9C1B8}" type="datetimeFigureOut">
              <a:rPr lang="cs-CZ"/>
              <a:pPr>
                <a:defRPr/>
              </a:pPr>
              <a:t>16.3.2011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6DF445-EF3D-40DF-A4D1-076F19D902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4AAF9-B6C5-4E96-9E6B-3465F1AB7B66}" type="datetimeFigureOut">
              <a:rPr lang="cs-CZ"/>
              <a:pPr>
                <a:defRPr/>
              </a:pPr>
              <a:t>16.3.2011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D9B7A-C5FA-46D7-959C-E96135D2AF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785DA-BC61-4F16-AF4F-FD58F3986851}" type="datetimeFigureOut">
              <a:rPr lang="cs-CZ"/>
              <a:pPr>
                <a:defRPr/>
              </a:pPr>
              <a:t>16.3.2011</a:t>
            </a:fld>
            <a:endParaRPr lang="cs-CZ"/>
          </a:p>
        </p:txBody>
      </p:sp>
      <p:sp>
        <p:nvSpPr>
          <p:cNvPr id="8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0D088-3BCB-44A0-8A91-A7D4D0405C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DA177-6ED6-4573-A969-EC001A757DB7}" type="datetimeFigureOut">
              <a:rPr lang="cs-CZ"/>
              <a:pPr>
                <a:defRPr/>
              </a:pPr>
              <a:t>16.3.2011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8507B-BA30-4841-8AEB-CE7F8085BB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81058-EB35-47A6-BEAE-BDFCB5E2EF37}" type="datetimeFigureOut">
              <a:rPr lang="cs-CZ"/>
              <a:pPr>
                <a:defRPr/>
              </a:pPr>
              <a:t>16.3.2011</a:t>
            </a:fld>
            <a:endParaRPr lang="cs-CZ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06D13-46D3-4E75-9ECB-8EF8B09615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13F3B-590E-42F6-B45E-FF41A0F0634B}" type="datetimeFigureOut">
              <a:rPr lang="cs-CZ"/>
              <a:pPr>
                <a:defRPr/>
              </a:pPr>
              <a:t>16.3.2011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CEC60-59E3-44B6-9B57-9D19DB5F6F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A481FC-B924-478F-8431-29007DE6BC2E}" type="datetimeFigureOut">
              <a:rPr lang="cs-CZ"/>
              <a:pPr>
                <a:defRPr/>
              </a:pPr>
              <a:t>16.3.2011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4BDC37-C445-480C-B7C3-7715B2CDA6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0" name="Zástupný symbol pro text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416C6B0-AE48-4DD0-884F-E3D5133056F8}" type="datetimeFigureOut">
              <a:rPr lang="cs-CZ"/>
              <a:pPr>
                <a:defRPr/>
              </a:pPr>
              <a:t>16.3.2011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06457C4-CEBE-4D3B-BC8F-F5C028529B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3" r:id="rId2"/>
    <p:sldLayoutId id="2147483745" r:id="rId3"/>
    <p:sldLayoutId id="2147483742" r:id="rId4"/>
    <p:sldLayoutId id="2147483741" r:id="rId5"/>
    <p:sldLayoutId id="2147483740" r:id="rId6"/>
    <p:sldLayoutId id="2147483739" r:id="rId7"/>
    <p:sldLayoutId id="2147483738" r:id="rId8"/>
    <p:sldLayoutId id="2147483746" r:id="rId9"/>
    <p:sldLayoutId id="2147483737" r:id="rId10"/>
    <p:sldLayoutId id="214748374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u.cz/" TargetMode="External"/><Relationship Id="rId2" Type="http://schemas.openxmlformats.org/officeDocument/2006/relationships/hyperlink" Target="http://www.program-spz.cz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Projekt Zdravá škola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</p:spPr>
        <p:txBody>
          <a:bodyPr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i="1" dirty="0" smtClean="0"/>
              <a:t>„Škola podporující zdraví“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b="1" i="1" dirty="0" smtClean="0"/>
              <a:t>projekt Světové zdravotnické organizace pro Evropu</a:t>
            </a:r>
            <a:br>
              <a:rPr lang="cs-CZ" b="1" i="1" dirty="0" smtClean="0"/>
            </a:br>
            <a:r>
              <a:rPr lang="cs-CZ" b="1" i="1" dirty="0" smtClean="0"/>
              <a:t>- v České republice od roku 1991</a:t>
            </a:r>
            <a:br>
              <a:rPr lang="cs-CZ" b="1" i="1" dirty="0" smtClean="0"/>
            </a:br>
            <a:endParaRPr lang="cs-CZ" dirty="0"/>
          </a:p>
        </p:txBody>
      </p:sp>
      <p:pic>
        <p:nvPicPr>
          <p:cNvPr id="13315" name="Picture 2" descr="http://www.zstgmpodebrady.cz/images/zdrava-skol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341438"/>
            <a:ext cx="11430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 descr="projekt zdravá mateřská ško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3284538"/>
            <a:ext cx="9525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Cíle: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cs-CZ" sz="4000" b="1" u="sng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Cílem projektu </a:t>
            </a:r>
            <a:r>
              <a:rPr lang="cs-CZ" b="1" dirty="0" smtClean="0"/>
              <a:t>je výchova harmonicky rozvinuté osobnosti se schopností všestranně se vzdělávat pro další profesi a zařazení do praxe v každodenním životě.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188" y="404813"/>
            <a:ext cx="7921625" cy="56324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Pohoda prostředí (1. pilíř)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cs-CZ" sz="2400" dirty="0">
                <a:latin typeface="+mn-lt"/>
              </a:rPr>
              <a:t>Pohoda věcného prostředí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>
                <a:latin typeface="+mn-lt"/>
              </a:rPr>
              <a:t>Pohoda sociálního prostředí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>
                <a:latin typeface="+mn-lt"/>
              </a:rPr>
              <a:t>Pohoda organizačního prostředí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Zdravé učení (2. pilíř)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cs-CZ" sz="2400" dirty="0">
                <a:latin typeface="+mn-lt"/>
              </a:rPr>
              <a:t>Smysluplnost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>
                <a:latin typeface="+mn-lt"/>
              </a:rPr>
              <a:t>Možnost výběru, přiměřenost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>
                <a:latin typeface="+mn-lt"/>
              </a:rPr>
              <a:t>Spoluúčast a spolupráce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>
                <a:latin typeface="+mn-lt"/>
              </a:rPr>
              <a:t>Motivující hodnocení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Otevřené partnerství (3. pilíř)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cs-CZ" sz="2400" dirty="0">
                <a:latin typeface="+mn-lt"/>
              </a:rPr>
              <a:t>Škola – model demokratického společenství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>
                <a:latin typeface="+mn-lt"/>
              </a:rPr>
              <a:t>Škola – kulturní a vzdělávací středisko obce</a:t>
            </a:r>
            <a:endParaRPr lang="cs-CZ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 využití v praxi: Projekt sleduje tyto důležité oblasti: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549275"/>
            <a:ext cx="7772400" cy="5807075"/>
          </a:xfrm>
        </p:spPr>
        <p:txBody>
          <a:bodyPr>
            <a:normAutofit fontScale="40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cs-CZ" b="1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cs-CZ" b="1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cs-CZ" b="1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cs-CZ" b="1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cs-CZ" b="1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cs-CZ" b="1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cs-CZ" b="1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cs-CZ" b="1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cs-CZ" b="1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cs-CZ" b="1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sz="4500" b="1" dirty="0" smtClean="0"/>
              <a:t>1) </a:t>
            </a:r>
            <a:r>
              <a:rPr lang="cs-CZ" sz="45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Pohoda prostředí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sz="4500" b="1" dirty="0" smtClean="0"/>
              <a:t>pracovní prostředí, </a:t>
            </a:r>
            <a:r>
              <a:rPr lang="cs-CZ" sz="4500" b="1" dirty="0" err="1" smtClean="0"/>
              <a:t>prostředí</a:t>
            </a:r>
            <a:r>
              <a:rPr lang="cs-CZ" sz="4500" b="1" dirty="0" smtClean="0"/>
              <a:t> stimulující osobní rozvoj</a:t>
            </a:r>
            <a:r>
              <a:rPr lang="cs-CZ" sz="4500" dirty="0" smtClean="0"/>
              <a:t/>
            </a:r>
            <a:br>
              <a:rPr lang="cs-CZ" sz="4500" dirty="0" smtClean="0"/>
            </a:br>
            <a:r>
              <a:rPr lang="cs-CZ" sz="4500" dirty="0" smtClean="0"/>
              <a:t> </a:t>
            </a:r>
            <a:r>
              <a:rPr lang="cs-CZ" sz="4500" b="1" dirty="0" smtClean="0"/>
              <a:t>-soustavné vytváření příjemného prostředí tříd, školy, okolí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sz="4500" dirty="0" smtClean="0"/>
              <a:t/>
            </a:r>
            <a:br>
              <a:rPr lang="cs-CZ" sz="4500" dirty="0" smtClean="0"/>
            </a:br>
            <a:r>
              <a:rPr lang="cs-CZ" sz="4500" dirty="0" smtClean="0"/>
              <a:t> 2</a:t>
            </a:r>
            <a:r>
              <a:rPr lang="cs-CZ" sz="4500" b="1" dirty="0" smtClean="0"/>
              <a:t>) </a:t>
            </a:r>
            <a:r>
              <a:rPr lang="cs-CZ" sz="45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Zdravé učení</a:t>
            </a:r>
            <a:endParaRPr lang="cs-CZ" sz="45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sz="4500" dirty="0" smtClean="0"/>
              <a:t> </a:t>
            </a:r>
            <a:r>
              <a:rPr lang="cs-CZ" sz="4500" b="1" dirty="0" smtClean="0"/>
              <a:t>-smysluplnost (propojení učiva se skutečným životem a zavádění do praxe)</a:t>
            </a:r>
            <a:r>
              <a:rPr lang="cs-CZ" sz="4500" dirty="0" smtClean="0"/>
              <a:t/>
            </a:r>
            <a:br>
              <a:rPr lang="cs-CZ" sz="4500" dirty="0" smtClean="0"/>
            </a:br>
            <a:r>
              <a:rPr lang="cs-CZ" sz="4500" dirty="0" smtClean="0"/>
              <a:t> </a:t>
            </a:r>
            <a:r>
              <a:rPr lang="cs-CZ" sz="4500" b="1" dirty="0" smtClean="0"/>
              <a:t>-možnost výběru a přiměřenost</a:t>
            </a:r>
            <a:r>
              <a:rPr lang="cs-CZ" sz="4500" dirty="0" smtClean="0"/>
              <a:t> </a:t>
            </a:r>
            <a:br>
              <a:rPr lang="cs-CZ" sz="4500" dirty="0" smtClean="0"/>
            </a:br>
            <a:r>
              <a:rPr lang="cs-CZ" sz="4500" dirty="0" smtClean="0"/>
              <a:t> </a:t>
            </a:r>
            <a:r>
              <a:rPr lang="cs-CZ" sz="4500" b="1" dirty="0" smtClean="0"/>
              <a:t>-využíváme netradiční způsoby výuky (skupinové vyučování, komunikace, využití zpětné vazby, projektové vyučování)</a:t>
            </a:r>
            <a:r>
              <a:rPr lang="cs-CZ" sz="4500" dirty="0" smtClean="0"/>
              <a:t/>
            </a:r>
            <a:br>
              <a:rPr lang="cs-CZ" sz="4500" dirty="0" smtClean="0"/>
            </a:br>
            <a:r>
              <a:rPr lang="cs-CZ" sz="4500" dirty="0" smtClean="0"/>
              <a:t> </a:t>
            </a:r>
            <a:r>
              <a:rPr lang="cs-CZ" sz="4500" b="1" dirty="0" smtClean="0"/>
              <a:t>-používáme různé formy hodnocení</a:t>
            </a:r>
            <a:r>
              <a:rPr lang="cs-CZ" sz="4500" dirty="0" smtClean="0"/>
              <a:t/>
            </a:r>
            <a:br>
              <a:rPr lang="cs-CZ" sz="4500" dirty="0" smtClean="0"/>
            </a:br>
            <a:r>
              <a:rPr lang="cs-CZ" sz="4500" dirty="0" smtClean="0"/>
              <a:t> </a:t>
            </a:r>
            <a:r>
              <a:rPr lang="cs-CZ" sz="4500" b="1" dirty="0" smtClean="0"/>
              <a:t>-zvyšování fyzické zdatnosti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850" y="549275"/>
            <a:ext cx="7920038" cy="38766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+mn-lt"/>
              </a:rPr>
              <a:t>3</a:t>
            </a:r>
            <a:r>
              <a:rPr lang="cs-CZ" sz="2200" b="1" dirty="0">
                <a:latin typeface="+mn-lt"/>
              </a:rPr>
              <a:t>) </a:t>
            </a:r>
            <a:r>
              <a:rPr lang="cs-CZ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Otevřené partnerství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200" dirty="0">
                <a:latin typeface="+mn-lt"/>
              </a:rPr>
              <a:t> </a:t>
            </a:r>
            <a:r>
              <a:rPr lang="cs-CZ" sz="2200" b="1" dirty="0">
                <a:latin typeface="+mn-lt"/>
              </a:rPr>
              <a:t>-vzájemné ovlivňování </a:t>
            </a:r>
            <a:r>
              <a:rPr lang="cs-CZ" sz="2200" b="1" dirty="0" err="1">
                <a:latin typeface="+mn-lt"/>
              </a:rPr>
              <a:t>meziosobních</a:t>
            </a:r>
            <a:r>
              <a:rPr lang="cs-CZ" sz="2200" b="1" dirty="0">
                <a:latin typeface="+mn-lt"/>
              </a:rPr>
              <a:t> a skupinových vztahů a jejich změna</a:t>
            </a:r>
            <a:r>
              <a:rPr lang="cs-CZ" sz="2200" dirty="0">
                <a:latin typeface="+mn-lt"/>
              </a:rPr>
              <a:t/>
            </a:r>
            <a:br>
              <a:rPr lang="cs-CZ" sz="2200" dirty="0">
                <a:latin typeface="+mn-lt"/>
              </a:rPr>
            </a:br>
            <a:r>
              <a:rPr lang="cs-CZ" sz="2200" dirty="0">
                <a:latin typeface="+mn-lt"/>
              </a:rPr>
              <a:t> </a:t>
            </a:r>
            <a:r>
              <a:rPr lang="cs-CZ" sz="2200" b="1" dirty="0">
                <a:latin typeface="+mn-lt"/>
              </a:rPr>
              <a:t>-rozšiřujeme schopnosti při utváření komunity školy (dny otevřených dveří)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+mn-lt"/>
              </a:rPr>
              <a:t>-účast na mimoškolních aktivitách (možnost různých kroužků)</a:t>
            </a:r>
            <a:r>
              <a:rPr lang="cs-CZ" sz="2400" dirty="0">
                <a:latin typeface="+mn-lt"/>
              </a:rPr>
              <a:t/>
            </a:r>
            <a:br>
              <a:rPr lang="cs-CZ" sz="2400" dirty="0">
                <a:latin typeface="+mn-lt"/>
              </a:rPr>
            </a:br>
            <a:endParaRPr lang="cs-CZ" sz="2200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200" b="1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bdélník 1"/>
          <p:cNvSpPr>
            <a:spLocks noChangeArrowheads="1"/>
          </p:cNvSpPr>
          <p:nvPr/>
        </p:nvSpPr>
        <p:spPr bwMode="auto">
          <a:xfrm>
            <a:off x="323850" y="476250"/>
            <a:ext cx="8351838" cy="535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Trebuchet MS" pitchFamily="34" charset="0"/>
              </a:rPr>
              <a:t>“ZDRAVÁ ŠKOLA” znamená: </a:t>
            </a:r>
          </a:p>
          <a:p>
            <a:endParaRPr lang="cs-CZ">
              <a:latin typeface="Trebuchet MS" pitchFamily="34" charset="0"/>
            </a:endParaRPr>
          </a:p>
          <a:p>
            <a:r>
              <a:rPr lang="cs-CZ" b="1">
                <a:latin typeface="Trebuchet MS" pitchFamily="34" charset="0"/>
              </a:rPr>
              <a:t>orientace na zdravý životní styl v celé školní komunitě</a:t>
            </a:r>
          </a:p>
          <a:p>
            <a:endParaRPr lang="cs-CZ">
              <a:latin typeface="Trebuchet MS" pitchFamily="34" charset="0"/>
            </a:endParaRPr>
          </a:p>
          <a:p>
            <a:r>
              <a:rPr lang="cs-CZ" b="1">
                <a:latin typeface="Trebuchet MS" pitchFamily="34" charset="0"/>
              </a:rPr>
              <a:t>kultivace vztahů uvnitř školy</a:t>
            </a:r>
          </a:p>
          <a:p>
            <a:endParaRPr lang="cs-CZ">
              <a:latin typeface="Trebuchet MS" pitchFamily="34" charset="0"/>
            </a:endParaRPr>
          </a:p>
          <a:p>
            <a:r>
              <a:rPr lang="cs-CZ" b="1">
                <a:latin typeface="Trebuchet MS" pitchFamily="34" charset="0"/>
              </a:rPr>
              <a:t>neformální spolupráci s rodiči a obcí</a:t>
            </a:r>
          </a:p>
          <a:p>
            <a:endParaRPr lang="cs-CZ">
              <a:latin typeface="Trebuchet MS" pitchFamily="34" charset="0"/>
            </a:endParaRPr>
          </a:p>
          <a:p>
            <a:r>
              <a:rPr lang="cs-CZ" b="1">
                <a:latin typeface="Trebuchet MS" pitchFamily="34" charset="0"/>
              </a:rPr>
              <a:t>citlivé a erudované zavádění moderních a alternativních výukových metod</a:t>
            </a:r>
          </a:p>
          <a:p>
            <a:r>
              <a:rPr lang="cs-CZ" b="1">
                <a:latin typeface="Trebuchet MS" pitchFamily="34" charset="0"/>
              </a:rPr>
              <a:t> </a:t>
            </a:r>
            <a:endParaRPr lang="cs-CZ">
              <a:latin typeface="Trebuchet MS" pitchFamily="34" charset="0"/>
            </a:endParaRPr>
          </a:p>
          <a:p>
            <a:r>
              <a:rPr lang="cs-CZ" b="1">
                <a:latin typeface="Trebuchet MS" pitchFamily="34" charset="0"/>
              </a:rPr>
              <a:t>je třeba:</a:t>
            </a:r>
            <a:r>
              <a:rPr lang="cs-CZ">
                <a:latin typeface="Trebuchet MS" pitchFamily="34" charset="0"/>
              </a:rPr>
              <a:t> </a:t>
            </a:r>
          </a:p>
          <a:p>
            <a:endParaRPr lang="cs-CZ">
              <a:latin typeface="Trebuchet MS" pitchFamily="34" charset="0"/>
            </a:endParaRPr>
          </a:p>
          <a:p>
            <a:r>
              <a:rPr lang="cs-CZ" b="1">
                <a:latin typeface="Trebuchet MS" pitchFamily="34" charset="0"/>
              </a:rPr>
              <a:t>zbavit školu stresu a strachu </a:t>
            </a:r>
            <a:endParaRPr lang="cs-CZ">
              <a:latin typeface="Trebuchet MS" pitchFamily="34" charset="0"/>
            </a:endParaRPr>
          </a:p>
          <a:p>
            <a:r>
              <a:rPr lang="cs-CZ" b="1">
                <a:latin typeface="Trebuchet MS" pitchFamily="34" charset="0"/>
              </a:rPr>
              <a:t>vytvářet klidné a příjemné prostředí pro práci i relaxaci</a:t>
            </a:r>
            <a:endParaRPr lang="cs-CZ">
              <a:latin typeface="Trebuchet MS" pitchFamily="34" charset="0"/>
            </a:endParaRPr>
          </a:p>
          <a:p>
            <a:r>
              <a:rPr lang="cs-CZ" b="1">
                <a:latin typeface="Trebuchet MS" pitchFamily="34" charset="0"/>
              </a:rPr>
              <a:t>dávat přednost dovednostem a návykům před memorováním a drilem</a:t>
            </a:r>
            <a:endParaRPr lang="cs-CZ">
              <a:latin typeface="Trebuchet MS" pitchFamily="34" charset="0"/>
            </a:endParaRPr>
          </a:p>
          <a:p>
            <a:r>
              <a:rPr lang="cs-CZ" b="1">
                <a:latin typeface="Trebuchet MS" pitchFamily="34" charset="0"/>
              </a:rPr>
              <a:t>chybu vnímat jako jeden ze stupňů učení společně s ostatními metodami</a:t>
            </a:r>
            <a:endParaRPr lang="cs-CZ">
              <a:latin typeface="Trebuchet MS" pitchFamily="34" charset="0"/>
            </a:endParaRPr>
          </a:p>
          <a:p>
            <a:r>
              <a:rPr lang="cs-CZ" b="1">
                <a:latin typeface="Trebuchet MS" pitchFamily="34" charset="0"/>
              </a:rPr>
              <a:t>vytvářet zdravý názor na život a svět kolem sebe</a:t>
            </a:r>
            <a:endParaRPr lang="cs-CZ">
              <a:latin typeface="Trebuchet MS" pitchFamily="34" charset="0"/>
            </a:endParaRPr>
          </a:p>
          <a:p>
            <a:r>
              <a:rPr lang="cs-CZ" b="1">
                <a:latin typeface="Trebuchet MS" pitchFamily="34" charset="0"/>
              </a:rPr>
              <a:t>naučit se pracovat i odpočívat </a:t>
            </a:r>
            <a:endParaRPr lang="cs-CZ">
              <a:latin typeface="Trebuchet MS" pitchFamily="34" charset="0"/>
            </a:endParaRPr>
          </a:p>
          <a:p>
            <a:r>
              <a:rPr lang="cs-CZ" b="1">
                <a:latin typeface="Trebuchet MS" pitchFamily="34" charset="0"/>
              </a:rPr>
              <a:t>zaujímat zdravé postoje v konání </a:t>
            </a:r>
            <a:endParaRPr lang="cs-CZ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http://www.vychovakezdravi.cz/download/file/Zdrav%C3%A1%20%C5%A1kola/p%C5%99%C3%ADklad%20dobr%C3%A9%20praxe%20v%20%C5%A0P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0"/>
            <a:ext cx="10553700" cy="1632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Obdélník 1"/>
          <p:cNvSpPr>
            <a:spLocks noChangeArrowheads="1"/>
          </p:cNvSpPr>
          <p:nvPr/>
        </p:nvSpPr>
        <p:spPr bwMode="auto">
          <a:xfrm>
            <a:off x="468313" y="404813"/>
            <a:ext cx="8135937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Trebuchet MS" pitchFamily="34" charset="0"/>
              </a:rPr>
              <a:t>Havlínová M.; Vencálková E. (Eds.) </a:t>
            </a:r>
            <a:r>
              <a:rPr lang="cs-CZ" i="1">
                <a:latin typeface="Trebuchet MS" pitchFamily="34" charset="0"/>
              </a:rPr>
              <a:t>Kurikulum podpory zdraví v mateřské škole</a:t>
            </a:r>
            <a:r>
              <a:rPr lang="cs-CZ">
                <a:latin typeface="Trebuchet MS" pitchFamily="34" charset="0"/>
              </a:rPr>
              <a:t>. Praha: Portál 2006</a:t>
            </a:r>
          </a:p>
          <a:p>
            <a:endParaRPr lang="cs-CZ">
              <a:latin typeface="Trebuchet MS" pitchFamily="34" charset="0"/>
            </a:endParaRPr>
          </a:p>
          <a:p>
            <a:r>
              <a:rPr lang="cs-CZ">
                <a:latin typeface="Trebuchet MS" pitchFamily="34" charset="0"/>
              </a:rPr>
              <a:t>Havlínová M.; Kopřiva P.; Mayer I.; Vildová Z. a kol. </a:t>
            </a:r>
            <a:r>
              <a:rPr lang="cs-CZ" i="1">
                <a:latin typeface="Trebuchet MS" pitchFamily="34" charset="0"/>
              </a:rPr>
              <a:t>Program podpory zdraví ve škole</a:t>
            </a:r>
            <a:r>
              <a:rPr lang="cs-CZ">
                <a:latin typeface="Trebuchet MS" pitchFamily="34" charset="0"/>
              </a:rPr>
              <a:t>. Praha: Portál 2006</a:t>
            </a:r>
          </a:p>
          <a:p>
            <a:endParaRPr lang="cs-CZ">
              <a:latin typeface="Trebuchet MS" pitchFamily="34" charset="0"/>
            </a:endParaRPr>
          </a:p>
          <a:p>
            <a:r>
              <a:rPr lang="cs-CZ">
                <a:latin typeface="Trebuchet MS" pitchFamily="34" charset="0"/>
              </a:rPr>
              <a:t>Havlínová M. </a:t>
            </a:r>
            <a:r>
              <a:rPr lang="cs-CZ" i="1">
                <a:latin typeface="Trebuchet MS" pitchFamily="34" charset="0"/>
              </a:rPr>
              <a:t>Zdravá mateřská škola</a:t>
            </a:r>
            <a:r>
              <a:rPr lang="cs-CZ">
                <a:latin typeface="Trebuchet MS" pitchFamily="34" charset="0"/>
              </a:rPr>
              <a:t>. Praha: Portál 1995</a:t>
            </a:r>
          </a:p>
          <a:p>
            <a:endParaRPr lang="cs-CZ">
              <a:latin typeface="Trebuchet MS" pitchFamily="34" charset="0"/>
            </a:endParaRPr>
          </a:p>
          <a:p>
            <a:r>
              <a:rPr lang="cs-CZ">
                <a:latin typeface="Trebuchet MS" pitchFamily="34" charset="0"/>
              </a:rPr>
              <a:t>Kopřiva P. </a:t>
            </a:r>
            <a:r>
              <a:rPr lang="cs-CZ" i="1">
                <a:latin typeface="Trebuchet MS" pitchFamily="34" charset="0"/>
              </a:rPr>
              <a:t>Naše mateřská škola na cestě ke zdraví</a:t>
            </a:r>
            <a:r>
              <a:rPr lang="cs-CZ">
                <a:latin typeface="Trebuchet MS" pitchFamily="34" charset="0"/>
              </a:rPr>
              <a:t>. Kroměříž: Spirála 1996</a:t>
            </a:r>
          </a:p>
          <a:p>
            <a:endParaRPr lang="cs-CZ">
              <a:latin typeface="Trebuchet MS" pitchFamily="34" charset="0"/>
            </a:endParaRPr>
          </a:p>
          <a:p>
            <a:r>
              <a:rPr lang="cs-CZ">
                <a:latin typeface="Trebuchet MS" pitchFamily="34" charset="0"/>
              </a:rPr>
              <a:t>Kopřiva P. a kol. </a:t>
            </a:r>
            <a:r>
              <a:rPr lang="cs-CZ" i="1">
                <a:latin typeface="Trebuchet MS" pitchFamily="34" charset="0"/>
              </a:rPr>
              <a:t>Respektovat a být respektován</a:t>
            </a:r>
            <a:r>
              <a:rPr lang="cs-CZ">
                <a:latin typeface="Trebuchet MS" pitchFamily="34" charset="0"/>
              </a:rPr>
              <a:t>. Kroměříž: Spirála 2006</a:t>
            </a:r>
          </a:p>
          <a:p>
            <a:endParaRPr lang="cs-CZ">
              <a:latin typeface="Trebuchet MS" pitchFamily="34" charset="0"/>
            </a:endParaRPr>
          </a:p>
          <a:p>
            <a:r>
              <a:rPr lang="cs-CZ">
                <a:latin typeface="Trebuchet MS" pitchFamily="34" charset="0"/>
              </a:rPr>
              <a:t>Křivohlavý J. </a:t>
            </a:r>
            <a:r>
              <a:rPr lang="cs-CZ" i="1">
                <a:latin typeface="Trebuchet MS" pitchFamily="34" charset="0"/>
              </a:rPr>
              <a:t>Psychologie zdraví</a:t>
            </a:r>
            <a:r>
              <a:rPr lang="cs-CZ">
                <a:latin typeface="Trebuchet MS" pitchFamily="34" charset="0"/>
              </a:rPr>
              <a:t>. Praha: Portál 2001</a:t>
            </a:r>
          </a:p>
          <a:p>
            <a:endParaRPr lang="cs-CZ">
              <a:latin typeface="Trebuchet MS" pitchFamily="34" charset="0"/>
            </a:endParaRPr>
          </a:p>
          <a:p>
            <a:r>
              <a:rPr lang="cs-CZ">
                <a:latin typeface="Trebuchet MS" pitchFamily="34" charset="0"/>
                <a:hlinkClick r:id="rId2"/>
              </a:rPr>
              <a:t>http://www.program-spz.cz/</a:t>
            </a:r>
            <a:endParaRPr lang="cs-CZ">
              <a:latin typeface="Trebuchet MS" pitchFamily="34" charset="0"/>
            </a:endParaRPr>
          </a:p>
          <a:p>
            <a:endParaRPr lang="cs-CZ">
              <a:latin typeface="Trebuchet MS" pitchFamily="34" charset="0"/>
            </a:endParaRPr>
          </a:p>
          <a:p>
            <a:r>
              <a:rPr lang="cs-CZ">
                <a:latin typeface="Trebuchet MS" pitchFamily="34" charset="0"/>
                <a:hlinkClick r:id="rId3"/>
              </a:rPr>
              <a:t>http://www.szu.cz/</a:t>
            </a:r>
            <a:endParaRPr lang="cs-CZ">
              <a:latin typeface="Trebuchet MS" pitchFamily="34" charset="0"/>
            </a:endParaRPr>
          </a:p>
          <a:p>
            <a:endParaRPr lang="cs-CZ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ohatý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317</Words>
  <Application>Microsoft Office PowerPoint</Application>
  <PresentationFormat>Předvádění na obrazovce (4:3)</PresentationFormat>
  <Paragraphs>72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5</vt:i4>
      </vt:variant>
      <vt:variant>
        <vt:lpstr>Nadpisy snímků</vt:lpstr>
      </vt:variant>
      <vt:variant>
        <vt:i4>8</vt:i4>
      </vt:variant>
    </vt:vector>
  </HeadingPairs>
  <TitlesOfParts>
    <vt:vector size="18" baseType="lpstr">
      <vt:lpstr>Trebuchet MS</vt:lpstr>
      <vt:lpstr>Arial</vt:lpstr>
      <vt:lpstr>Wingdings 2</vt:lpstr>
      <vt:lpstr>Wingdings</vt:lpstr>
      <vt:lpstr>Calibri</vt:lpstr>
      <vt:lpstr>Bohatý</vt:lpstr>
      <vt:lpstr>Bohatý</vt:lpstr>
      <vt:lpstr>Bohatý</vt:lpstr>
      <vt:lpstr>Bohatý</vt:lpstr>
      <vt:lpstr>Bohatý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Zdravá škola</dc:title>
  <dc:creator>Janinka</dc:creator>
  <cp:lastModifiedBy>reissmannova</cp:lastModifiedBy>
  <cp:revision>4</cp:revision>
  <dcterms:created xsi:type="dcterms:W3CDTF">2011-02-25T14:51:29Z</dcterms:created>
  <dcterms:modified xsi:type="dcterms:W3CDTF">2011-03-16T07:37:21Z</dcterms:modified>
</cp:coreProperties>
</file>