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76" r:id="rId3"/>
    <p:sldId id="278" r:id="rId4"/>
    <p:sldId id="260" r:id="rId5"/>
    <p:sldId id="261" r:id="rId6"/>
    <p:sldId id="267" r:id="rId7"/>
    <p:sldId id="262" r:id="rId8"/>
    <p:sldId id="279" r:id="rId9"/>
    <p:sldId id="263" r:id="rId10"/>
    <p:sldId id="280" r:id="rId11"/>
    <p:sldId id="264" r:id="rId12"/>
    <p:sldId id="282" r:id="rId13"/>
    <p:sldId id="281" r:id="rId14"/>
    <p:sldId id="265" r:id="rId15"/>
    <p:sldId id="270" r:id="rId16"/>
    <p:sldId id="285" r:id="rId17"/>
    <p:sldId id="283" r:id="rId18"/>
    <p:sldId id="286" r:id="rId19"/>
    <p:sldId id="269" r:id="rId20"/>
    <p:sldId id="284" r:id="rId21"/>
    <p:sldId id="271" r:id="rId22"/>
    <p:sldId id="289" r:id="rId23"/>
    <p:sldId id="288" r:id="rId24"/>
    <p:sldId id="26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30" autoAdjust="0"/>
  </p:normalViewPr>
  <p:slideViewPr>
    <p:cSldViewPr>
      <p:cViewPr varScale="1">
        <p:scale>
          <a:sx n="105" d="100"/>
          <a:sy n="105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527E6-2389-4BC5-A79A-B331CCCA940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D6036-4D34-40A1-93B2-32D309C12CA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AF1A-90AD-436E-AC81-F362F53D155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AF1A-90AD-436E-AC81-F362F53D155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D6036-4D34-40A1-93B2-32D309C12CA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resias.muni.cz/?chapter=2-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Žák střední školy se zrakovým postižením a profesní vzdělávání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Specifika a podpora vzdělávání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Formy vzdělávání žáků se zrakovým postižením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Výběr formy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Hlediska pro výběr vzdělávání</a:t>
            </a:r>
          </a:p>
          <a:p>
            <a:pPr lvl="1"/>
            <a:r>
              <a:rPr lang="cs-CZ" dirty="0" smtClean="0"/>
              <a:t>složky školní zralosti v mladším školním věku</a:t>
            </a:r>
          </a:p>
          <a:p>
            <a:pPr lvl="1"/>
            <a:r>
              <a:rPr lang="cs-CZ" dirty="0" smtClean="0"/>
              <a:t>osobnostní rysy dítěte</a:t>
            </a:r>
          </a:p>
          <a:p>
            <a:pPr lvl="1"/>
            <a:r>
              <a:rPr lang="cs-CZ" dirty="0" smtClean="0"/>
              <a:t>vybavení školy (materiální i personální)</a:t>
            </a:r>
          </a:p>
          <a:p>
            <a:pPr lvl="1"/>
            <a:r>
              <a:rPr lang="cs-CZ" dirty="0" smtClean="0"/>
              <a:t>umístění školy</a:t>
            </a:r>
          </a:p>
          <a:p>
            <a:pPr lvl="1"/>
            <a:r>
              <a:rPr lang="cs-CZ" dirty="0" smtClean="0"/>
              <a:t>akceptace vady mladého člověka rodinou</a:t>
            </a:r>
          </a:p>
          <a:p>
            <a:pPr lvl="1"/>
            <a:r>
              <a:rPr lang="cs-CZ" dirty="0" smtClean="0"/>
              <a:t>druh a stupeň vady zraku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speciálního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Vyhláška MŠMT č. 73/2005, Sb. </a:t>
            </a:r>
            <a:r>
              <a:rPr lang="cs-CZ" dirty="0" smtClean="0"/>
              <a:t>o vzdělávání dětí, žáků a studentů se speciálními vzdělávacími potřebami a dětí, žáků a studentů mimořádně nadaných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formy speciálního vzdělávání</a:t>
            </a:r>
          </a:p>
          <a:p>
            <a:pPr lvl="1"/>
            <a:r>
              <a:rPr lang="cs-CZ" dirty="0" smtClean="0"/>
              <a:t>individuální integrace  - </a:t>
            </a:r>
            <a:r>
              <a:rPr lang="cs-CZ" b="1" dirty="0" smtClean="0"/>
              <a:t>běžná mateřská škola</a:t>
            </a:r>
          </a:p>
          <a:p>
            <a:pPr lvl="1"/>
            <a:r>
              <a:rPr lang="cs-CZ" dirty="0" smtClean="0"/>
              <a:t>skupinová integrace - </a:t>
            </a:r>
            <a:r>
              <a:rPr lang="cs-CZ" b="1" dirty="0" smtClean="0"/>
              <a:t>speciální třída při běžné mateřské škole</a:t>
            </a:r>
          </a:p>
          <a:p>
            <a:pPr lvl="1"/>
            <a:r>
              <a:rPr lang="cs-CZ" dirty="0" smtClean="0"/>
              <a:t>speciální škola - </a:t>
            </a:r>
            <a:r>
              <a:rPr lang="cs-CZ" b="1" dirty="0" smtClean="0"/>
              <a:t>mateřská škola pro zrakově postižené</a:t>
            </a:r>
          </a:p>
          <a:p>
            <a:pPr lvl="1"/>
            <a:r>
              <a:rPr lang="cs-CZ" dirty="0" smtClean="0"/>
              <a:t>kombinace výše uvedených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Kurikula pro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Rámcový vzdělávací program pro základní a střední vzdělávání</a:t>
            </a:r>
          </a:p>
          <a:p>
            <a:pPr lvl="1"/>
            <a:r>
              <a:rPr lang="cs-CZ" b="1" dirty="0" smtClean="0"/>
              <a:t>klíčové kompetence</a:t>
            </a:r>
            <a:endParaRPr lang="cs-CZ" dirty="0" smtClean="0"/>
          </a:p>
          <a:p>
            <a:pPr lvl="1"/>
            <a:r>
              <a:rPr lang="cs-CZ" b="1" dirty="0" smtClean="0"/>
              <a:t>specifické kompetence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Školní vzdělávací program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Střední škola pro zrakově postižené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speciální vzdělávání - Vyhláška č. 73/2005 </a:t>
            </a:r>
          </a:p>
          <a:p>
            <a:pPr lvl="1"/>
            <a:r>
              <a:rPr lang="cs-CZ" dirty="0" smtClean="0"/>
              <a:t>SOU pro zrakově postižené </a:t>
            </a:r>
          </a:p>
          <a:p>
            <a:pPr lvl="1"/>
            <a:r>
              <a:rPr lang="cs-CZ" dirty="0" smtClean="0"/>
              <a:t>OU pro zrakově postižené</a:t>
            </a:r>
          </a:p>
          <a:p>
            <a:pPr lvl="1"/>
            <a:r>
              <a:rPr lang="cs-CZ" dirty="0" smtClean="0"/>
              <a:t>praktická škola pro zrakově postižené</a:t>
            </a:r>
          </a:p>
          <a:p>
            <a:pPr lvl="1"/>
            <a:r>
              <a:rPr lang="cs-CZ" dirty="0" smtClean="0"/>
              <a:t>gymnázium pro zrakově postižené</a:t>
            </a:r>
          </a:p>
          <a:p>
            <a:pPr lvl="1"/>
            <a:r>
              <a:rPr lang="cs-CZ" dirty="0" smtClean="0"/>
              <a:t>střední odborná škola pro zrakově postižené </a:t>
            </a:r>
          </a:p>
          <a:p>
            <a:pPr lvl="1"/>
            <a:r>
              <a:rPr lang="cs-CZ" dirty="0" smtClean="0"/>
              <a:t>konzervatoř pro zrakově postižené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předměty speciálně pedagogické péče zařazeny v ŠVP - podpora specifických kompetencí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Integrované vzdělávání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 přijetí rozhoduje ředitel školy se souhlasem zákonného zástupce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podpora </a:t>
            </a:r>
            <a:r>
              <a:rPr lang="cs-CZ" b="1" dirty="0" smtClean="0"/>
              <a:t>speciálně pedagogického centra pro žáky se zrakovým postižením 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dirty="0" smtClean="0"/>
              <a:t>faktory úspěšné integrace</a:t>
            </a:r>
          </a:p>
          <a:p>
            <a:pPr lvl="1"/>
            <a:r>
              <a:rPr lang="cs-CZ" dirty="0" smtClean="0"/>
              <a:t>týmová práce učitelů</a:t>
            </a:r>
          </a:p>
          <a:p>
            <a:pPr lvl="1"/>
            <a:r>
              <a:rPr lang="cs-CZ" dirty="0" smtClean="0"/>
              <a:t>žák s postižením</a:t>
            </a:r>
          </a:p>
          <a:p>
            <a:pPr lvl="1"/>
            <a:r>
              <a:rPr lang="cs-CZ" dirty="0" smtClean="0"/>
              <a:t>spolužáci</a:t>
            </a:r>
          </a:p>
          <a:p>
            <a:pPr lvl="1"/>
            <a:r>
              <a:rPr lang="cs-CZ" dirty="0" smtClean="0"/>
              <a:t>rodiče</a:t>
            </a:r>
          </a:p>
          <a:p>
            <a:pPr lvl="1"/>
            <a:r>
              <a:rPr lang="cs-CZ" dirty="0" smtClean="0"/>
              <a:t>ostatní odborníci (asistent pedagoga,…)</a:t>
            </a:r>
            <a:endParaRPr lang="cs-CZ" dirty="0"/>
          </a:p>
        </p:txBody>
      </p:sp>
      <p:pic>
        <p:nvPicPr>
          <p:cNvPr id="4" name="Picture 8" descr="SO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84984"/>
            <a:ext cx="319405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Integrované vzdělávání</a:t>
            </a:r>
            <a:endParaRPr lang="cs-CZ" b="1" dirty="0"/>
          </a:p>
        </p:txBody>
      </p:sp>
      <p:pic>
        <p:nvPicPr>
          <p:cNvPr id="4" name="Picture 8" descr="SO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319405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5" descr="čtení s hranole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564904"/>
            <a:ext cx="3666246" cy="274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Speciálně pedagogické centrum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Vyhláška MŠMT č. 72/2005 </a:t>
            </a:r>
            <a:r>
              <a:rPr lang="cs-CZ" dirty="0" smtClean="0"/>
              <a:t>o poskytování poradenských služeb ve školách a školských poradenských zařízeních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speciálně pedagogické centrum </a:t>
            </a:r>
            <a:r>
              <a:rPr lang="cs-CZ" dirty="0" smtClean="0"/>
              <a:t>je školské poradenské zařízení</a:t>
            </a:r>
          </a:p>
          <a:p>
            <a:pPr lvl="1"/>
            <a:r>
              <a:rPr lang="cs-CZ" dirty="0" smtClean="0"/>
              <a:t>poradenské služby integrovaným žákům i žáků ve speciálních školách (v oblasti diagnostiky)</a:t>
            </a:r>
          </a:p>
          <a:p>
            <a:pPr lvl="1"/>
            <a:r>
              <a:rPr lang="cs-CZ" dirty="0" smtClean="0"/>
              <a:t>ambulantní formou a formou návštěv školských </a:t>
            </a:r>
            <a:r>
              <a:rPr lang="cs-CZ" dirty="0" err="1" smtClean="0"/>
              <a:t>zaířzení</a:t>
            </a:r>
            <a:r>
              <a:rPr lang="cs-CZ" dirty="0" smtClean="0"/>
              <a:t>, případně v rodině</a:t>
            </a:r>
          </a:p>
          <a:p>
            <a:pPr lvl="1"/>
            <a:r>
              <a:rPr lang="cs-CZ" dirty="0" smtClean="0"/>
              <a:t>zajišťuje připravenost na povinnou školní docházku</a:t>
            </a:r>
          </a:p>
          <a:p>
            <a:pPr lvl="1"/>
            <a:r>
              <a:rPr lang="cs-CZ" dirty="0" smtClean="0"/>
              <a:t>Vykonává diagnostiku psychologickou i </a:t>
            </a:r>
            <a:r>
              <a:rPr lang="cs-CZ" dirty="0" err="1" smtClean="0"/>
              <a:t>spec.ped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Poradenství pedagogickým pracovníkům</a:t>
            </a:r>
          </a:p>
          <a:p>
            <a:pPr lvl="1"/>
            <a:r>
              <a:rPr lang="cs-CZ" dirty="0" smtClean="0"/>
              <a:t>metodickou podporu škole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Podpůrná opatření při výuce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informovanost učitele a spolužáků o problému postižení, sdělení samotného žáka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podmínky pro práci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správné osvětlení a optimální pracovní místo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začlenění do aktivit třídy, využití dramatu a dalších alternativních výukových metod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verbalizace, názornost, úprava textů, změna požadavků na zrakovou práci</a:t>
            </a:r>
            <a:endParaRPr lang="cs-CZ" dirty="0"/>
          </a:p>
        </p:txBody>
      </p:sp>
      <p:pic>
        <p:nvPicPr>
          <p:cNvPr id="4" name="Obrázek 5" descr="čtení s hranole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666246" cy="274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Data\Zita\Fotky_oftalmo\Fotky_Loretánská\IMG_23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Specifika výuky žáka se zrakovým postižením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560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Jazyková výuka a humanitní předměty</a:t>
            </a:r>
          </a:p>
          <a:p>
            <a:pPr lvl="1"/>
            <a:r>
              <a:rPr lang="cs-CZ" dirty="0" smtClean="0"/>
              <a:t>výcvik paměti a technika zápisu, třídění informací</a:t>
            </a:r>
          </a:p>
          <a:p>
            <a:pPr lvl="1"/>
            <a:r>
              <a:rPr lang="cs-CZ" dirty="0" smtClean="0"/>
              <a:t>volba správného komunikačního prostředku a práce s textem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Přírodní vědy</a:t>
            </a:r>
          </a:p>
          <a:p>
            <a:pPr lvl="1"/>
            <a:r>
              <a:rPr lang="cs-CZ" dirty="0" smtClean="0"/>
              <a:t>Modely, reliéfní obrázky</a:t>
            </a:r>
          </a:p>
          <a:p>
            <a:pPr lvl="1"/>
            <a:r>
              <a:rPr lang="cs-CZ" dirty="0" smtClean="0"/>
              <a:t>Speciální sady a pomůcky </a:t>
            </a:r>
          </a:p>
          <a:p>
            <a:pPr lvl="1"/>
            <a:r>
              <a:rPr lang="cs-CZ" dirty="0" smtClean="0"/>
              <a:t>Audiovizuální nahrávky</a:t>
            </a:r>
          </a:p>
          <a:p>
            <a:pPr lvl="1"/>
            <a:r>
              <a:rPr lang="cs-CZ" dirty="0" smtClean="0"/>
              <a:t>Zvýraznění kontur, překrývání barevnými foliemi</a:t>
            </a:r>
          </a:p>
          <a:p>
            <a:pPr lvl="1"/>
            <a:r>
              <a:rPr lang="cs-CZ" dirty="0" smtClean="0"/>
              <a:t>Zpětná projekce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Estetické vědy – viz. CD Loretánská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Tělesná výchova</a:t>
            </a:r>
          </a:p>
          <a:p>
            <a:pPr lvl="1"/>
            <a:r>
              <a:rPr lang="cs-CZ" smtClean="0"/>
              <a:t>informovanost </a:t>
            </a:r>
            <a:r>
              <a:rPr lang="cs-CZ" dirty="0" smtClean="0"/>
              <a:t>o diagnóze a omezeních z toho vyplývajících 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Vliv zrakové vady na osobnost jedince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vliv na celou osobnost </a:t>
            </a:r>
          </a:p>
          <a:p>
            <a:pPr lvl="1"/>
            <a:r>
              <a:rPr lang="cs-CZ" dirty="0" smtClean="0"/>
              <a:t>psychický a fyzický vývoj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primární postižení a sekundární změny </a:t>
            </a:r>
          </a:p>
          <a:p>
            <a:endParaRPr lang="cs-CZ" dirty="0" smtClean="0"/>
          </a:p>
          <a:p>
            <a:r>
              <a:rPr lang="cs-CZ" dirty="0" smtClean="0"/>
              <a:t>míra vlivu závisí na:</a:t>
            </a:r>
          </a:p>
          <a:p>
            <a:pPr lvl="1"/>
            <a:r>
              <a:rPr lang="cs-CZ" dirty="0" smtClean="0"/>
              <a:t>diagnóze</a:t>
            </a:r>
          </a:p>
          <a:p>
            <a:pPr lvl="1"/>
            <a:r>
              <a:rPr lang="cs-CZ" dirty="0" smtClean="0"/>
              <a:t>závažnosti – stupni vady</a:t>
            </a:r>
          </a:p>
          <a:p>
            <a:pPr lvl="1"/>
            <a:r>
              <a:rPr lang="cs-CZ" dirty="0" smtClean="0"/>
              <a:t>době vzniku a etiologii vady 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Upravené prostředí třídy základní školy pro ZP žáky</a:t>
            </a:r>
            <a:endParaRPr lang="cs-CZ" b="1" dirty="0"/>
          </a:p>
        </p:txBody>
      </p:sp>
      <p:pic>
        <p:nvPicPr>
          <p:cNvPr id="2050" name="Picture 2" descr="E:\Data\Zita\Fotky_oftalmo\Fotky_Loretánská\IMG_23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Současný přehled středních škol pro zrakově postižené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Gymnázium pro zrakově postižené a střední odborná škola pro zrakově postižené (Praha) </a:t>
            </a:r>
          </a:p>
          <a:p>
            <a:pPr lvl="1"/>
            <a:r>
              <a:rPr lang="cs-CZ" dirty="0" smtClean="0"/>
              <a:t>gymnázium</a:t>
            </a:r>
          </a:p>
          <a:p>
            <a:pPr lvl="1"/>
            <a:r>
              <a:rPr lang="cs-CZ" dirty="0" smtClean="0"/>
              <a:t>obchodní akademie</a:t>
            </a:r>
          </a:p>
          <a:p>
            <a:pPr lvl="1"/>
            <a:r>
              <a:rPr lang="cs-CZ" dirty="0" smtClean="0"/>
              <a:t>obchodní škola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Střední škola </a:t>
            </a:r>
            <a:r>
              <a:rPr lang="cs-CZ" b="1" dirty="0" err="1" smtClean="0"/>
              <a:t>Aloyse</a:t>
            </a:r>
            <a:r>
              <a:rPr lang="cs-CZ" b="1" dirty="0" smtClean="0"/>
              <a:t> </a:t>
            </a:r>
            <a:r>
              <a:rPr lang="cs-CZ" b="1" dirty="0" err="1" smtClean="0"/>
              <a:t>Klara</a:t>
            </a:r>
            <a:r>
              <a:rPr lang="cs-CZ" b="1" dirty="0" smtClean="0"/>
              <a:t> (Praha)</a:t>
            </a:r>
          </a:p>
          <a:p>
            <a:pPr lvl="1"/>
            <a:r>
              <a:rPr lang="cs-CZ" dirty="0" smtClean="0"/>
              <a:t>keramická výroba</a:t>
            </a:r>
          </a:p>
          <a:p>
            <a:pPr lvl="1"/>
            <a:r>
              <a:rPr lang="cs-CZ" dirty="0" smtClean="0"/>
              <a:t>kartáčnické a </a:t>
            </a:r>
            <a:r>
              <a:rPr lang="cs-CZ" dirty="0" err="1" smtClean="0"/>
              <a:t>košíkařské</a:t>
            </a:r>
            <a:r>
              <a:rPr lang="cs-CZ" dirty="0" smtClean="0"/>
              <a:t> práce</a:t>
            </a:r>
          </a:p>
          <a:p>
            <a:pPr lvl="1"/>
            <a:r>
              <a:rPr lang="cs-CZ" dirty="0" smtClean="0"/>
              <a:t>Keramik</a:t>
            </a:r>
          </a:p>
          <a:p>
            <a:pPr lvl="1"/>
            <a:r>
              <a:rPr lang="cs-CZ" dirty="0" smtClean="0"/>
              <a:t>Čalouník</a:t>
            </a:r>
          </a:p>
          <a:p>
            <a:pPr lvl="1"/>
            <a:r>
              <a:rPr lang="cs-CZ" dirty="0" smtClean="0"/>
              <a:t>Knihař</a:t>
            </a:r>
          </a:p>
          <a:p>
            <a:pPr lvl="1"/>
            <a:r>
              <a:rPr lang="cs-CZ" dirty="0" smtClean="0"/>
              <a:t>rekondiční a sportovní masér</a:t>
            </a:r>
          </a:p>
          <a:p>
            <a:pPr lvl="1"/>
            <a:r>
              <a:rPr lang="cs-CZ" dirty="0" smtClean="0"/>
              <a:t>textilní výtvarnictví</a:t>
            </a:r>
          </a:p>
          <a:p>
            <a:pPr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1026" name="Picture 2" descr="E:\Data\Zita\Fotky_oftalmo\Fotky_Krč\Kresba těžce slabozrakého hoc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ata\Zita\Fotky_oftalmo\Fotky_Krč\IMG_226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8783" y="1197521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E:\Data\Zita\Fotky_oftalmo\Fotky_Krč\IMG_227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15247" y="2277641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Současný přehled středních škol pro zrakově postižené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Konzervatoř Jana </a:t>
            </a:r>
            <a:r>
              <a:rPr lang="cs-CZ" b="1" dirty="0" err="1" smtClean="0"/>
              <a:t>Deyla</a:t>
            </a:r>
            <a:r>
              <a:rPr lang="cs-CZ" b="1" dirty="0" smtClean="0"/>
              <a:t> a střední škola pro zrakově postižené (Praha)</a:t>
            </a:r>
          </a:p>
          <a:p>
            <a:pPr lvl="1"/>
            <a:r>
              <a:rPr lang="cs-CZ" dirty="0" smtClean="0"/>
              <a:t>Hudba</a:t>
            </a:r>
          </a:p>
          <a:p>
            <a:pPr lvl="1"/>
            <a:r>
              <a:rPr lang="cs-CZ" dirty="0" smtClean="0"/>
              <a:t>Zpěv</a:t>
            </a:r>
          </a:p>
          <a:p>
            <a:pPr lvl="1"/>
            <a:r>
              <a:rPr lang="cs-CZ" dirty="0" smtClean="0"/>
              <a:t>ladění klavírů a hudebně kulturní činnost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Praktická škola </a:t>
            </a:r>
            <a:r>
              <a:rPr lang="cs-CZ" dirty="0" smtClean="0"/>
              <a:t>při Škole Jaroslava Ježka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Střední škola, základní škola a mateřská škola pro zrakově postižené (Brno)</a:t>
            </a:r>
          </a:p>
          <a:p>
            <a:pPr lvl="1"/>
            <a:r>
              <a:rPr lang="cs-CZ" dirty="0" smtClean="0"/>
              <a:t>obchodní akademie</a:t>
            </a:r>
          </a:p>
          <a:p>
            <a:pPr lvl="1"/>
            <a:r>
              <a:rPr lang="cs-CZ" dirty="0" smtClean="0"/>
              <a:t>sociální péče</a:t>
            </a:r>
          </a:p>
          <a:p>
            <a:pPr lvl="1"/>
            <a:r>
              <a:rPr lang="cs-CZ" dirty="0" smtClean="0"/>
              <a:t>masér sportovní a rekondiční masér</a:t>
            </a:r>
          </a:p>
          <a:p>
            <a:pPr lvl="1"/>
            <a:r>
              <a:rPr lang="cs-CZ" dirty="0" smtClean="0"/>
              <a:t>práce ve zdravotnických zařízeních,  tkalcovské práce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Vzdělávání jedinců se ZP na vysoké škole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zvyšuje se počet vysokoškolských studentů se zrakovým postižením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podpora středisek pro pomoc studentům s postižením (</a:t>
            </a:r>
            <a:r>
              <a:rPr lang="cs-CZ" dirty="0" err="1" smtClean="0"/>
              <a:t>Carolina</a:t>
            </a:r>
            <a:r>
              <a:rPr lang="cs-CZ" dirty="0" smtClean="0"/>
              <a:t>, </a:t>
            </a:r>
            <a:r>
              <a:rPr lang="cs-CZ" dirty="0" err="1" smtClean="0"/>
              <a:t>Teiresiás</a:t>
            </a:r>
            <a:r>
              <a:rPr lang="cs-CZ" dirty="0" smtClean="0"/>
              <a:t>, atd.)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teiresias.muni.cz</a:t>
            </a:r>
            <a:r>
              <a:rPr lang="cs-CZ" dirty="0" smtClean="0">
                <a:hlinkClick r:id="rId3"/>
              </a:rPr>
              <a:t>/?</a:t>
            </a:r>
            <a:r>
              <a:rPr lang="cs-CZ" dirty="0" err="1" smtClean="0">
                <a:hlinkClick r:id="rId3"/>
              </a:rPr>
              <a:t>chapter</a:t>
            </a:r>
            <a:r>
              <a:rPr lang="cs-CZ" dirty="0" smtClean="0">
                <a:hlinkClick r:id="rId3"/>
              </a:rPr>
              <a:t>=2-4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Rodina dítěte s </a:t>
            </a:r>
            <a:r>
              <a:rPr lang="cs-CZ" dirty="0" smtClean="0"/>
              <a:t>vrozeným</a:t>
            </a:r>
            <a:r>
              <a:rPr lang="cs-CZ" b="1" dirty="0" smtClean="0"/>
              <a:t> zrakovým postižením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narození dítěte s postižením – trauma, zátěž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fáze přijetí pozice rodiče s postižením</a:t>
            </a:r>
          </a:p>
          <a:p>
            <a:pPr lvl="1"/>
            <a:r>
              <a:rPr lang="cs-CZ" dirty="0" smtClean="0"/>
              <a:t>šok a popření</a:t>
            </a:r>
          </a:p>
          <a:p>
            <a:pPr lvl="1"/>
            <a:r>
              <a:rPr lang="cs-CZ" dirty="0" smtClean="0"/>
              <a:t>postupná akceptace a vyrovnávání se s problémem</a:t>
            </a:r>
          </a:p>
          <a:p>
            <a:pPr lvl="1"/>
            <a:r>
              <a:rPr lang="cs-CZ" dirty="0" smtClean="0"/>
              <a:t>fáze realismu</a:t>
            </a:r>
          </a:p>
          <a:p>
            <a:pPr lvl="1"/>
            <a:r>
              <a:rPr lang="cs-CZ" dirty="0" smtClean="0"/>
              <a:t>plná akceptace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sourozenci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Puberta/starší školní věk (11-15)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sociální úkol</a:t>
            </a:r>
          </a:p>
          <a:p>
            <a:pPr lvl="1"/>
            <a:r>
              <a:rPr lang="cs-CZ" dirty="0" smtClean="0"/>
              <a:t>osamostatnění z vazby na rodinu</a:t>
            </a:r>
          </a:p>
          <a:p>
            <a:pPr lvl="1"/>
            <a:r>
              <a:rPr lang="cs-CZ" dirty="0" smtClean="0"/>
              <a:t>hledání vlastní identity</a:t>
            </a:r>
          </a:p>
          <a:p>
            <a:pPr lvl="1"/>
            <a:r>
              <a:rPr lang="cs-CZ" dirty="0" smtClean="0"/>
              <a:t>ukončení - volba povolání a diferenciace zájmů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období tělesných změn</a:t>
            </a:r>
          </a:p>
          <a:p>
            <a:endParaRPr lang="cs-CZ" dirty="0" smtClean="0"/>
          </a:p>
          <a:p>
            <a:r>
              <a:rPr lang="cs-CZ" dirty="0" smtClean="0"/>
              <a:t>kritičnost vůči okolí a sobě samému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image mezi vrstevníky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Puberta u jedinců se ZP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náročnější období než u intaktní populace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přecitlivělost na své postižení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 začlenění skrze volnočasové aktivity, oblékání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revolta, negativismus následkem omezujícího sociálního tlaku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vzdělávání v integraci</a:t>
            </a:r>
          </a:p>
          <a:p>
            <a:pPr lvl="1"/>
            <a:r>
              <a:rPr lang="cs-CZ" sz="3200" dirty="0" smtClean="0"/>
              <a:t>kompenzace dobrým prospěchem X špatné prospívání</a:t>
            </a:r>
          </a:p>
          <a:p>
            <a:pPr lvl="1"/>
            <a:r>
              <a:rPr lang="cs-CZ" sz="3200" dirty="0" smtClean="0"/>
              <a:t>realističtější uvědomění si omezení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puberty u mládeže se ZP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volba povolání/školy </a:t>
            </a:r>
          </a:p>
          <a:p>
            <a:pPr lvl="1"/>
            <a:r>
              <a:rPr lang="cs-CZ" dirty="0" smtClean="0"/>
              <a:t>diferenciace školním prospěchem a limitace handicapem</a:t>
            </a:r>
          </a:p>
          <a:p>
            <a:pPr lvl="1"/>
            <a:r>
              <a:rPr lang="cs-CZ" dirty="0" smtClean="0"/>
              <a:t>krize identity – deprivace v oblasti seberealizace</a:t>
            </a:r>
          </a:p>
          <a:p>
            <a:pPr lvl="1"/>
            <a:r>
              <a:rPr lang="cs-CZ" dirty="0" smtClean="0"/>
              <a:t>aktivní role rodičů při vyhledávání školy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úroveň kompetencí žáka - faktor úspěšné volby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Adolescence (15-18)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období hledání vlastní identity a fáze přípravy na povolání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ztráta role žáka a rovnosti, diferenciace zájmů</a:t>
            </a:r>
          </a:p>
          <a:p>
            <a:endParaRPr lang="cs-CZ" dirty="0" smtClean="0"/>
          </a:p>
          <a:p>
            <a:r>
              <a:rPr lang="cs-CZ" dirty="0" smtClean="0"/>
              <a:t>na konci období –zařazení mezi zdravé (pro některé nová situace → krize identity)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Adolescence u jedinců s ZP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poslední šance uvolnění se z vazby na rodinu</a:t>
            </a:r>
          </a:p>
          <a:p>
            <a:pPr lvl="1"/>
            <a:r>
              <a:rPr lang="cs-CZ" dirty="0" smtClean="0"/>
              <a:t>vazba na skupinu stejně postižených (efekt </a:t>
            </a:r>
            <a:r>
              <a:rPr lang="cs-CZ" dirty="0" err="1" smtClean="0"/>
              <a:t>similarity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vazba na skupinu zdravých (sociální strategie pro uspokojující vztahy)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volba povolání</a:t>
            </a:r>
          </a:p>
          <a:p>
            <a:pPr lvl="1"/>
            <a:r>
              <a:rPr lang="cs-CZ" dirty="0" smtClean="0"/>
              <a:t>omezení výběru</a:t>
            </a:r>
          </a:p>
          <a:p>
            <a:pPr lvl="1"/>
            <a:r>
              <a:rPr lang="cs-CZ" dirty="0" smtClean="0"/>
              <a:t>ovlivnění rodiči</a:t>
            </a:r>
          </a:p>
          <a:p>
            <a:pPr lvl="1"/>
            <a:r>
              <a:rPr lang="cs-CZ" dirty="0" smtClean="0"/>
              <a:t>nereálné představy – úloha rodiny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Konec adolescence u jedinců s ZP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přechod do zaměstnání </a:t>
            </a:r>
          </a:p>
          <a:p>
            <a:pPr lvl="1"/>
            <a:r>
              <a:rPr lang="cs-CZ" dirty="0" smtClean="0"/>
              <a:t>zařazení mezi zdravé</a:t>
            </a:r>
          </a:p>
          <a:p>
            <a:pPr lvl="1"/>
            <a:r>
              <a:rPr lang="cs-CZ" dirty="0" smtClean="0"/>
              <a:t>nezaměstnanost (ohrožení seberealizace a sociální  adaptace → pasivita)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partnerství, popř. rodičovství – potvrzení normality</a:t>
            </a:r>
          </a:p>
          <a:p>
            <a:pPr lvl="1"/>
            <a:r>
              <a:rPr lang="cs-CZ" dirty="0" smtClean="0"/>
              <a:t>prestiž a rovnocennost ve společnosti</a:t>
            </a:r>
          </a:p>
          <a:p>
            <a:pPr lvl="1"/>
            <a:r>
              <a:rPr lang="cs-CZ" dirty="0" smtClean="0"/>
              <a:t>omezení výběru partnera (hra na jistotu, izolace, zdravý partner)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Vlastní 5">
      <a:dk1>
        <a:srgbClr val="34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555</TotalTime>
  <Words>888</Words>
  <Application>Microsoft Office PowerPoint</Application>
  <PresentationFormat>Předvádění na obrazovce (4:3)</PresentationFormat>
  <Paragraphs>222</Paragraphs>
  <Slides>24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Modul</vt:lpstr>
      <vt:lpstr>Žák střední školy se zrakovým postižením a profesní vzdělávání</vt:lpstr>
      <vt:lpstr>Vliv zrakové vady na osobnost jedince</vt:lpstr>
      <vt:lpstr>Rodina dítěte s vrozeným zrakovým postižením</vt:lpstr>
      <vt:lpstr>Puberta/starší školní věk (11-15)</vt:lpstr>
      <vt:lpstr>Puberta u jedinců se ZP</vt:lpstr>
      <vt:lpstr>Konec puberty u mládeže se ZP</vt:lpstr>
      <vt:lpstr>Adolescence (15-18)</vt:lpstr>
      <vt:lpstr>Adolescence u jedinců s ZP</vt:lpstr>
      <vt:lpstr>Konec adolescence u jedinců s ZP</vt:lpstr>
      <vt:lpstr>Formy vzdělávání žáků se zrakovým postižením</vt:lpstr>
      <vt:lpstr>Výběr formy</vt:lpstr>
      <vt:lpstr>Formy speciálního vzdělávání</vt:lpstr>
      <vt:lpstr>Kurikula pro vzdělávání</vt:lpstr>
      <vt:lpstr>Střední škola pro zrakově postižené</vt:lpstr>
      <vt:lpstr>Integrované vzdělávání</vt:lpstr>
      <vt:lpstr>Integrované vzdělávání</vt:lpstr>
      <vt:lpstr>Speciálně pedagogické centrum</vt:lpstr>
      <vt:lpstr>Podpůrná opatření při výuce</vt:lpstr>
      <vt:lpstr>Specifika výuky žáka se zrakovým postižením</vt:lpstr>
      <vt:lpstr>Upravené prostředí třídy základní školy pro ZP žáky</vt:lpstr>
      <vt:lpstr>Současný přehled středních škol pro zrakově postižené I</vt:lpstr>
      <vt:lpstr>Snímek 22</vt:lpstr>
      <vt:lpstr>Současný přehled středních škol pro zrakově postižené II</vt:lpstr>
      <vt:lpstr>Vzdělávání jedinců se ZP na vysoké škole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vzdělávání a profesní příprava žáků a studentů se zrakovým postižením</dc:title>
  <dc:creator>zita</dc:creator>
  <cp:lastModifiedBy>zita</cp:lastModifiedBy>
  <cp:revision>222</cp:revision>
  <dcterms:created xsi:type="dcterms:W3CDTF">2010-12-01T04:13:43Z</dcterms:created>
  <dcterms:modified xsi:type="dcterms:W3CDTF">2011-05-06T03:59:52Z</dcterms:modified>
</cp:coreProperties>
</file>