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  <p:sldMasterId id="2147484308" r:id="rId2"/>
  </p:sldMasterIdLst>
  <p:notesMasterIdLst>
    <p:notesMasterId r:id="rId41"/>
  </p:notesMasterIdLst>
  <p:handoutMasterIdLst>
    <p:handoutMasterId r:id="rId42"/>
  </p:handoutMasterIdLst>
  <p:sldIdLst>
    <p:sldId id="259" r:id="rId3"/>
    <p:sldId id="256" r:id="rId4"/>
    <p:sldId id="261" r:id="rId5"/>
    <p:sldId id="269" r:id="rId6"/>
    <p:sldId id="257" r:id="rId7"/>
    <p:sldId id="258" r:id="rId8"/>
    <p:sldId id="260" r:id="rId9"/>
    <p:sldId id="267" r:id="rId10"/>
    <p:sldId id="262" r:id="rId11"/>
    <p:sldId id="268" r:id="rId12"/>
    <p:sldId id="271" r:id="rId13"/>
    <p:sldId id="270" r:id="rId14"/>
    <p:sldId id="272" r:id="rId15"/>
    <p:sldId id="274" r:id="rId16"/>
    <p:sldId id="278" r:id="rId17"/>
    <p:sldId id="280" r:id="rId18"/>
    <p:sldId id="276" r:id="rId19"/>
    <p:sldId id="281" r:id="rId20"/>
    <p:sldId id="282" r:id="rId21"/>
    <p:sldId id="283" r:id="rId22"/>
    <p:sldId id="285" r:id="rId23"/>
    <p:sldId id="291" r:id="rId24"/>
    <p:sldId id="292" r:id="rId25"/>
    <p:sldId id="294" r:id="rId26"/>
    <p:sldId id="286" r:id="rId27"/>
    <p:sldId id="287" r:id="rId28"/>
    <p:sldId id="288" r:id="rId29"/>
    <p:sldId id="289" r:id="rId30"/>
    <p:sldId id="290" r:id="rId31"/>
    <p:sldId id="295" r:id="rId32"/>
    <p:sldId id="297" r:id="rId33"/>
    <p:sldId id="306" r:id="rId34"/>
    <p:sldId id="300" r:id="rId35"/>
    <p:sldId id="301" r:id="rId36"/>
    <p:sldId id="302" r:id="rId37"/>
    <p:sldId id="305" r:id="rId38"/>
    <p:sldId id="303" r:id="rId39"/>
    <p:sldId id="307" r:id="rId4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86" autoAdjust="0"/>
    <p:restoredTop sz="94706" autoAdjust="0"/>
  </p:normalViewPr>
  <p:slideViewPr>
    <p:cSldViewPr>
      <p:cViewPr>
        <p:scale>
          <a:sx n="125" d="100"/>
          <a:sy n="125" d="100"/>
        </p:scale>
        <p:origin x="-276" y="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50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2C373-AA3C-448F-AEB2-D3C6674339A4}" type="datetimeFigureOut">
              <a:rPr lang="cs-CZ" smtClean="0"/>
              <a:pPr/>
              <a:t>6.5.2011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C863D2-FE70-433F-A220-3B00FAB7BF8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665767-A632-43E1-9086-A620667299D3}" type="datetimeFigureOut">
              <a:rPr lang="cs-CZ" smtClean="0"/>
              <a:pPr/>
              <a:t>6.5.2011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2100DA-DA86-4CE5-BBDB-27753BAF5E0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100DA-DA86-4CE5-BBDB-27753BAF5E06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100DA-DA86-4CE5-BBDB-27753BAF5E06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100DA-DA86-4CE5-BBDB-27753BAF5E06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30A85-D598-4FE1-AD0A-97F91EE14BD9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30A85-D598-4FE1-AD0A-97F91EE14BD9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30A85-D598-4FE1-AD0A-97F91EE14BD9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30A85-D598-4FE1-AD0A-97F91EE14BD9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30A85-D598-4FE1-AD0A-97F91EE14BD9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30A85-D598-4FE1-AD0A-97F91EE14BD9}" type="slidenum">
              <a:rPr lang="cs-CZ" smtClean="0"/>
              <a:pPr/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30A85-D598-4FE1-AD0A-97F91EE14BD9}" type="slidenum">
              <a:rPr lang="cs-CZ" smtClean="0"/>
              <a:pPr/>
              <a:t>18</a:t>
            </a:fld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30A85-D598-4FE1-AD0A-97F91EE14BD9}" type="slidenum">
              <a:rPr lang="cs-CZ" smtClean="0"/>
              <a:pPr/>
              <a:t>19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100DA-DA86-4CE5-BBDB-27753BAF5E06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100DA-DA86-4CE5-BBDB-27753BAF5E06}" type="slidenum">
              <a:rPr lang="cs-CZ" smtClean="0"/>
              <a:pPr/>
              <a:t>20</a:t>
            </a:fld>
            <a:endParaRPr 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18D97-B395-4A0C-8A05-4DBEFD42077A}" type="slidenum">
              <a:rPr lang="cs-CZ" smtClean="0"/>
              <a:pPr/>
              <a:t>21</a:t>
            </a:fld>
            <a:endParaRPr 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100DA-DA86-4CE5-BBDB-27753BAF5E06}" type="slidenum">
              <a:rPr lang="cs-CZ" smtClean="0"/>
              <a:pPr/>
              <a:t>22</a:t>
            </a:fld>
            <a:endParaRPr 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D36B-24FC-47F7-B0F5-C6F0D1889DA8}" type="slidenum">
              <a:rPr lang="cs-CZ" smtClean="0"/>
              <a:pPr/>
              <a:t>23</a:t>
            </a:fld>
            <a:endParaRPr 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D36B-24FC-47F7-B0F5-C6F0D1889DA8}" type="slidenum">
              <a:rPr lang="cs-CZ" smtClean="0"/>
              <a:pPr/>
              <a:t>24</a:t>
            </a:fld>
            <a:endParaRPr 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18D97-B395-4A0C-8A05-4DBEFD42077A}" type="slidenum">
              <a:rPr lang="cs-CZ" smtClean="0"/>
              <a:pPr/>
              <a:t>25</a:t>
            </a:fld>
            <a:endParaRPr 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18D97-B395-4A0C-8A05-4DBEFD42077A}" type="slidenum">
              <a:rPr lang="cs-CZ" smtClean="0"/>
              <a:pPr/>
              <a:t>26</a:t>
            </a:fld>
            <a:endParaRPr lang="cs-C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18D97-B395-4A0C-8A05-4DBEFD42077A}" type="slidenum">
              <a:rPr lang="cs-CZ" smtClean="0"/>
              <a:pPr/>
              <a:t>27</a:t>
            </a:fld>
            <a:endParaRPr lang="cs-CZ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18D97-B395-4A0C-8A05-4DBEFD42077A}" type="slidenum">
              <a:rPr lang="cs-CZ" smtClean="0"/>
              <a:pPr/>
              <a:t>28</a:t>
            </a:fld>
            <a:endParaRPr lang="cs-CZ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18D97-B395-4A0C-8A05-4DBEFD42077A}" type="slidenum">
              <a:rPr lang="cs-CZ" smtClean="0"/>
              <a:pPr/>
              <a:t>29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100DA-DA86-4CE5-BBDB-27753BAF5E06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18D97-B395-4A0C-8A05-4DBEFD42077A}" type="slidenum">
              <a:rPr lang="cs-CZ" smtClean="0"/>
              <a:pPr/>
              <a:t>30</a:t>
            </a:fld>
            <a:endParaRPr lang="cs-CZ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18D97-B395-4A0C-8A05-4DBEFD42077A}" type="slidenum">
              <a:rPr lang="cs-CZ" smtClean="0"/>
              <a:pPr/>
              <a:t>31</a:t>
            </a:fld>
            <a:endParaRPr lang="cs-CZ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18D97-B395-4A0C-8A05-4DBEFD42077A}" type="slidenum">
              <a:rPr lang="cs-CZ" smtClean="0"/>
              <a:pPr/>
              <a:t>32</a:t>
            </a:fld>
            <a:endParaRPr lang="cs-CZ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18D97-B395-4A0C-8A05-4DBEFD42077A}" type="slidenum">
              <a:rPr lang="cs-CZ" smtClean="0"/>
              <a:pPr/>
              <a:t>33</a:t>
            </a:fld>
            <a:endParaRPr lang="cs-CZ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18D97-B395-4A0C-8A05-4DBEFD42077A}" type="slidenum">
              <a:rPr lang="cs-CZ" smtClean="0"/>
              <a:pPr/>
              <a:t>34</a:t>
            </a:fld>
            <a:endParaRPr lang="cs-CZ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18D97-B395-4A0C-8A05-4DBEFD42077A}" type="slidenum">
              <a:rPr lang="cs-CZ" smtClean="0"/>
              <a:pPr/>
              <a:t>35</a:t>
            </a:fld>
            <a:endParaRPr lang="cs-CZ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18D97-B395-4A0C-8A05-4DBEFD42077A}" type="slidenum">
              <a:rPr lang="cs-CZ" smtClean="0"/>
              <a:pPr/>
              <a:t>36</a:t>
            </a:fld>
            <a:endParaRPr lang="cs-CZ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18D97-B395-4A0C-8A05-4DBEFD42077A}" type="slidenum">
              <a:rPr lang="cs-CZ" smtClean="0"/>
              <a:pPr/>
              <a:t>37</a:t>
            </a:fld>
            <a:endParaRPr lang="cs-CZ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100DA-DA86-4CE5-BBDB-27753BAF5E06}" type="slidenum">
              <a:rPr lang="cs-CZ" smtClean="0"/>
              <a:pPr/>
              <a:t>38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100DA-DA86-4CE5-BBDB-27753BAF5E06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100DA-DA86-4CE5-BBDB-27753BAF5E06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100DA-DA86-4CE5-BBDB-27753BAF5E06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100DA-DA86-4CE5-BBDB-27753BAF5E06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100DA-DA86-4CE5-BBDB-27753BAF5E06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100DA-DA86-4CE5-BBDB-27753BAF5E06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2EB95-2317-4E09-8F4C-B0AC57696311}" type="datetimeFigureOut">
              <a:rPr lang="cs-CZ" smtClean="0"/>
              <a:pPr/>
              <a:t>6.5.2011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4221-DAD7-4B84-BD4F-69F1C5B5ABB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2EB95-2317-4E09-8F4C-B0AC57696311}" type="datetimeFigureOut">
              <a:rPr lang="cs-CZ" smtClean="0"/>
              <a:pPr/>
              <a:t>6.5.2011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4221-DAD7-4B84-BD4F-69F1C5B5ABB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2EB95-2317-4E09-8F4C-B0AC57696311}" type="datetimeFigureOut">
              <a:rPr lang="cs-CZ" smtClean="0"/>
              <a:pPr/>
              <a:t>6.5.2011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4221-DAD7-4B84-BD4F-69F1C5B5ABB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2EB95-2317-4E09-8F4C-B0AC57696311}" type="datetimeFigureOut">
              <a:rPr lang="cs-CZ" smtClean="0"/>
              <a:pPr/>
              <a:t>6.5.2011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4221-DAD7-4B84-BD4F-69F1C5B5ABB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2EB95-2317-4E09-8F4C-B0AC57696311}" type="datetimeFigureOut">
              <a:rPr lang="cs-CZ" smtClean="0"/>
              <a:pPr/>
              <a:t>6.5.2011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4221-DAD7-4B84-BD4F-69F1C5B5ABB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2EB95-2317-4E09-8F4C-B0AC57696311}" type="datetimeFigureOut">
              <a:rPr lang="cs-CZ" smtClean="0"/>
              <a:pPr/>
              <a:t>6.5.2011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4221-DAD7-4B84-BD4F-69F1C5B5ABB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2EB95-2317-4E09-8F4C-B0AC57696311}" type="datetimeFigureOut">
              <a:rPr lang="cs-CZ" smtClean="0"/>
              <a:pPr/>
              <a:t>6.5.2011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4221-DAD7-4B84-BD4F-69F1C5B5ABB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2EB95-2317-4E09-8F4C-B0AC57696311}" type="datetimeFigureOut">
              <a:rPr lang="cs-CZ" smtClean="0"/>
              <a:pPr/>
              <a:t>6.5.2011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4221-DAD7-4B84-BD4F-69F1C5B5ABB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2EB95-2317-4E09-8F4C-B0AC57696311}" type="datetimeFigureOut">
              <a:rPr lang="cs-CZ" smtClean="0"/>
              <a:pPr/>
              <a:t>6.5.2011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4221-DAD7-4B84-BD4F-69F1C5B5ABB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2EB95-2317-4E09-8F4C-B0AC57696311}" type="datetimeFigureOut">
              <a:rPr lang="cs-CZ" smtClean="0"/>
              <a:pPr/>
              <a:t>6.5.2011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4221-DAD7-4B84-BD4F-69F1C5B5ABB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2EB95-2317-4E09-8F4C-B0AC57696311}" type="datetimeFigureOut">
              <a:rPr lang="cs-CZ" smtClean="0"/>
              <a:pPr/>
              <a:t>6.5.2011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4221-DAD7-4B84-BD4F-69F1C5B5ABB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2EB95-2317-4E09-8F4C-B0AC57696311}" type="datetimeFigureOut">
              <a:rPr lang="cs-CZ" smtClean="0"/>
              <a:pPr/>
              <a:t>6.5.2011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4221-DAD7-4B84-BD4F-69F1C5B5ABB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122EB95-2317-4E09-8F4C-B0AC57696311}" type="datetimeFigureOut">
              <a:rPr lang="cs-CZ" smtClean="0"/>
              <a:pPr/>
              <a:t>6.5.2011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BCA4221-DAD7-4B84-BD4F-69F1C5B5ABB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2EB95-2317-4E09-8F4C-B0AC57696311}" type="datetimeFigureOut">
              <a:rPr lang="cs-CZ" smtClean="0"/>
              <a:pPr/>
              <a:t>6.5.2011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4221-DAD7-4B84-BD4F-69F1C5B5ABB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2EB95-2317-4E09-8F4C-B0AC57696311}" type="datetimeFigureOut">
              <a:rPr lang="cs-CZ" smtClean="0"/>
              <a:pPr/>
              <a:t>6.5.2011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4221-DAD7-4B84-BD4F-69F1C5B5ABB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2EB95-2317-4E09-8F4C-B0AC57696311}" type="datetimeFigureOut">
              <a:rPr lang="cs-CZ" smtClean="0"/>
              <a:pPr/>
              <a:t>6.5.2011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4221-DAD7-4B84-BD4F-69F1C5B5ABB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2EB95-2317-4E09-8F4C-B0AC57696311}" type="datetimeFigureOut">
              <a:rPr lang="cs-CZ" smtClean="0"/>
              <a:pPr/>
              <a:t>6.5.2011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4221-DAD7-4B84-BD4F-69F1C5B5ABB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2EB95-2317-4E09-8F4C-B0AC57696311}" type="datetimeFigureOut">
              <a:rPr lang="cs-CZ" smtClean="0"/>
              <a:pPr/>
              <a:t>6.5.2011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4221-DAD7-4B84-BD4F-69F1C5B5ABB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2EB95-2317-4E09-8F4C-B0AC57696311}" type="datetimeFigureOut">
              <a:rPr lang="cs-CZ" smtClean="0"/>
              <a:pPr/>
              <a:t>6.5.2011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4221-DAD7-4B84-BD4F-69F1C5B5ABB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2EB95-2317-4E09-8F4C-B0AC57696311}" type="datetimeFigureOut">
              <a:rPr lang="cs-CZ" smtClean="0"/>
              <a:pPr/>
              <a:t>6.5.2011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4221-DAD7-4B84-BD4F-69F1C5B5ABB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2EB95-2317-4E09-8F4C-B0AC57696311}" type="datetimeFigureOut">
              <a:rPr lang="cs-CZ" smtClean="0"/>
              <a:pPr/>
              <a:t>6.5.2011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4221-DAD7-4B84-BD4F-69F1C5B5ABB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2EB95-2317-4E09-8F4C-B0AC57696311}" type="datetimeFigureOut">
              <a:rPr lang="cs-CZ" smtClean="0"/>
              <a:pPr/>
              <a:t>6.5.2011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4221-DAD7-4B84-BD4F-69F1C5B5ABB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2EB95-2317-4E09-8F4C-B0AC57696311}" type="datetimeFigureOut">
              <a:rPr lang="cs-CZ" smtClean="0"/>
              <a:pPr/>
              <a:t>6.5.2011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A4221-DAD7-4B84-BD4F-69F1C5B5ABB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122EB95-2317-4E09-8F4C-B0AC57696311}" type="datetimeFigureOut">
              <a:rPr lang="cs-CZ" smtClean="0"/>
              <a:pPr/>
              <a:t>6.5.2011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BCA4221-DAD7-4B84-BD4F-69F1C5B5ABB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9" r:id="rId1"/>
    <p:sldLayoutId id="214748431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16" r:id="rId8"/>
    <p:sldLayoutId id="2147484317" r:id="rId9"/>
    <p:sldLayoutId id="2147484318" r:id="rId10"/>
    <p:sldLayoutId id="214748431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znovakova@ped.muni.cz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3933056"/>
            <a:ext cx="8892480" cy="2702024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cs-CZ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cs-CZ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cs-CZ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cs-CZ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cs-CZ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cs-CZ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EDUKACE ŽÁKŮ SE ZRAKOVÝM POSTIŽENÍM</a:t>
            </a:r>
            <a:br>
              <a:rPr lang="cs-CZ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cs-CZ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Zita Nováková</a:t>
            </a:r>
            <a:br>
              <a:rPr lang="cs-CZ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endParaRPr lang="cs-CZ" b="1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11131" b="11131"/>
          <a:stretch>
            <a:fillRect/>
          </a:stretch>
        </p:blipFill>
        <p:spPr bwMode="auto">
          <a:xfrm>
            <a:off x="4499992" y="0"/>
            <a:ext cx="4824536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dnadpis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/>
              <a:t>jaro 2011</a:t>
            </a:r>
          </a:p>
          <a:p>
            <a:endParaRPr lang="cs-CZ" sz="2400" b="1" dirty="0" smtClean="0"/>
          </a:p>
          <a:p>
            <a:endParaRPr lang="cs-CZ" sz="2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0"/>
            <a:ext cx="4536504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Cíl a struktura </a:t>
            </a:r>
            <a:r>
              <a:rPr lang="cs-CZ" dirty="0" err="1" smtClean="0"/>
              <a:t>oftalmopedie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Cíl </a:t>
            </a:r>
            <a:r>
              <a:rPr lang="cs-CZ" dirty="0" err="1" smtClean="0"/>
              <a:t>oftalmopedie</a:t>
            </a:r>
            <a:endParaRPr lang="cs-CZ" dirty="0" smtClean="0"/>
          </a:p>
          <a:p>
            <a:pPr lvl="1"/>
            <a:r>
              <a:rPr lang="cs-CZ" sz="2400" dirty="0" smtClean="0"/>
              <a:t>nejvyšší stupeň socializace a zajištění adekvátních podmínek pro edukaci, přípravu na povolání, pracovní zařazení a plnohodnotné společenské uplatnění = </a:t>
            </a:r>
          </a:p>
          <a:p>
            <a:pPr lvl="1"/>
            <a:endParaRPr lang="cs-CZ" sz="2400" dirty="0" smtClean="0"/>
          </a:p>
          <a:p>
            <a:r>
              <a:rPr lang="cs-CZ" sz="2400" dirty="0" smtClean="0"/>
              <a:t>Struktura </a:t>
            </a:r>
            <a:r>
              <a:rPr lang="cs-CZ" sz="2400" dirty="0" err="1" smtClean="0"/>
              <a:t>oftalmopedie</a:t>
            </a:r>
            <a:endParaRPr lang="cs-CZ" sz="2400" dirty="0" smtClean="0"/>
          </a:p>
          <a:p>
            <a:pPr lvl="1"/>
            <a:r>
              <a:rPr lang="cs-CZ" sz="2400" dirty="0" smtClean="0"/>
              <a:t>různá hlediska </a:t>
            </a:r>
          </a:p>
          <a:p>
            <a:pPr lvl="1">
              <a:buNone/>
            </a:pPr>
            <a:endParaRPr lang="cs-CZ" sz="2400" dirty="0" smtClean="0"/>
          </a:p>
          <a:p>
            <a:r>
              <a:rPr lang="cs-CZ" sz="2400" dirty="0" smtClean="0"/>
              <a:t>Spolupráce s ostatními vědami</a:t>
            </a:r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Historie péče o osoby se zrakovým postižením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Vzdělávání ve světě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cs-CZ" sz="8000" b="1" dirty="0" smtClean="0"/>
              <a:t>Pařížský ústav </a:t>
            </a:r>
            <a:r>
              <a:rPr lang="cs-CZ" sz="8000" dirty="0" smtClean="0"/>
              <a:t>– </a:t>
            </a:r>
            <a:r>
              <a:rPr lang="cs-CZ" sz="8000" b="1" dirty="0" smtClean="0"/>
              <a:t>r. 1784</a:t>
            </a:r>
          </a:p>
          <a:p>
            <a:pPr lvl="1"/>
            <a:r>
              <a:rPr lang="cs-CZ" sz="7600" b="1" dirty="0" smtClean="0"/>
              <a:t>Valentin Ha</a:t>
            </a:r>
            <a:r>
              <a:rPr lang="hu-HU" sz="7600" b="1" dirty="0" smtClean="0"/>
              <a:t>űy</a:t>
            </a:r>
          </a:p>
          <a:p>
            <a:pPr lvl="1"/>
            <a:r>
              <a:rPr lang="hu-HU" sz="8000" dirty="0" smtClean="0"/>
              <a:t>narozen 13. 11. 1745</a:t>
            </a:r>
          </a:p>
          <a:p>
            <a:pPr lvl="1"/>
            <a:r>
              <a:rPr lang="hu-HU" sz="8000" dirty="0" smtClean="0"/>
              <a:t>řemesla, hudba, nauka</a:t>
            </a:r>
          </a:p>
          <a:p>
            <a:pPr lvl="1"/>
            <a:r>
              <a:rPr lang="hu-HU" sz="8000" dirty="0" smtClean="0"/>
              <a:t>spoluzakladatel ostatních evropských ústavů</a:t>
            </a:r>
          </a:p>
          <a:p>
            <a:pPr lvl="1">
              <a:buNone/>
            </a:pPr>
            <a:endParaRPr lang="hu-HU" sz="8000" dirty="0" smtClean="0"/>
          </a:p>
          <a:p>
            <a:r>
              <a:rPr lang="hu-HU" sz="8000" b="1" dirty="0" smtClean="0"/>
              <a:t>Vídeňský ústav</a:t>
            </a:r>
            <a:r>
              <a:rPr lang="hu-HU" sz="8000" dirty="0" smtClean="0"/>
              <a:t>  - </a:t>
            </a:r>
            <a:r>
              <a:rPr lang="hu-HU" sz="8000" b="1" dirty="0" smtClean="0"/>
              <a:t>r. 1804</a:t>
            </a:r>
          </a:p>
          <a:p>
            <a:pPr lvl="1"/>
            <a:r>
              <a:rPr lang="hu-HU" sz="7600" b="1" dirty="0" smtClean="0"/>
              <a:t>Johann. W. Klein</a:t>
            </a:r>
          </a:p>
          <a:p>
            <a:pPr lvl="1"/>
            <a:r>
              <a:rPr lang="hu-HU" sz="7600" dirty="0" smtClean="0"/>
              <a:t>začínal s jedním žákem</a:t>
            </a:r>
          </a:p>
          <a:p>
            <a:pPr>
              <a:buNone/>
            </a:pPr>
            <a:endParaRPr lang="hu-HU" sz="8000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Vzdělávání v českých zemích 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5842992" cy="4623816"/>
          </a:xfrm>
        </p:spPr>
        <p:txBody>
          <a:bodyPr>
            <a:normAutofit/>
          </a:bodyPr>
          <a:lstStyle/>
          <a:p>
            <a:r>
              <a:rPr lang="hu-HU" b="1" dirty="0" smtClean="0"/>
              <a:t>Hradčanský ústav </a:t>
            </a:r>
            <a:r>
              <a:rPr lang="hu-HU" dirty="0" smtClean="0"/>
              <a:t>– </a:t>
            </a:r>
            <a:r>
              <a:rPr lang="hu-HU" b="1" dirty="0" smtClean="0"/>
              <a:t>r. 1807</a:t>
            </a:r>
          </a:p>
          <a:p>
            <a:pPr lvl="1"/>
            <a:r>
              <a:rPr lang="hu-HU" b="1" dirty="0" smtClean="0"/>
              <a:t>Aloys Klár - </a:t>
            </a:r>
            <a:r>
              <a:rPr lang="hu-HU" dirty="0" smtClean="0"/>
              <a:t>filolog a vysokoškolský učitel</a:t>
            </a:r>
          </a:p>
          <a:p>
            <a:pPr lvl="1">
              <a:buNone/>
            </a:pPr>
            <a:endParaRPr lang="hu-HU" b="1" dirty="0" smtClean="0"/>
          </a:p>
          <a:p>
            <a:r>
              <a:rPr lang="hu-HU" b="1" dirty="0" smtClean="0"/>
              <a:t>Klárův ústav </a:t>
            </a:r>
            <a:r>
              <a:rPr lang="hu-HU" dirty="0" smtClean="0"/>
              <a:t>– </a:t>
            </a:r>
            <a:r>
              <a:rPr lang="hu-HU" b="1" dirty="0" smtClean="0"/>
              <a:t>r. 1832 </a:t>
            </a:r>
            <a:r>
              <a:rPr lang="hu-HU" dirty="0" smtClean="0"/>
              <a:t>– pro dospělé, příprava na řemesla</a:t>
            </a:r>
          </a:p>
          <a:p>
            <a:pPr lvl="1"/>
            <a:r>
              <a:rPr lang="hu-HU" dirty="0" smtClean="0"/>
              <a:t>syn Alois Pavel Klár</a:t>
            </a:r>
          </a:p>
          <a:p>
            <a:pPr lvl="1"/>
            <a:r>
              <a:rPr lang="hu-HU" dirty="0" smtClean="0"/>
              <a:t>vnuk Rudolf Mária Klár (založil MŠ pro nevidomé děti)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628800"/>
            <a:ext cx="276225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3501008"/>
            <a:ext cx="2555875" cy="3046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Vzdělávání v českých zemích 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b="1" dirty="0" smtClean="0"/>
              <a:t>Ústav v Brně </a:t>
            </a:r>
            <a:r>
              <a:rPr lang="hu-HU" dirty="0" smtClean="0"/>
              <a:t>– </a:t>
            </a:r>
            <a:r>
              <a:rPr lang="hu-HU" b="1" dirty="0" smtClean="0"/>
              <a:t>r. 1835  </a:t>
            </a:r>
            <a:r>
              <a:rPr lang="hu-HU" dirty="0" smtClean="0"/>
              <a:t>→ Moravskoslezský ústav (1843/1846)</a:t>
            </a:r>
          </a:p>
          <a:p>
            <a:pPr lvl="1"/>
            <a:r>
              <a:rPr lang="hu-HU" b="1" dirty="0" smtClean="0"/>
              <a:t>Jan Nepomuk František Rafael Beitl</a:t>
            </a:r>
          </a:p>
          <a:p>
            <a:pPr lvl="1">
              <a:buNone/>
            </a:pPr>
            <a:endParaRPr lang="hu-HU" b="1" dirty="0" smtClean="0"/>
          </a:p>
          <a:p>
            <a:r>
              <a:rPr lang="hu-HU" b="1" dirty="0" smtClean="0"/>
              <a:t>Deylův ústav </a:t>
            </a:r>
            <a:r>
              <a:rPr lang="hu-HU" dirty="0" smtClean="0"/>
              <a:t>– </a:t>
            </a:r>
            <a:r>
              <a:rPr lang="hu-HU" b="1" dirty="0" smtClean="0"/>
              <a:t>r. 1910</a:t>
            </a:r>
          </a:p>
          <a:p>
            <a:pPr lvl="1"/>
            <a:r>
              <a:rPr lang="hu-HU" dirty="0" smtClean="0"/>
              <a:t>lékař </a:t>
            </a:r>
            <a:r>
              <a:rPr lang="hu-HU" b="1" dirty="0" smtClean="0"/>
              <a:t>Jan Deyl </a:t>
            </a:r>
            <a:r>
              <a:rPr lang="hu-HU" dirty="0" smtClean="0"/>
              <a:t>→ Konzervatoř Jana Deyla a střední škola pro zrakově postižené</a:t>
            </a:r>
          </a:p>
          <a:p>
            <a:pPr lvl="1"/>
            <a:r>
              <a:rPr lang="hu-HU" dirty="0" smtClean="0"/>
              <a:t>vyučováno v ČJ</a:t>
            </a:r>
          </a:p>
          <a:p>
            <a:endParaRPr lang="hu-HU" b="1" dirty="0" smtClean="0"/>
          </a:p>
          <a:p>
            <a:endParaRPr lang="cs-CZ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PÍSMO – RELIÉFNÍ LATINKA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vyřezávaná  latinka do dřeva rydlem (16. stol.)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hustý inkoust, vosková podložka, šablona</a:t>
            </a:r>
          </a:p>
          <a:p>
            <a:endParaRPr lang="cs-CZ" dirty="0" smtClean="0"/>
          </a:p>
          <a:p>
            <a:r>
              <a:rPr lang="cs-CZ" b="1" dirty="0" smtClean="0"/>
              <a:t>Valentin Ha</a:t>
            </a:r>
            <a:r>
              <a:rPr lang="hu-HU" b="1" dirty="0" smtClean="0"/>
              <a:t>űy - </a:t>
            </a:r>
            <a:r>
              <a:rPr lang="hu-HU" dirty="0" smtClean="0"/>
              <a:t>reliéfní latinka i zkratkopis</a:t>
            </a:r>
          </a:p>
          <a:p>
            <a:pPr>
              <a:buNone/>
            </a:pPr>
            <a:endParaRPr lang="hu-HU" dirty="0" smtClean="0"/>
          </a:p>
          <a:p>
            <a:r>
              <a:rPr lang="hu-HU" b="1" dirty="0" smtClean="0"/>
              <a:t>Johann Wilhelm Klein</a:t>
            </a:r>
          </a:p>
          <a:p>
            <a:pPr lvl="1"/>
            <a:r>
              <a:rPr lang="hu-HU" dirty="0" smtClean="0"/>
              <a:t>jehlová/propichovaná latinka (1809)</a:t>
            </a:r>
          </a:p>
          <a:p>
            <a:endParaRPr lang="cs-CZ" dirty="0" smtClean="0"/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 lvl="1"/>
            <a:endParaRPr lang="cs-CZ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Kleinova propichovaná latinka (1809)</a:t>
            </a:r>
            <a:endParaRPr lang="cs-CZ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556792"/>
            <a:ext cx="1872208" cy="2691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1700808"/>
            <a:ext cx="5508104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3573016"/>
            <a:ext cx="2448272" cy="2934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PÍSMO- RELIÉFNÍ BODY</a:t>
            </a:r>
            <a:endParaRPr lang="cs-CZ" dirty="0"/>
          </a:p>
        </p:txBody>
      </p:sp>
      <p:sp>
        <p:nvSpPr>
          <p:cNvPr id="11" name="Zástupný symbol pro text 10"/>
          <p:cNvSpPr>
            <a:spLocks noGrp="1"/>
          </p:cNvSpPr>
          <p:nvPr>
            <p:ph type="body" idx="1"/>
          </p:nvPr>
        </p:nvSpPr>
        <p:spPr>
          <a:xfrm>
            <a:off x="395536" y="1628800"/>
            <a:ext cx="4040188" cy="223224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2400" dirty="0" err="1" smtClean="0"/>
              <a:t>F</a:t>
            </a:r>
            <a:r>
              <a:rPr lang="cs-CZ" sz="2400" cap="none" dirty="0" err="1" smtClean="0"/>
              <a:t>rancesco</a:t>
            </a:r>
            <a:r>
              <a:rPr lang="cs-CZ" sz="2400" cap="none" dirty="0" smtClean="0"/>
              <a:t> Lana </a:t>
            </a:r>
            <a:r>
              <a:rPr lang="cs-CZ" sz="2400" cap="none" dirty="0" err="1" smtClean="0"/>
              <a:t>Terzi</a:t>
            </a:r>
            <a:endParaRPr lang="cs-CZ" sz="2400" dirty="0" smtClean="0"/>
          </a:p>
          <a:p>
            <a:pPr lvl="1">
              <a:buFont typeface="Wingdings" pitchFamily="2" charset="2"/>
              <a:buChar char="§"/>
            </a:pPr>
            <a:r>
              <a:rPr lang="cs-CZ" sz="2400" b="0" dirty="0" smtClean="0"/>
              <a:t>italský mnich (17. stol.) </a:t>
            </a:r>
          </a:p>
          <a:p>
            <a:pPr lvl="1">
              <a:buFont typeface="Wingdings" pitchFamily="2" charset="2"/>
              <a:buChar char="§"/>
            </a:pPr>
            <a:r>
              <a:rPr lang="cs-CZ" sz="2400" b="0" dirty="0" smtClean="0"/>
              <a:t>reliéfní linie a body</a:t>
            </a:r>
          </a:p>
          <a:p>
            <a:endParaRPr lang="cs-CZ" dirty="0"/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16016" y="1772816"/>
            <a:ext cx="338437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ástupný symbol pro text 11"/>
          <p:cNvSpPr>
            <a:spLocks noGrp="1"/>
          </p:cNvSpPr>
          <p:nvPr>
            <p:ph type="body" sz="quarter" idx="3"/>
          </p:nvPr>
        </p:nvSpPr>
        <p:spPr>
          <a:xfrm>
            <a:off x="395536" y="3933056"/>
            <a:ext cx="4041775" cy="273812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2600" cap="none" dirty="0" smtClean="0"/>
              <a:t>Charles </a:t>
            </a:r>
            <a:r>
              <a:rPr lang="cs-CZ" sz="2600" cap="none" dirty="0" err="1" smtClean="0"/>
              <a:t>Barbier</a:t>
            </a:r>
            <a:endParaRPr lang="cs-CZ" sz="2600" cap="none" dirty="0" smtClean="0"/>
          </a:p>
          <a:p>
            <a:pPr lvl="1">
              <a:buFont typeface="Wingdings" pitchFamily="2" charset="2"/>
              <a:buChar char="§"/>
            </a:pPr>
            <a:r>
              <a:rPr lang="cs-CZ" sz="2400" cap="none" dirty="0" smtClean="0"/>
              <a:t> </a:t>
            </a:r>
            <a:r>
              <a:rPr lang="cs-CZ" sz="2400" b="0" cap="none" dirty="0" smtClean="0"/>
              <a:t>r. 1815 – návrh na </a:t>
            </a:r>
            <a:r>
              <a:rPr lang="cs-CZ" sz="2400" b="0" dirty="0" smtClean="0"/>
              <a:t>tzv. noční písmo</a:t>
            </a:r>
          </a:p>
          <a:p>
            <a:pPr lvl="1">
              <a:buFont typeface="Wingdings" pitchFamily="2" charset="2"/>
              <a:buChar char="§"/>
            </a:pPr>
            <a:r>
              <a:rPr lang="cs-CZ" sz="2400" b="0" dirty="0" smtClean="0"/>
              <a:t>12 bodů</a:t>
            </a:r>
          </a:p>
          <a:p>
            <a:endParaRPr lang="cs-CZ" b="0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5004048" y="4005064"/>
            <a:ext cx="2592288" cy="395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Louis Braille (1809-1852)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dirty="0" smtClean="0"/>
              <a:t>nevidomý, chovanec Pařížského ústavu</a:t>
            </a:r>
          </a:p>
          <a:p>
            <a:pPr lvl="1"/>
            <a:r>
              <a:rPr lang="cs-CZ" b="1" dirty="0" smtClean="0"/>
              <a:t>r. 1825 </a:t>
            </a:r>
            <a:r>
              <a:rPr lang="cs-CZ" dirty="0" smtClean="0"/>
              <a:t>- soutěž o hudební notaci – šestibodový </a:t>
            </a:r>
            <a:r>
              <a:rPr lang="cs-CZ" dirty="0" err="1" smtClean="0"/>
              <a:t>notopis</a:t>
            </a:r>
            <a:endParaRPr lang="cs-CZ" dirty="0" smtClean="0"/>
          </a:p>
          <a:p>
            <a:pPr lvl="1"/>
            <a:r>
              <a:rPr lang="cs-CZ" dirty="0" smtClean="0"/>
              <a:t>vycházel z písma Charlese </a:t>
            </a:r>
            <a:r>
              <a:rPr lang="cs-CZ" dirty="0" err="1" smtClean="0"/>
              <a:t>Barbiera</a:t>
            </a:r>
            <a:endParaRPr lang="cs-CZ" dirty="0" smtClean="0"/>
          </a:p>
          <a:p>
            <a:pPr lvl="1"/>
            <a:r>
              <a:rPr lang="cs-CZ" dirty="0" smtClean="0"/>
              <a:t>1827/1829 - předložil ucelené písmo</a:t>
            </a:r>
          </a:p>
          <a:p>
            <a:pPr lvl="1"/>
            <a:r>
              <a:rPr lang="cs-CZ" dirty="0" smtClean="0"/>
              <a:t>rozměry pro bříško ukazováku, možné použít v mnoha jazycích, </a:t>
            </a:r>
            <a:r>
              <a:rPr lang="cs-CZ" dirty="0" err="1" smtClean="0"/>
              <a:t>notopis</a:t>
            </a:r>
            <a:r>
              <a:rPr lang="cs-CZ" dirty="0" smtClean="0"/>
              <a:t>, matematický zápis</a:t>
            </a:r>
          </a:p>
          <a:p>
            <a:pPr lvl="1"/>
            <a:r>
              <a:rPr lang="cs-CZ" dirty="0" smtClean="0"/>
              <a:t>r. 1850 - písmo přijato v ústavu, </a:t>
            </a:r>
            <a:r>
              <a:rPr lang="cs-CZ" b="1" dirty="0" smtClean="0"/>
              <a:t>celosvětově až ve 20. stol.</a:t>
            </a:r>
          </a:p>
          <a:p>
            <a:endParaRPr lang="cs-CZ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 Braillovo písmo</a:t>
            </a:r>
            <a:endParaRPr lang="cs-C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916832"/>
            <a:ext cx="180020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844824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1772816"/>
            <a:ext cx="223224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4221088"/>
            <a:ext cx="28670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3608" y="4797152"/>
            <a:ext cx="302433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12648" y="404664"/>
            <a:ext cx="8153400" cy="86409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4900" b="1" dirty="0" smtClean="0"/>
              <a:t>Kontakt</a:t>
            </a:r>
            <a:r>
              <a:rPr lang="cs-CZ" sz="4900" dirty="0" smtClean="0"/>
              <a:t/>
            </a:r>
            <a:br>
              <a:rPr lang="cs-CZ" sz="4900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64137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b="1" dirty="0" smtClean="0"/>
              <a:t>Zita Nováková</a:t>
            </a:r>
          </a:p>
          <a:p>
            <a:pPr>
              <a:buNone/>
            </a:pPr>
            <a:endParaRPr lang="cs-CZ" dirty="0" smtClean="0"/>
          </a:p>
          <a:p>
            <a:pPr>
              <a:buFont typeface="Wingdings" pitchFamily="2" charset="2"/>
              <a:buChar char="§"/>
            </a:pPr>
            <a:r>
              <a:rPr lang="cs-CZ" dirty="0" err="1" smtClean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znovakova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@</a:t>
            </a:r>
            <a:r>
              <a:rPr lang="cs-CZ" dirty="0" err="1" smtClean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ped.muni.cz</a:t>
            </a:r>
            <a:endParaRPr lang="cs-CZ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pracovna 02009, Poříčí 9, 1. patro</a:t>
            </a:r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Klasifikace osob se zrakovým postižením a charakteristika skupin osob</a:t>
            </a:r>
            <a:endParaRPr lang="cs-CZ" dirty="0"/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Různá kritéria pro klasifikace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stupeň zrakového postižení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doba a příčina vzniku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postižení zrakových funkcí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místo poškození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Stupeň zrakové vady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dirty="0" smtClean="0"/>
              <a:t>podle binokulární zrakové ostrosti do dálky s optimální korekcí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podle rozsahu zorného pole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Zraková ostrost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5186536" cy="4572000"/>
          </a:xfrm>
        </p:spPr>
        <p:txBody>
          <a:bodyPr/>
          <a:lstStyle/>
          <a:p>
            <a:r>
              <a:rPr lang="cs-CZ" b="1" dirty="0" err="1" smtClean="0"/>
              <a:t>Visus</a:t>
            </a:r>
            <a:r>
              <a:rPr lang="cs-CZ" dirty="0" smtClean="0"/>
              <a:t> </a:t>
            </a:r>
            <a:r>
              <a:rPr lang="cs-CZ" dirty="0" err="1" smtClean="0"/>
              <a:t>centralis</a:t>
            </a:r>
            <a:r>
              <a:rPr lang="cs-CZ" dirty="0" smtClean="0"/>
              <a:t> neboli centrální zraková ostrost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schopnost oka jasně a ostře vnímat předměty a jejich detaily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k vyšetření slouží </a:t>
            </a:r>
            <a:r>
              <a:rPr lang="cs-CZ" b="1" dirty="0" smtClean="0"/>
              <a:t>optotypy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správný </a:t>
            </a:r>
            <a:r>
              <a:rPr lang="cs-CZ" dirty="0" err="1" smtClean="0"/>
              <a:t>vizus</a:t>
            </a:r>
            <a:r>
              <a:rPr lang="cs-CZ" dirty="0" smtClean="0"/>
              <a:t> 6/6</a:t>
            </a:r>
            <a:r>
              <a:rPr lang="en-US" dirty="0" smtClean="0"/>
              <a:t>=</a:t>
            </a:r>
            <a:r>
              <a:rPr lang="cs-CZ" dirty="0" smtClean="0"/>
              <a:t>1</a:t>
            </a:r>
          </a:p>
          <a:p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4" descr="snellen_20_ft_eye_chart-4"/>
          <p:cNvPicPr>
            <a:picLocks noChangeAspect="1" noChangeArrowheads="1"/>
          </p:cNvPicPr>
          <p:nvPr/>
        </p:nvPicPr>
        <p:blipFill>
          <a:blip r:embed="rId3" cstate="print"/>
          <a:srcRect l="22597" t="3453" r="6560" b="4897"/>
          <a:stretch>
            <a:fillRect/>
          </a:stretch>
        </p:blipFill>
        <p:spPr bwMode="auto">
          <a:xfrm>
            <a:off x="5770563" y="0"/>
            <a:ext cx="3321050" cy="6751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Zorné pole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4610472" cy="4572000"/>
          </a:xfrm>
        </p:spPr>
        <p:txBody>
          <a:bodyPr>
            <a:normAutofit/>
          </a:bodyPr>
          <a:lstStyle/>
          <a:p>
            <a:r>
              <a:rPr lang="cs-CZ" dirty="0" smtClean="0"/>
              <a:t>zorné pole je součet všech bodů, které se zobrazují na sítnici při fixujícím oku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překrývání obou očí v rozsahu 60˚ překrývají → </a:t>
            </a:r>
            <a:r>
              <a:rPr lang="cs-CZ" b="1" dirty="0" smtClean="0"/>
              <a:t>prostorové vidění</a:t>
            </a:r>
          </a:p>
          <a:p>
            <a:pPr>
              <a:buNone/>
            </a:pPr>
            <a:endParaRPr lang="cs-CZ" b="1" dirty="0" smtClean="0"/>
          </a:p>
          <a:p>
            <a:r>
              <a:rPr lang="cs-CZ" dirty="0" err="1" smtClean="0"/>
              <a:t>Amslerova</a:t>
            </a:r>
            <a:r>
              <a:rPr lang="cs-CZ" dirty="0" smtClean="0"/>
              <a:t> mřížka, perimetr</a:t>
            </a:r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0"/>
            <a:ext cx="3305175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429000"/>
            <a:ext cx="2994025" cy="329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Klasifikace osob dle stupně zrakového postižení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7850832" cy="1407385"/>
          </a:xfrm>
        </p:spPr>
        <p:txBody>
          <a:bodyPr>
            <a:normAutofit/>
          </a:bodyPr>
          <a:lstStyle/>
          <a:p>
            <a:r>
              <a:rPr lang="cs-CZ" dirty="0" smtClean="0"/>
              <a:t>podle WHO rozlišujeme pět kategorií zrakového postižení</a:t>
            </a:r>
          </a:p>
          <a:p>
            <a:pPr lvl="1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sz="quarter" idx="2"/>
          </p:nvPr>
        </p:nvGraphicFramePr>
        <p:xfrm>
          <a:off x="755576" y="2708920"/>
          <a:ext cx="7111579" cy="384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5789"/>
                <a:gridCol w="1777895"/>
                <a:gridCol w="1777895"/>
              </a:tblGrid>
              <a:tr h="360040">
                <a:tc gridSpan="3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Stupně zrakového postižení podle zrakové</a:t>
                      </a:r>
                      <a:r>
                        <a:rPr lang="cs-CZ" baseline="0" dirty="0" smtClean="0"/>
                        <a:t> ostrosti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1) Slabozrakost lehká</a:t>
                      </a:r>
                      <a:r>
                        <a:rPr lang="cs-CZ" b="1" baseline="0" dirty="0" smtClean="0"/>
                        <a:t> a střední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6/18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6/60</a:t>
                      </a:r>
                      <a:endParaRPr lang="cs-CZ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2) Slabozrakost těžkého stupně</a:t>
                      </a:r>
                    </a:p>
                    <a:p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6/60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3/60</a:t>
                      </a:r>
                      <a:endParaRPr lang="cs-CZ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3) Těžce slabý zrak</a:t>
                      </a:r>
                    </a:p>
                    <a:p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3/60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1/60</a:t>
                      </a:r>
                      <a:endParaRPr lang="cs-CZ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4) Praktická nevidomost obou očí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1/60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světlocit</a:t>
                      </a:r>
                      <a:r>
                        <a:rPr lang="cs-CZ" b="1" baseline="0" dirty="0" smtClean="0"/>
                        <a:t> se správnou projekcí</a:t>
                      </a:r>
                      <a:endParaRPr lang="cs-CZ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5) Úplná nevidomost obou očí</a:t>
                      </a:r>
                    </a:p>
                    <a:p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světlocit s chybnou projekcí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úplná</a:t>
                      </a:r>
                      <a:r>
                        <a:rPr lang="cs-CZ" b="1" baseline="0" dirty="0" smtClean="0"/>
                        <a:t> ztráta světlocitu</a:t>
                      </a:r>
                      <a:endParaRPr lang="cs-CZ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Osoby slabozraké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omezení a deformace zrakové percepce</a:t>
            </a:r>
          </a:p>
          <a:p>
            <a:r>
              <a:rPr lang="cs-CZ" dirty="0" smtClean="0"/>
              <a:t>problémy s poznáváním a sociálními vztahy</a:t>
            </a:r>
          </a:p>
          <a:p>
            <a:r>
              <a:rPr lang="cs-CZ" dirty="0" smtClean="0"/>
              <a:t>problémy v samostatném pohybu a prostorové orientaci</a:t>
            </a:r>
          </a:p>
          <a:p>
            <a:r>
              <a:rPr lang="cs-CZ" dirty="0" smtClean="0"/>
              <a:t>velký důraz na reedukace, korekce, optika</a:t>
            </a:r>
          </a:p>
          <a:p>
            <a:r>
              <a:rPr lang="cs-CZ" b="1" dirty="0" smtClean="0"/>
              <a:t>výuka</a:t>
            </a:r>
            <a:r>
              <a:rPr lang="cs-CZ" dirty="0" smtClean="0"/>
              <a:t> – zraková hygiena, omezení námahy, zvětšené písmo, úprava osvětlení , optické pomůcky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Osoby s těžce slabým zrakem/ zbytky zraku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rozpoznávají prsty před očima s brýlovou korekcí, s pomůckami čtou plakátové písmo</a:t>
            </a:r>
          </a:p>
          <a:p>
            <a:r>
              <a:rPr lang="cs-CZ" dirty="0" smtClean="0"/>
              <a:t>dvě skupiny</a:t>
            </a:r>
          </a:p>
          <a:p>
            <a:pPr lvl="1"/>
            <a:r>
              <a:rPr lang="cs-CZ" dirty="0" smtClean="0"/>
              <a:t>inklinující k využívání kompenzačních smyslů</a:t>
            </a:r>
          </a:p>
          <a:p>
            <a:pPr lvl="1"/>
            <a:r>
              <a:rPr lang="cs-CZ" dirty="0" smtClean="0"/>
              <a:t>Inklinující využívání zraku</a:t>
            </a:r>
          </a:p>
          <a:p>
            <a:r>
              <a:rPr lang="cs-CZ" dirty="0" smtClean="0"/>
              <a:t>maximální reedukace zraku!!!</a:t>
            </a:r>
          </a:p>
          <a:p>
            <a:r>
              <a:rPr lang="cs-CZ" dirty="0" smtClean="0"/>
              <a:t>při POSP – bílá hůl</a:t>
            </a:r>
          </a:p>
          <a:p>
            <a:r>
              <a:rPr lang="cs-CZ" b="1" dirty="0" smtClean="0"/>
              <a:t>výuka</a:t>
            </a:r>
            <a:r>
              <a:rPr lang="cs-CZ" dirty="0" smtClean="0"/>
              <a:t> - osvojení  obou technik čtení a psaní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Osoby nevidomé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problémy se zrakovými informacemi, informace získávají kompenzačními smysly</a:t>
            </a:r>
          </a:p>
          <a:p>
            <a:r>
              <a:rPr lang="cs-CZ" dirty="0" smtClean="0"/>
              <a:t>problémy s poznávacími procesy, grafickým výkonem, socializací, POSP</a:t>
            </a:r>
          </a:p>
          <a:p>
            <a:r>
              <a:rPr lang="cs-CZ" dirty="0" smtClean="0"/>
              <a:t>kompenzace verbálně – verbalismus</a:t>
            </a:r>
          </a:p>
          <a:p>
            <a:r>
              <a:rPr lang="cs-CZ" b="1" dirty="0" smtClean="0"/>
              <a:t>výuka</a:t>
            </a:r>
            <a:r>
              <a:rPr lang="cs-CZ" dirty="0" smtClean="0"/>
              <a:t> – zaměřena také na oblasti specifických dovedností </a:t>
            </a:r>
          </a:p>
          <a:p>
            <a:pPr lvl="1"/>
            <a:r>
              <a:rPr lang="cs-CZ" dirty="0" smtClean="0"/>
              <a:t>kompenzační smysly</a:t>
            </a:r>
          </a:p>
          <a:p>
            <a:pPr lvl="1"/>
            <a:r>
              <a:rPr lang="cs-CZ" dirty="0" smtClean="0"/>
              <a:t>Braillovo písmo</a:t>
            </a:r>
          </a:p>
          <a:p>
            <a:pPr lvl="1"/>
            <a:r>
              <a:rPr lang="cs-CZ" dirty="0" smtClean="0"/>
              <a:t>výcvik POSP</a:t>
            </a:r>
          </a:p>
          <a:p>
            <a:pPr lvl="1"/>
            <a:r>
              <a:rPr lang="cs-CZ" dirty="0" smtClean="0"/>
              <a:t>kompenzační pomůcky</a:t>
            </a:r>
          </a:p>
          <a:p>
            <a:pPr lvl="1"/>
            <a:r>
              <a:rPr lang="cs-CZ" dirty="0" smtClean="0"/>
              <a:t>sociální dovednosti včetně </a:t>
            </a:r>
            <a:r>
              <a:rPr lang="cs-CZ" dirty="0" err="1" smtClean="0"/>
              <a:t>sebeobslužných</a:t>
            </a: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Etiologie zrakových vad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smtClean="0"/>
              <a:t>ČR - 60-100 tis. osob se zrakovým postižením,  10% nevidomých, 60% nad 60 let</a:t>
            </a:r>
          </a:p>
          <a:p>
            <a:r>
              <a:rPr lang="cs-CZ" smtClean="0"/>
              <a:t>podle doby vzniku</a:t>
            </a:r>
          </a:p>
          <a:p>
            <a:pPr lvl="1"/>
            <a:r>
              <a:rPr lang="cs-CZ" smtClean="0"/>
              <a:t>Vrozené a dědičné</a:t>
            </a:r>
          </a:p>
          <a:p>
            <a:pPr lvl="2"/>
            <a:r>
              <a:rPr lang="cs-CZ" smtClean="0"/>
              <a:t>Exogenní </a:t>
            </a:r>
          </a:p>
          <a:p>
            <a:pPr lvl="2"/>
            <a:r>
              <a:rPr lang="cs-CZ" smtClean="0"/>
              <a:t>Endogenní (dědičné) - 20% vrozených vad</a:t>
            </a:r>
          </a:p>
          <a:p>
            <a:pPr lvl="1"/>
            <a:r>
              <a:rPr lang="cs-CZ" smtClean="0"/>
              <a:t>Získané</a:t>
            </a:r>
          </a:p>
          <a:p>
            <a:pPr lvl="2"/>
            <a:r>
              <a:rPr lang="cs-CZ" smtClean="0"/>
              <a:t>Celková onemocnění </a:t>
            </a:r>
          </a:p>
          <a:p>
            <a:pPr lvl="2"/>
            <a:r>
              <a:rPr lang="cs-CZ" smtClean="0"/>
              <a:t>Úrazy </a:t>
            </a:r>
          </a:p>
          <a:p>
            <a:pPr lvl="1"/>
            <a:endParaRPr lang="cs-CZ" smtClean="0"/>
          </a:p>
          <a:p>
            <a:endParaRPr lang="cs-CZ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Požadavky k absolvování předmětu</a:t>
            </a:r>
            <a:endParaRPr lang="cs-CZ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endParaRPr lang="cs-CZ" dirty="0"/>
          </a:p>
          <a:p>
            <a:pPr lvl="0"/>
            <a:r>
              <a:rPr lang="cs-CZ" dirty="0" smtClean="0"/>
              <a:t>písemný test s výběrem otázek</a:t>
            </a:r>
          </a:p>
          <a:p>
            <a:pPr lvl="0"/>
            <a:endParaRPr lang="cs-CZ" dirty="0" smtClean="0"/>
          </a:p>
          <a:p>
            <a:pPr lvl="0"/>
            <a:r>
              <a:rPr lang="cs-CZ" dirty="0" smtClean="0"/>
              <a:t>termín  dohodou, květen-červen 2011</a:t>
            </a:r>
            <a:r>
              <a:rPr lang="cs-CZ" b="1" dirty="0" smtClean="0"/>
              <a:t> </a:t>
            </a:r>
          </a:p>
          <a:p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Refrakční vady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5536" y="1700808"/>
            <a:ext cx="8229600" cy="4525963"/>
          </a:xfrm>
        </p:spPr>
        <p:txBody>
          <a:bodyPr>
            <a:normAutofit/>
          </a:bodyPr>
          <a:lstStyle/>
          <a:p>
            <a:r>
              <a:rPr lang="cs-CZ" dirty="0" smtClean="0"/>
              <a:t>samostatně nebo součást jiných očních chorob</a:t>
            </a:r>
          </a:p>
          <a:p>
            <a:pPr>
              <a:buNone/>
            </a:pPr>
            <a:endParaRPr lang="cs-CZ" dirty="0" smtClean="0"/>
          </a:p>
          <a:p>
            <a:r>
              <a:rPr lang="cs-CZ" b="1" dirty="0" smtClean="0"/>
              <a:t>těžká krátkozrakost (</a:t>
            </a:r>
            <a:r>
              <a:rPr lang="cs-CZ" b="1" dirty="0" err="1" smtClean="0"/>
              <a:t>myopia</a:t>
            </a:r>
            <a:r>
              <a:rPr lang="cs-CZ" b="1" dirty="0" smtClean="0"/>
              <a:t> gravis) </a:t>
            </a:r>
            <a:r>
              <a:rPr lang="cs-CZ" dirty="0" smtClean="0"/>
              <a:t>– myopie od -8 D a více, doprovázena dalšími projevy a problémy</a:t>
            </a:r>
            <a:endParaRPr lang="cs-CZ" b="1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Retinopatie nedonošených</a:t>
            </a:r>
            <a:br>
              <a:rPr lang="cs-CZ" b="1" dirty="0" smtClean="0"/>
            </a:br>
            <a:r>
              <a:rPr lang="cs-CZ" b="1" dirty="0" smtClean="0"/>
              <a:t>(ROP)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ve vyspělých zemích – vedoucí pozice v příčině slepoty dětí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onemocnění předčasně narozených dětí umístěných v inkubátoru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nezralá sítnice reaguje na hypoxii – po vysazení kyslíku v inkubátoru, následek </a:t>
            </a:r>
            <a:r>
              <a:rPr lang="cs-CZ" dirty="0" err="1" smtClean="0"/>
              <a:t>pneumopatií</a:t>
            </a:r>
            <a:r>
              <a:rPr lang="cs-CZ" dirty="0" smtClean="0"/>
              <a:t>, krvácení v sítnici a sklivci</a:t>
            </a:r>
          </a:p>
          <a:p>
            <a:pPr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Sítnicové degenerace</a:t>
            </a:r>
            <a:br>
              <a:rPr lang="cs-CZ" b="1" dirty="0" smtClean="0"/>
            </a:br>
            <a:r>
              <a:rPr lang="cs-CZ" b="1" dirty="0" smtClean="0"/>
              <a:t>v dětském věku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nezánětlivá onemocnění sítnice – vrozené, získané (můžeme sem řadit i ROP)</a:t>
            </a:r>
          </a:p>
          <a:p>
            <a:pPr>
              <a:buNone/>
            </a:pPr>
            <a:endParaRPr lang="cs-CZ" dirty="0" smtClean="0"/>
          </a:p>
          <a:p>
            <a:r>
              <a:rPr lang="cs-CZ" b="1" dirty="0" smtClean="0"/>
              <a:t>pigmentová degenerace sítnice </a:t>
            </a:r>
          </a:p>
          <a:p>
            <a:pPr lvl="1"/>
            <a:r>
              <a:rPr lang="cs-CZ" dirty="0" smtClean="0"/>
              <a:t>dědičná, zač. jako šeroslepost, zužování zorného pole, v dospělosti slepota</a:t>
            </a:r>
          </a:p>
          <a:p>
            <a:pPr lvl="1">
              <a:buNone/>
            </a:pPr>
            <a:endParaRPr lang="cs-CZ" dirty="0" smtClean="0"/>
          </a:p>
          <a:p>
            <a:r>
              <a:rPr lang="cs-CZ" b="1" dirty="0" smtClean="0"/>
              <a:t>juvenilní </a:t>
            </a:r>
            <a:r>
              <a:rPr lang="cs-CZ" b="1" dirty="0" err="1" smtClean="0"/>
              <a:t>makulární</a:t>
            </a:r>
            <a:r>
              <a:rPr lang="cs-CZ" b="1" dirty="0" smtClean="0"/>
              <a:t> degenerace</a:t>
            </a:r>
          </a:p>
          <a:p>
            <a:pPr lvl="1"/>
            <a:r>
              <a:rPr lang="cs-CZ" dirty="0" smtClean="0"/>
              <a:t>dědičné, projevuje se v dětství</a:t>
            </a:r>
          </a:p>
          <a:p>
            <a:pPr lvl="1"/>
            <a:r>
              <a:rPr lang="cs-CZ" dirty="0" smtClean="0"/>
              <a:t>poškození centrálního vidění (skotom)</a:t>
            </a:r>
          </a:p>
          <a:p>
            <a:pPr lvl="1"/>
            <a:r>
              <a:rPr lang="cs-CZ" dirty="0" smtClean="0"/>
              <a:t>periferní vidění zachováno</a:t>
            </a:r>
          </a:p>
          <a:p>
            <a:endParaRPr lang="cs-CZ" b="1" dirty="0" smtClean="0"/>
          </a:p>
          <a:p>
            <a:pPr lvl="1"/>
            <a:endParaRPr lang="cs-CZ" b="1" dirty="0" smtClean="0"/>
          </a:p>
          <a:p>
            <a:pPr lvl="1">
              <a:buNone/>
            </a:pPr>
            <a:endParaRPr lang="cs-CZ" b="1" dirty="0" smtClean="0"/>
          </a:p>
          <a:p>
            <a:endParaRPr lang="cs-CZ" dirty="0" smtClean="0"/>
          </a:p>
          <a:p>
            <a:endParaRPr lang="cs-CZ" b="1" dirty="0" smtClean="0"/>
          </a:p>
          <a:p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Šedý zákal</a:t>
            </a:r>
            <a:br>
              <a:rPr lang="cs-CZ" b="1" dirty="0" smtClean="0"/>
            </a:br>
            <a:r>
              <a:rPr lang="cs-CZ" b="1" dirty="0" smtClean="0"/>
              <a:t>Katarakta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zákal oční čočky, totální nebo částečný</a:t>
            </a:r>
          </a:p>
          <a:p>
            <a:pPr>
              <a:buNone/>
            </a:pPr>
            <a:endParaRPr lang="cs-CZ" dirty="0" smtClean="0"/>
          </a:p>
          <a:p>
            <a:r>
              <a:rPr lang="cs-CZ" b="1" dirty="0" smtClean="0"/>
              <a:t>kongenitální katarakta </a:t>
            </a:r>
            <a:endParaRPr lang="cs-CZ" dirty="0" smtClean="0"/>
          </a:p>
          <a:p>
            <a:pPr lvl="1"/>
            <a:r>
              <a:rPr lang="cs-CZ" dirty="0" smtClean="0"/>
              <a:t>součást syndromů, dědičnost, vrozené příčiny</a:t>
            </a:r>
          </a:p>
          <a:p>
            <a:pPr lvl="1">
              <a:buNone/>
            </a:pPr>
            <a:endParaRPr lang="cs-CZ" dirty="0" smtClean="0"/>
          </a:p>
          <a:p>
            <a:r>
              <a:rPr lang="cs-CZ" b="1" dirty="0" smtClean="0"/>
              <a:t>sekundární katarakta/v pozdějším věku </a:t>
            </a:r>
            <a:r>
              <a:rPr lang="cs-CZ" dirty="0" smtClean="0"/>
              <a:t>- nejčastější příčina slepoty v rozvojových zemích</a:t>
            </a:r>
          </a:p>
          <a:p>
            <a:pPr>
              <a:buNone/>
            </a:pPr>
            <a:endParaRPr lang="cs-CZ" dirty="0" smtClean="0"/>
          </a:p>
          <a:p>
            <a:pPr lvl="1">
              <a:buNone/>
            </a:pP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Zelený zákal</a:t>
            </a:r>
            <a:br>
              <a:rPr lang="cs-CZ" b="1" dirty="0" smtClean="0"/>
            </a:br>
            <a:r>
              <a:rPr lang="cs-CZ" b="1" dirty="0" smtClean="0"/>
              <a:t>Glaukom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jedna z nejčastějších příčin slepoty ve vyspělých zemích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zvýšený nitrooční tlak, zhoršená výživa zrakového nervu, tlak na čočku - zkalená 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ztráta periferního vidění, následně i centrální zrakové ostrosti</a:t>
            </a:r>
          </a:p>
          <a:p>
            <a:pPr>
              <a:buNone/>
            </a:pPr>
            <a:endParaRPr lang="cs-CZ" dirty="0" smtClean="0"/>
          </a:p>
          <a:p>
            <a:r>
              <a:rPr lang="cs-CZ" b="1" dirty="0" smtClean="0"/>
              <a:t>kongenitální glaukom – </a:t>
            </a:r>
            <a:r>
              <a:rPr lang="cs-CZ" dirty="0" smtClean="0"/>
              <a:t>dědičný, vrozený</a:t>
            </a:r>
            <a:endParaRPr lang="cs-CZ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Atrofie zrakového nervu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funkční porucha 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degenerace nervové tkáně zrakového nervu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dědičnost, úraz, tumory, postižení CNS, intoxikace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často součást kombinovaného postižení, DMO, LMD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snížení zrakové ostrosti od slabozrakosti až po nevidomost, nystagmus, ztráta barvocitu</a:t>
            </a:r>
            <a:endParaRPr lang="cs-CZ" dirty="0"/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Nystagmus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bezděčné rytmické pohyby očí v jednom nebo více pohledových směrech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porucha inervace okohybných svalů</a:t>
            </a:r>
          </a:p>
          <a:p>
            <a:pPr>
              <a:buNone/>
            </a:pPr>
            <a:endParaRPr lang="cs-CZ" dirty="0" smtClean="0"/>
          </a:p>
          <a:p>
            <a:r>
              <a:rPr lang="cs-CZ" b="1" dirty="0" smtClean="0"/>
              <a:t>vrozený nystagmus </a:t>
            </a:r>
          </a:p>
          <a:p>
            <a:pPr lvl="1"/>
            <a:r>
              <a:rPr lang="cs-CZ" dirty="0" smtClean="0"/>
              <a:t>neurologická odpověď na zhoršenou nebo úplnou nemožnost fixace </a:t>
            </a:r>
          </a:p>
          <a:p>
            <a:pPr lvl="1"/>
            <a:r>
              <a:rPr lang="cs-CZ" dirty="0" smtClean="0"/>
              <a:t>katarakta, ROP, albinismus, atrofie</a:t>
            </a:r>
          </a:p>
          <a:p>
            <a:pPr>
              <a:buNone/>
            </a:pPr>
            <a:endParaRPr lang="cs-CZ" b="1" dirty="0"/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Albinismus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vrozená dědičná vada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nedostatek melaninu v těle i v očích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pigment chybí i v duhovce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zraková ostrost snížena na slabozrakost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nystagmus, světloplachost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Simulace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Organizace semináře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8:00-10:00 </a:t>
            </a:r>
          </a:p>
          <a:p>
            <a:pPr lvl="1"/>
            <a:r>
              <a:rPr lang="cs-CZ" dirty="0" smtClean="0"/>
              <a:t>úvod do oboru </a:t>
            </a:r>
            <a:r>
              <a:rPr lang="cs-CZ" dirty="0" err="1" smtClean="0"/>
              <a:t>oftalmopedie</a:t>
            </a:r>
            <a:r>
              <a:rPr lang="cs-CZ" dirty="0" smtClean="0"/>
              <a:t> se zřetelem na žáka střední školy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10:15-12:00 </a:t>
            </a:r>
          </a:p>
          <a:p>
            <a:pPr lvl="1"/>
            <a:r>
              <a:rPr lang="cs-CZ" dirty="0" smtClean="0"/>
              <a:t>formy vzdělávání, </a:t>
            </a:r>
            <a:r>
              <a:rPr lang="cs-CZ" dirty="0" err="1" smtClean="0"/>
              <a:t>vzdělávání</a:t>
            </a:r>
            <a:r>
              <a:rPr lang="cs-CZ" dirty="0" smtClean="0"/>
              <a:t> </a:t>
            </a:r>
            <a:r>
              <a:rPr lang="cs-CZ" dirty="0" smtClean="0"/>
              <a:t>a poradenství u jedinců se ZP, vysokoškolská </a:t>
            </a:r>
            <a:r>
              <a:rPr lang="cs-CZ" dirty="0" smtClean="0"/>
              <a:t>podpora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12: 15-14:20 </a:t>
            </a:r>
          </a:p>
          <a:p>
            <a:pPr lvl="1"/>
            <a:r>
              <a:rPr lang="cs-CZ" dirty="0" smtClean="0"/>
              <a:t>kompenzační </a:t>
            </a:r>
            <a:r>
              <a:rPr lang="cs-CZ" dirty="0" smtClean="0"/>
              <a:t>pomůcky, i</a:t>
            </a:r>
            <a:r>
              <a:rPr lang="cs-CZ" dirty="0" smtClean="0"/>
              <a:t>ntervence </a:t>
            </a:r>
            <a:r>
              <a:rPr lang="cs-CZ" dirty="0" smtClean="0"/>
              <a:t>u </a:t>
            </a:r>
            <a:r>
              <a:rPr lang="cs-CZ" dirty="0" smtClean="0"/>
              <a:t>osob starších 15 let, </a:t>
            </a:r>
            <a:r>
              <a:rPr lang="cs-CZ" smtClean="0"/>
              <a:t>sociální rehabilitace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 lvl="0"/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Okruhy a výběr z literatury </a:t>
            </a:r>
            <a:br>
              <a:rPr lang="cs-CZ" b="1" dirty="0" smtClean="0"/>
            </a:br>
            <a:r>
              <a:rPr lang="cs-CZ" sz="1400" b="1" dirty="0" smtClean="0"/>
              <a:t>Studijní materiály předmětu a hromadný e-mail</a:t>
            </a:r>
            <a:endParaRPr lang="cs-CZ" b="1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b="1" dirty="0" smtClean="0"/>
              <a:t>HAMADOVÁ, P.; KVĚTOŇOVÁ, L.; NOVÁKOVÁ, Z. </a:t>
            </a:r>
            <a:r>
              <a:rPr lang="cs-CZ" b="1" i="1" dirty="0" err="1" smtClean="0"/>
              <a:t>Oftalmopedie</a:t>
            </a:r>
            <a:r>
              <a:rPr lang="cs-CZ" b="1" i="1" dirty="0" smtClean="0"/>
              <a:t>. Texty k distančnímu  vzdělávání. </a:t>
            </a:r>
            <a:r>
              <a:rPr lang="cs-CZ" b="1" dirty="0" err="1" smtClean="0"/>
              <a:t>Paido</a:t>
            </a:r>
            <a:r>
              <a:rPr lang="cs-CZ" b="1" dirty="0" smtClean="0"/>
              <a:t>: Brno, 2007.</a:t>
            </a:r>
            <a:endParaRPr lang="cs-CZ" b="1" i="1" dirty="0" smtClean="0"/>
          </a:p>
          <a:p>
            <a:pPr>
              <a:buNone/>
            </a:pPr>
            <a:endParaRPr lang="cs-CZ" b="1" i="1" dirty="0" smtClean="0"/>
          </a:p>
          <a:p>
            <a:r>
              <a:rPr lang="cs-CZ" b="1" dirty="0" smtClean="0"/>
              <a:t>FINKOVÁ, D.; LUDÍKOVÁ, L.; RŮŽIČKOVÁ, V. </a:t>
            </a:r>
            <a:r>
              <a:rPr lang="cs-CZ" b="1" i="1" dirty="0" smtClean="0"/>
              <a:t>Speciální pedagogika osob se zrakovým postižením. </a:t>
            </a:r>
            <a:r>
              <a:rPr lang="cs-CZ" b="1" dirty="0" smtClean="0"/>
              <a:t>Olomouc: UP Olomouc, 2007. </a:t>
            </a:r>
          </a:p>
          <a:p>
            <a:pPr>
              <a:buNone/>
            </a:pPr>
            <a:endParaRPr lang="cs-CZ" b="1" dirty="0" smtClean="0"/>
          </a:p>
          <a:p>
            <a:r>
              <a:rPr lang="cs-CZ" b="1" dirty="0" smtClean="0"/>
              <a:t>KEBLOVÁ,  A. </a:t>
            </a:r>
            <a:r>
              <a:rPr lang="cs-CZ" b="1" i="1" dirty="0" smtClean="0"/>
              <a:t> Integrované vzdělávání dětí se zrakovým postižením. </a:t>
            </a:r>
            <a:r>
              <a:rPr lang="cs-CZ" b="1" dirty="0" smtClean="0"/>
              <a:t>Praha: Septima, 1998. </a:t>
            </a:r>
          </a:p>
          <a:p>
            <a:pPr>
              <a:buNone/>
            </a:pPr>
            <a:endParaRPr lang="cs-CZ" b="1" dirty="0" smtClean="0"/>
          </a:p>
          <a:p>
            <a:r>
              <a:rPr lang="cs-CZ" b="1" dirty="0" smtClean="0"/>
              <a:t>KVĚTOŇOVÁ-ŠVECOVÁ   L.  </a:t>
            </a:r>
            <a:r>
              <a:rPr lang="cs-CZ" b="1" i="1" dirty="0" err="1" smtClean="0"/>
              <a:t>Oftalmopedie</a:t>
            </a:r>
            <a:r>
              <a:rPr lang="cs-CZ" b="1" i="1" dirty="0" smtClean="0"/>
              <a:t>. </a:t>
            </a:r>
            <a:r>
              <a:rPr lang="cs-CZ" b="1" dirty="0" smtClean="0"/>
              <a:t>Brno: </a:t>
            </a:r>
            <a:r>
              <a:rPr lang="cs-CZ" b="1" dirty="0" err="1" smtClean="0"/>
              <a:t>Paido</a:t>
            </a:r>
            <a:r>
              <a:rPr lang="cs-CZ" b="1" dirty="0" smtClean="0"/>
              <a:t>, 2000. </a:t>
            </a:r>
          </a:p>
          <a:p>
            <a:pPr>
              <a:buNone/>
            </a:pPr>
            <a:endParaRPr lang="cs-CZ" b="1" dirty="0" smtClean="0"/>
          </a:p>
          <a:p>
            <a:r>
              <a:rPr lang="cs-CZ" b="1" dirty="0" smtClean="0"/>
              <a:t>M</a:t>
            </a:r>
            <a:r>
              <a:rPr lang="cs-CZ" b="1" dirty="0" smtClean="0">
                <a:latin typeface="Calibri"/>
              </a:rPr>
              <a:t>Ü</a:t>
            </a:r>
            <a:r>
              <a:rPr lang="en-US" b="1" dirty="0" smtClean="0">
                <a:latin typeface="Calibri"/>
              </a:rPr>
              <a:t>LLER, O. </a:t>
            </a:r>
            <a:r>
              <a:rPr lang="en-US" b="1" i="1" dirty="0" smtClean="0">
                <a:latin typeface="Calibri"/>
              </a:rPr>
              <a:t>D</a:t>
            </a:r>
            <a:r>
              <a:rPr lang="cs-CZ" b="1" i="1" dirty="0" err="1" smtClean="0">
                <a:latin typeface="Calibri"/>
              </a:rPr>
              <a:t>ítě</a:t>
            </a:r>
            <a:r>
              <a:rPr lang="cs-CZ" b="1" i="1" dirty="0" smtClean="0">
                <a:latin typeface="Calibri"/>
              </a:rPr>
              <a:t> se speciálními vzdělávacími potřebami v běžné škole. </a:t>
            </a:r>
            <a:r>
              <a:rPr lang="cs-CZ" b="1" dirty="0" smtClean="0">
                <a:latin typeface="Calibri"/>
              </a:rPr>
              <a:t>Olomouc: VUP, 2001. </a:t>
            </a:r>
          </a:p>
          <a:p>
            <a:pPr>
              <a:buNone/>
            </a:pPr>
            <a:endParaRPr lang="cs-CZ" b="1" dirty="0" smtClean="0"/>
          </a:p>
          <a:p>
            <a:r>
              <a:rPr lang="cs-CZ" b="1" dirty="0" smtClean="0"/>
              <a:t>VÁGNEROVÁ,  M.  </a:t>
            </a:r>
            <a:r>
              <a:rPr lang="cs-CZ" b="1" i="1" dirty="0" err="1" smtClean="0"/>
              <a:t>Oftalmopsychologie</a:t>
            </a:r>
            <a:r>
              <a:rPr lang="cs-CZ" b="1" i="1" dirty="0" smtClean="0"/>
              <a:t> dětského věku.</a:t>
            </a:r>
            <a:r>
              <a:rPr lang="cs-CZ" b="1" dirty="0" smtClean="0"/>
              <a:t> Praha: Karolinum, 1995. </a:t>
            </a:r>
          </a:p>
          <a:p>
            <a:pPr>
              <a:buNone/>
            </a:pPr>
            <a:endParaRPr lang="cs-CZ" b="1" dirty="0" smtClean="0"/>
          </a:p>
          <a:p>
            <a:r>
              <a:rPr lang="cs-CZ" b="1" dirty="0" smtClean="0"/>
              <a:t>SMÝKAL, J. </a:t>
            </a:r>
            <a:r>
              <a:rPr lang="cs-CZ" b="1" i="1" dirty="0" err="1" smtClean="0"/>
              <a:t>Tyflopedické</a:t>
            </a:r>
            <a:r>
              <a:rPr lang="cs-CZ" b="1" i="1" dirty="0" smtClean="0"/>
              <a:t> kalendárium </a:t>
            </a:r>
            <a:r>
              <a:rPr lang="cs-CZ" b="1" dirty="0" smtClean="0"/>
              <a:t>nebo </a:t>
            </a:r>
            <a:r>
              <a:rPr lang="cs-CZ" b="1" i="1" dirty="0" err="1" smtClean="0"/>
              <a:t>Tyflopedický</a:t>
            </a:r>
            <a:r>
              <a:rPr lang="cs-CZ" b="1" i="1" dirty="0" smtClean="0"/>
              <a:t> lexikon jmenný. </a:t>
            </a:r>
            <a:r>
              <a:rPr lang="cs-CZ" b="1" dirty="0" smtClean="0"/>
              <a:t>Brno: Technické muzeum, 2007.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20100112IMG_0432.JPG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612775"/>
            <a:ext cx="5486400" cy="4114800"/>
          </a:xfrm>
        </p:spPr>
      </p:pic>
      <p:pic>
        <p:nvPicPr>
          <p:cNvPr id="7" name="Obrázek 6" descr="20100112IMG_04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243408"/>
            <a:ext cx="9144000" cy="741682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Úvod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Na světě</a:t>
            </a:r>
          </a:p>
          <a:p>
            <a:pPr lvl="1"/>
            <a:r>
              <a:rPr lang="cs-CZ" dirty="0" smtClean="0"/>
              <a:t> 374 mil. osob se zrakovým postižením</a:t>
            </a:r>
          </a:p>
          <a:p>
            <a:pPr lvl="1"/>
            <a:r>
              <a:rPr lang="cs-CZ" dirty="0" smtClean="0"/>
              <a:t>45 mil. nevidomých</a:t>
            </a:r>
          </a:p>
          <a:p>
            <a:pPr lvl="1"/>
            <a:r>
              <a:rPr lang="cs-CZ" dirty="0" smtClean="0"/>
              <a:t>87% z rozvojových zemí</a:t>
            </a:r>
            <a:r>
              <a:rPr lang="cs-CZ" baseline="-25000" dirty="0" smtClean="0"/>
              <a:t>(www.</a:t>
            </a:r>
            <a:r>
              <a:rPr lang="cs-CZ" baseline="-25000" dirty="0" err="1" smtClean="0"/>
              <a:t>who.int</a:t>
            </a:r>
            <a:r>
              <a:rPr lang="cs-CZ" baseline="-25000" dirty="0" smtClean="0"/>
              <a:t>)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ČR</a:t>
            </a:r>
          </a:p>
          <a:p>
            <a:pPr lvl="1"/>
            <a:r>
              <a:rPr lang="cs-CZ" dirty="0" smtClean="0"/>
              <a:t>60-100 tis. osob se zrakovým postižením</a:t>
            </a:r>
          </a:p>
          <a:p>
            <a:pPr lvl="1"/>
            <a:r>
              <a:rPr lang="cs-CZ" dirty="0" smtClean="0"/>
              <a:t>7-12 tis. nevidomých</a:t>
            </a:r>
          </a:p>
          <a:p>
            <a:pPr lvl="1"/>
            <a:r>
              <a:rPr lang="cs-CZ" dirty="0" smtClean="0"/>
              <a:t>60% nad 60 let</a:t>
            </a:r>
            <a:r>
              <a:rPr lang="cs-CZ" baseline="-25000" dirty="0" smtClean="0"/>
              <a:t>(</a:t>
            </a:r>
            <a:r>
              <a:rPr lang="cs-CZ" baseline="-25000" dirty="0" err="1" smtClean="0"/>
              <a:t>Finková</a:t>
            </a:r>
            <a:r>
              <a:rPr lang="cs-CZ" baseline="-25000" dirty="0" smtClean="0"/>
              <a:t> </a:t>
            </a:r>
            <a:r>
              <a:rPr lang="cs-CZ" baseline="-25000" dirty="0" err="1" smtClean="0"/>
              <a:t>et</a:t>
            </a:r>
            <a:r>
              <a:rPr lang="cs-CZ" baseline="-25000" dirty="0" smtClean="0"/>
              <a:t> </a:t>
            </a:r>
            <a:r>
              <a:rPr lang="cs-CZ" baseline="-25000" dirty="0" err="1" smtClean="0"/>
              <a:t>al</a:t>
            </a:r>
            <a:r>
              <a:rPr lang="cs-CZ" baseline="-25000" dirty="0" smtClean="0"/>
              <a:t>., 2007)</a:t>
            </a:r>
            <a:endParaRPr lang="cs-CZ" dirty="0"/>
          </a:p>
          <a:p>
            <a:endParaRPr lang="cs-CZ" baseline="-25000" dirty="0" smtClean="0"/>
          </a:p>
          <a:p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Jedinec se zrakovým postižením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jedinec se zrakovým postižením</a:t>
            </a:r>
          </a:p>
          <a:p>
            <a:pPr lvl="1"/>
            <a:r>
              <a:rPr lang="cs-CZ" dirty="0" smtClean="0"/>
              <a:t>trpí oční vadou či chorobou, kdy </a:t>
            </a:r>
            <a:r>
              <a:rPr lang="cs-CZ" b="1" dirty="0" smtClean="0"/>
              <a:t>po optimální korekci</a:t>
            </a:r>
            <a:r>
              <a:rPr lang="cs-CZ" dirty="0" smtClean="0"/>
              <a:t>  má narušeno zrakové vnímání tak, že mu činí </a:t>
            </a:r>
            <a:r>
              <a:rPr lang="cs-CZ" b="1" dirty="0" smtClean="0"/>
              <a:t>problémy v běžném životě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Paradigma </a:t>
            </a:r>
            <a:r>
              <a:rPr lang="cs-CZ" dirty="0" err="1" smtClean="0"/>
              <a:t>oftalmopedie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cs-CZ" dirty="0" err="1" smtClean="0"/>
              <a:t>oftalmopedie</a:t>
            </a:r>
            <a:r>
              <a:rPr lang="cs-CZ" dirty="0" smtClean="0"/>
              <a:t> (Brno), </a:t>
            </a:r>
            <a:r>
              <a:rPr lang="cs-CZ" dirty="0" err="1" smtClean="0"/>
              <a:t>tyflopedie</a:t>
            </a:r>
            <a:r>
              <a:rPr lang="cs-CZ" dirty="0" smtClean="0"/>
              <a:t> (Olomouc, Praha)</a:t>
            </a:r>
          </a:p>
          <a:p>
            <a:pPr>
              <a:buNone/>
            </a:pPr>
            <a:endParaRPr lang="cs-CZ" dirty="0" smtClean="0"/>
          </a:p>
          <a:p>
            <a:r>
              <a:rPr lang="cs-CZ" b="1" dirty="0" smtClean="0"/>
              <a:t>speciální pedagogika osob se zrakovým postižením</a:t>
            </a:r>
          </a:p>
          <a:p>
            <a:endParaRPr lang="cs-CZ" b="1" dirty="0" smtClean="0"/>
          </a:p>
          <a:p>
            <a:r>
              <a:rPr lang="cs-CZ" dirty="0" err="1" smtClean="0"/>
              <a:t>oftalmopedie</a:t>
            </a:r>
            <a:endParaRPr lang="cs-CZ" dirty="0" smtClean="0"/>
          </a:p>
          <a:p>
            <a:pPr lvl="1"/>
            <a:r>
              <a:rPr lang="cs-CZ" dirty="0" smtClean="0"/>
              <a:t>obor speciální pedagogiky, zabývající se výchovou, vzděláváním a rozvojem osob se zrakovým postižením</a:t>
            </a:r>
          </a:p>
          <a:p>
            <a:endParaRPr lang="cs-CZ" b="1" dirty="0" smtClean="0"/>
          </a:p>
          <a:p>
            <a:pPr lvl="1"/>
            <a:endParaRPr lang="cs-CZ" dirty="0" smtClean="0"/>
          </a:p>
          <a:p>
            <a:endParaRPr lang="cs-CZ" dirty="0" smtClean="0"/>
          </a:p>
          <a:p>
            <a:pPr>
              <a:buNone/>
            </a:pPr>
            <a:endParaRPr lang="cs-CZ" b="1" dirty="0" smtClean="0"/>
          </a:p>
          <a:p>
            <a:endParaRPr lang="cs-CZ" b="1" dirty="0"/>
          </a:p>
          <a:p>
            <a:pPr>
              <a:buNone/>
            </a:pPr>
            <a:endParaRPr lang="cs-CZ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565</TotalTime>
  <Words>1175</Words>
  <Application>Microsoft Office PowerPoint</Application>
  <PresentationFormat>Předvádění na obrazovce (4:3)</PresentationFormat>
  <Paragraphs>315</Paragraphs>
  <Slides>38</Slides>
  <Notes>38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38</vt:i4>
      </vt:variant>
    </vt:vector>
  </HeadingPairs>
  <TitlesOfParts>
    <vt:vector size="40" baseType="lpstr">
      <vt:lpstr>Vlastní návrh</vt:lpstr>
      <vt:lpstr>Modul</vt:lpstr>
      <vt:lpstr>      EDUKACE ŽÁKŮ SE ZRAKOVÝM POSTIŽENÍM  Zita Nováková   </vt:lpstr>
      <vt:lpstr>  Kontakt  </vt:lpstr>
      <vt:lpstr>Požadavky k absolvování předmětu</vt:lpstr>
      <vt:lpstr>Organizace semináře</vt:lpstr>
      <vt:lpstr>Okruhy a výběr z literatury  Studijní materiály předmětu a hromadný e-mail</vt:lpstr>
      <vt:lpstr>Snímek 6</vt:lpstr>
      <vt:lpstr>Úvod </vt:lpstr>
      <vt:lpstr>Jedinec se zrakovým postižením</vt:lpstr>
      <vt:lpstr>Paradigma oftalmopedie</vt:lpstr>
      <vt:lpstr>Cíl a struktura oftalmopedie</vt:lpstr>
      <vt:lpstr>Historie péče o osoby se zrakovým postižením</vt:lpstr>
      <vt:lpstr>Vzdělávání ve světě</vt:lpstr>
      <vt:lpstr>Vzdělávání v českých zemích I</vt:lpstr>
      <vt:lpstr>Vzdělávání v českých zemích II</vt:lpstr>
      <vt:lpstr>PÍSMO – RELIÉFNÍ LATINKA</vt:lpstr>
      <vt:lpstr>Kleinova propichovaná latinka (1809)</vt:lpstr>
      <vt:lpstr>PÍSMO- RELIÉFNÍ BODY</vt:lpstr>
      <vt:lpstr>Louis Braille (1809-1852)</vt:lpstr>
      <vt:lpstr> Braillovo písmo</vt:lpstr>
      <vt:lpstr>Klasifikace osob se zrakovým postižením a charakteristika skupin osob</vt:lpstr>
      <vt:lpstr>Různá kritéria pro klasifikace</vt:lpstr>
      <vt:lpstr>Stupeň zrakové vady</vt:lpstr>
      <vt:lpstr>Zraková ostrost</vt:lpstr>
      <vt:lpstr>Zorné pole</vt:lpstr>
      <vt:lpstr>Klasifikace osob dle stupně zrakového postižení</vt:lpstr>
      <vt:lpstr>Osoby slabozraké</vt:lpstr>
      <vt:lpstr>Osoby s těžce slabým zrakem/ zbytky zraku</vt:lpstr>
      <vt:lpstr>Osoby nevidomé</vt:lpstr>
      <vt:lpstr>Etiologie zrakových vad</vt:lpstr>
      <vt:lpstr>Refrakční vady</vt:lpstr>
      <vt:lpstr>Retinopatie nedonošených (ROP)</vt:lpstr>
      <vt:lpstr>Sítnicové degenerace v dětském věku</vt:lpstr>
      <vt:lpstr>Šedý zákal Katarakta</vt:lpstr>
      <vt:lpstr>Zelený zákal Glaukom</vt:lpstr>
      <vt:lpstr>Atrofie zrakového nervu</vt:lpstr>
      <vt:lpstr>Nystagmus</vt:lpstr>
      <vt:lpstr>Albinismus</vt:lpstr>
      <vt:lpstr>Simulace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speciální pedagogiky –oftalmopedie</dc:title>
  <dc:creator>zita</dc:creator>
  <cp:lastModifiedBy>zita</cp:lastModifiedBy>
  <cp:revision>173</cp:revision>
  <dcterms:created xsi:type="dcterms:W3CDTF">2010-09-22T07:11:23Z</dcterms:created>
  <dcterms:modified xsi:type="dcterms:W3CDTF">2011-05-06T04:17:03Z</dcterms:modified>
</cp:coreProperties>
</file>