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1" r:id="rId3"/>
    <p:sldId id="272" r:id="rId4"/>
    <p:sldId id="273" r:id="rId5"/>
    <p:sldId id="279" r:id="rId6"/>
    <p:sldId id="274" r:id="rId7"/>
    <p:sldId id="286" r:id="rId8"/>
    <p:sldId id="275" r:id="rId9"/>
    <p:sldId id="278" r:id="rId10"/>
    <p:sldId id="276" r:id="rId11"/>
    <p:sldId id="280" r:id="rId12"/>
    <p:sldId id="277" r:id="rId13"/>
    <p:sldId id="281" r:id="rId14"/>
    <p:sldId id="282" r:id="rId15"/>
    <p:sldId id="284" r:id="rId16"/>
    <p:sldId id="285" r:id="rId17"/>
    <p:sldId id="287" r:id="rId18"/>
    <p:sldId id="288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8414C-4284-43F2-8F79-8A2D1C35FA75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FA8CF-6537-46A5-AF6F-FE4AA717D87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208E-08D3-49C0-835E-1716B5295CDF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E8A7-F3FA-4E10-BE11-40E4F162F602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CB75-CC8E-4DD0-95C9-5AF2FC3296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E8A7-F3FA-4E10-BE11-40E4F162F602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CB75-CC8E-4DD0-95C9-5AF2FC3296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E8A7-F3FA-4E10-BE11-40E4F162F602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CB75-CC8E-4DD0-95C9-5AF2FC3296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E8A7-F3FA-4E10-BE11-40E4F162F602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CB75-CC8E-4DD0-95C9-5AF2FC3296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E8A7-F3FA-4E10-BE11-40E4F162F602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CB75-CC8E-4DD0-95C9-5AF2FC3296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E8A7-F3FA-4E10-BE11-40E4F162F602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CB75-CC8E-4DD0-95C9-5AF2FC3296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E8A7-F3FA-4E10-BE11-40E4F162F602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CB75-CC8E-4DD0-95C9-5AF2FC3296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E8A7-F3FA-4E10-BE11-40E4F162F602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CB75-CC8E-4DD0-95C9-5AF2FC3296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E8A7-F3FA-4E10-BE11-40E4F162F602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CB75-CC8E-4DD0-95C9-5AF2FC3296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E8A7-F3FA-4E10-BE11-40E4F162F602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CB75-CC8E-4DD0-95C9-5AF2FC3296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E8A7-F3FA-4E10-BE11-40E4F162F602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CB75-CC8E-4DD0-95C9-5AF2FC3296B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AE8A7-F3FA-4E10-BE11-40E4F162F602}" type="datetimeFigureOut">
              <a:rPr lang="cs-CZ" smtClean="0"/>
              <a:pPr/>
              <a:t>8.3.2011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3CB75-CC8E-4DD0-95C9-5AF2FC3296B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Krajina a lidská obydlí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http://www.lideazeme.cz/files/imagecache/dust_filerenderer_normal/files/upload/story_press/1866/118_001_jpg_490f0e7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63008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nd01.jxs.cz/391/829/4894d48bbf_10718801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36525"/>
            <a:ext cx="9433048" cy="709050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914400" y="5517232"/>
            <a:ext cx="8229600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noProof="0" dirty="0" smtClean="0">
                <a:solidFill>
                  <a:schemeClr val="bg1"/>
                </a:solidFill>
              </a:rPr>
              <a:t>Lesy mírného pásu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P61864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1"/>
            <a:ext cx="4752528" cy="3570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89" name="Picture 1" descr="PA2290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06355"/>
            <a:ext cx="4067944" cy="30516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0" name="obrázek 14" descr="strážnice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7447" y="3814912"/>
            <a:ext cx="4526553" cy="3043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46856" y="188640"/>
            <a:ext cx="8229600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noProof="0" dirty="0" smtClean="0">
                <a:solidFill>
                  <a:schemeClr val="bg1"/>
                </a:solidFill>
              </a:rPr>
              <a:t>Stepi a lesostepi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http://img.reflex.cz/static/old_reflex/2010/Halada/vyletnik/dukovany/step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277114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986" name="Picture 2" descr="FIN_laponsky stan"/>
          <p:cNvPicPr>
            <a:picLocks noChangeAspect="1" noChangeArrowheads="1"/>
          </p:cNvPicPr>
          <p:nvPr/>
        </p:nvPicPr>
        <p:blipFill>
          <a:blip r:embed="rId2" cstate="print"/>
          <a:srcRect l="650" t="2853" r="1953" b="1100"/>
          <a:stretch>
            <a:fillRect/>
          </a:stretch>
        </p:blipFill>
        <p:spPr bwMode="auto">
          <a:xfrm>
            <a:off x="2339752" y="2273541"/>
            <a:ext cx="6804248" cy="45844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2" descr="PICT0078_Tuva_jur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292080" cy="39690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4034" name="Picture 2" descr="http://upload.wikimedia.org/wikipedia/commons/b/ba/Arthur_Harbor_-_Antarct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5715000"/>
            <a:ext cx="8229600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noProof="0" dirty="0" smtClean="0">
                <a:solidFill>
                  <a:schemeClr val="bg1"/>
                </a:solidFill>
              </a:rPr>
              <a:t>Tundry a polární pouště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5058" name="Picture 2" descr="2415-Photo-igloo-kamotik-Arctic-Bay-couleur_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47" y="144016"/>
            <a:ext cx="8901449" cy="5877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bydlení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1680" y="1268760"/>
            <a:ext cx="6264696" cy="864096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	Rodinný dům x panelový dům</a:t>
            </a:r>
            <a:endParaRPr lang="cs-CZ" dirty="0"/>
          </a:p>
        </p:txBody>
      </p:sp>
      <p:pic>
        <p:nvPicPr>
          <p:cNvPr id="46083" name="Picture 3" descr="P2140064"/>
          <p:cNvPicPr>
            <a:picLocks noChangeAspect="1" noChangeArrowheads="1"/>
          </p:cNvPicPr>
          <p:nvPr/>
        </p:nvPicPr>
        <p:blipFill>
          <a:blip r:embed="rId2" cstate="print"/>
          <a:srcRect t="5864" b="12038"/>
          <a:stretch>
            <a:fillRect/>
          </a:stretch>
        </p:blipFill>
        <p:spPr bwMode="auto">
          <a:xfrm>
            <a:off x="4499992" y="2708920"/>
            <a:ext cx="4540037" cy="280831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46084" name="Picture 4" descr="P2140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236" y="2708920"/>
            <a:ext cx="3822716" cy="2880320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Město x vesnice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7106" name="Picture 2" descr="Brno_View_from_Spilberk_131[1]"/>
          <p:cNvPicPr>
            <a:picLocks noChangeAspect="1" noChangeArrowheads="1"/>
          </p:cNvPicPr>
          <p:nvPr/>
        </p:nvPicPr>
        <p:blipFill>
          <a:blip r:embed="rId2" cstate="print"/>
          <a:srcRect l="8807"/>
          <a:stretch>
            <a:fillRect/>
          </a:stretch>
        </p:blipFill>
        <p:spPr bwMode="auto">
          <a:xfrm>
            <a:off x="0" y="1124744"/>
            <a:ext cx="4936032" cy="3600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7107" name="Picture 3" descr="foto_22_big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3601363"/>
            <a:ext cx="4716016" cy="32629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7108" name="Picture 4" descr="6b4ced7b3f438f05f2d0653b123e795c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700808"/>
            <a:ext cx="1959004" cy="13066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7109" name="Picture 5" descr="e6lxv8f1nydm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7831" y="5157192"/>
            <a:ext cx="1762121" cy="11812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7110" name="Picture 6" descr="TON2cbf2c_report_venkov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133060"/>
            <a:ext cx="1838002" cy="122599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7111" name="Picture 7" descr="vankovka_in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1700808"/>
            <a:ext cx="1753398" cy="12961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215370" cy="857256"/>
          </a:xfrm>
        </p:spPr>
        <p:txBody>
          <a:bodyPr/>
          <a:lstStyle/>
          <a:p>
            <a:r>
              <a:rPr lang="cs-CZ" dirty="0" smtClean="0"/>
              <a:t>Obydlí a krajina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48" y="714356"/>
            <a:ext cx="7715304" cy="5929354"/>
          </a:xfrm>
        </p:spPr>
        <p:txBody>
          <a:bodyPr>
            <a:noAutofit/>
          </a:bodyPr>
          <a:lstStyle/>
          <a:p>
            <a:endParaRPr lang="cs-CZ" sz="1600" dirty="0" smtClean="0"/>
          </a:p>
          <a:p>
            <a:r>
              <a:rPr lang="cs-CZ" sz="2000" b="1" dirty="0" smtClean="0"/>
              <a:t>Přírodní podmínky mající vliv na způsob bydlení.</a:t>
            </a:r>
          </a:p>
          <a:p>
            <a:r>
              <a:rPr lang="cs-CZ" sz="2000" b="1" dirty="0" smtClean="0"/>
              <a:t> Energetické poměry</a:t>
            </a:r>
            <a:r>
              <a:rPr lang="cs-CZ" sz="2000" dirty="0" smtClean="0"/>
              <a:t>, zejména teplotní, se výrazně promítají do výběru </a:t>
            </a:r>
            <a:r>
              <a:rPr lang="cs-CZ" sz="2000" b="1" dirty="0" smtClean="0"/>
              <a:t>stavebního materiálu domu</a:t>
            </a:r>
          </a:p>
          <a:p>
            <a:r>
              <a:rPr lang="cs-CZ" sz="2000" b="1" dirty="0" smtClean="0"/>
              <a:t>Tepelný komfort člověka</a:t>
            </a:r>
            <a:r>
              <a:rPr lang="cs-CZ" sz="2000" dirty="0" smtClean="0"/>
              <a:t> se odhadem pohybuje v intervalu +15 až +30 </a:t>
            </a:r>
            <a:r>
              <a:rPr lang="cs-CZ" sz="2000" baseline="30000" dirty="0" err="1" smtClean="0"/>
              <a:t>o</a:t>
            </a:r>
            <a:r>
              <a:rPr lang="cs-CZ" sz="2000" dirty="0" err="1" smtClean="0"/>
              <a:t>C</a:t>
            </a:r>
            <a:r>
              <a:rPr lang="cs-CZ" sz="2000" dirty="0" smtClean="0"/>
              <a:t> . </a:t>
            </a:r>
          </a:p>
          <a:p>
            <a:r>
              <a:rPr lang="cs-CZ" sz="2000" dirty="0" smtClean="0"/>
              <a:t>Ve </a:t>
            </a:r>
            <a:r>
              <a:rPr lang="cs-CZ" sz="2000" b="1" dirty="0" smtClean="0"/>
              <a:t>snaze o udržení takového tepelného komfortu</a:t>
            </a:r>
            <a:r>
              <a:rPr lang="cs-CZ" sz="2000" dirty="0" smtClean="0"/>
              <a:t> lidé jednotlivých geografických regionů Země </a:t>
            </a:r>
            <a:r>
              <a:rPr lang="cs-CZ" sz="2000" b="1" dirty="0" smtClean="0"/>
              <a:t>stavěli svá obydlí</a:t>
            </a:r>
            <a:r>
              <a:rPr lang="cs-CZ" sz="2000" dirty="0" smtClean="0"/>
              <a:t> a příslušně se </a:t>
            </a:r>
            <a:r>
              <a:rPr lang="cs-CZ" sz="2000" b="1" dirty="0" smtClean="0"/>
              <a:t>odívali. </a:t>
            </a:r>
          </a:p>
          <a:p>
            <a:endParaRPr lang="cs-CZ" sz="2000" dirty="0" smtClean="0"/>
          </a:p>
          <a:p>
            <a:r>
              <a:rPr lang="cs-CZ" sz="2000" b="1" dirty="0" smtClean="0"/>
              <a:t>důležitá kritéria bydlení </a:t>
            </a:r>
            <a:r>
              <a:rPr lang="cs-CZ" sz="2000" dirty="0" smtClean="0"/>
              <a:t>:</a:t>
            </a:r>
          </a:p>
          <a:p>
            <a:pPr lvl="1"/>
            <a:r>
              <a:rPr lang="cs-CZ" sz="1800" b="1" dirty="0" smtClean="0"/>
              <a:t>Udržení příjemného prostředí bydlících lidí  vzhledem k místním podmínkám, zejména teplotním</a:t>
            </a:r>
          </a:p>
          <a:p>
            <a:pPr lvl="1"/>
            <a:r>
              <a:rPr lang="cs-CZ" sz="1800" b="1" dirty="0" smtClean="0"/>
              <a:t>Místní stavební materiál </a:t>
            </a:r>
          </a:p>
          <a:p>
            <a:pPr lvl="1"/>
            <a:r>
              <a:rPr lang="cs-CZ" sz="1800" b="1" dirty="0" smtClean="0"/>
              <a:t>dostupnost vody a potravy,</a:t>
            </a:r>
          </a:p>
          <a:p>
            <a:pPr lvl="1"/>
            <a:r>
              <a:rPr lang="cs-CZ" sz="1800" b="1" dirty="0" smtClean="0"/>
              <a:t>bezpečnost před přírodními pohromami, nevítanými živočichy a lidskými konkurenty.</a:t>
            </a:r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97-FFEA-453F-A0A8-E6FB5A4066BC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102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189293"/>
            <a:ext cx="4891609" cy="3668707"/>
          </a:xfrm>
        </p:spPr>
      </p:pic>
      <p:sp>
        <p:nvSpPr>
          <p:cNvPr id="5" name="TextovéPole 4"/>
          <p:cNvSpPr txBox="1"/>
          <p:nvPr/>
        </p:nvSpPr>
        <p:spPr>
          <a:xfrm>
            <a:off x="4427984" y="2500306"/>
            <a:ext cx="5000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 smtClean="0"/>
              <a:t>ve stínu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 ze </a:t>
            </a:r>
            <a:r>
              <a:rPr lang="cs-CZ" b="1" dirty="0"/>
              <a:t>vzdušných materiálů</a:t>
            </a:r>
            <a:r>
              <a:rPr lang="cs-CZ" dirty="0"/>
              <a:t> 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s nezavíranými </a:t>
            </a:r>
            <a:r>
              <a:rPr lang="cs-CZ" dirty="0"/>
              <a:t>dveřními otvory na obou koncích budovy, aby budovou protahoval </a:t>
            </a:r>
            <a:r>
              <a:rPr lang="cs-CZ" b="1" dirty="0" smtClean="0"/>
              <a:t>průvan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často i </a:t>
            </a:r>
            <a:r>
              <a:rPr lang="cs-CZ" b="1" dirty="0" smtClean="0"/>
              <a:t>na kůlech </a:t>
            </a:r>
            <a:r>
              <a:rPr lang="cs-CZ" dirty="0" smtClean="0"/>
              <a:t>(kvůli bezpečnosti a vlhkosti)</a:t>
            </a:r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14810" y="428604"/>
            <a:ext cx="390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                                                                V regionu rovníkového deštného lesa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14282" y="714356"/>
            <a:ext cx="251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Kde se tento  dům staví?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14282" y="1214422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Jaké teplotní rozdíly </a:t>
            </a:r>
          </a:p>
          <a:p>
            <a:r>
              <a:rPr lang="cs-CZ" b="1" dirty="0" smtClean="0"/>
              <a:t> během dne, v průběhu roku?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000464" y="1285860"/>
            <a:ext cx="514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 celý rok převažují denní teploty nad rámec přirozeného  tepelné komfortu člověka , tj. větší teplo než je  člověku příjemné</a:t>
            </a:r>
          </a:p>
          <a:p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0" y="2643182"/>
            <a:ext cx="421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Jaká je konstrukce a místní poloha domu? 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286380" y="4286256"/>
            <a:ext cx="292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Použité stavební materiály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143504" y="5072074"/>
            <a:ext cx="3357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 palmového listí  - stěny a rohože,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silnější kmeny -  nosné kůly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tenčí kmeny - vlastní stavbu a krov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palmového listí svádějící srážkou vodu za okraj obydlí - střecha.</a:t>
            </a:r>
            <a:endParaRPr lang="cs-CZ" dirty="0"/>
          </a:p>
        </p:txBody>
      </p:sp>
      <p:sp>
        <p:nvSpPr>
          <p:cNvPr id="17" name="Šipka doprava 16"/>
          <p:cNvSpPr/>
          <p:nvPr/>
        </p:nvSpPr>
        <p:spPr>
          <a:xfrm>
            <a:off x="3000364" y="642918"/>
            <a:ext cx="785818" cy="571504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>
            <a:off x="3286116" y="1428736"/>
            <a:ext cx="714380" cy="42862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18"/>
          <p:cNvSpPr/>
          <p:nvPr/>
        </p:nvSpPr>
        <p:spPr>
          <a:xfrm>
            <a:off x="4142802" y="2643182"/>
            <a:ext cx="357190" cy="500066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doprava 19"/>
          <p:cNvSpPr/>
          <p:nvPr/>
        </p:nvSpPr>
        <p:spPr>
          <a:xfrm rot="5400000">
            <a:off x="6536545" y="4679165"/>
            <a:ext cx="535785" cy="464347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928662" y="214290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FF0000"/>
                </a:solidFill>
              </a:rPr>
              <a:t>Sledujte logiku vztahů</a:t>
            </a: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22" name="Šipka doprava 21"/>
          <p:cNvSpPr/>
          <p:nvPr/>
        </p:nvSpPr>
        <p:spPr>
          <a:xfrm rot="5400000">
            <a:off x="6106207" y="930759"/>
            <a:ext cx="376570" cy="587464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prava 22"/>
          <p:cNvSpPr/>
          <p:nvPr/>
        </p:nvSpPr>
        <p:spPr>
          <a:xfrm rot="5400000">
            <a:off x="6357950" y="2214554"/>
            <a:ext cx="428628" cy="571504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http://www.globalwhisperer.com/wp-content/uploads/2010/11/rainforest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018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Tropický deštný les - prales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8918" name="Picture 6" descr="http://www.komenskeho66.cz/materialy/zemepis/obrazky/mapy_tropicky_destny_l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356201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P10103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52520" cy="6951266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1010242.JPG"/>
          <p:cNvPicPr>
            <a:picLocks noChangeAspect="1"/>
          </p:cNvPicPr>
          <p:nvPr/>
        </p:nvPicPr>
        <p:blipFill>
          <a:blip r:embed="rId2" cstate="print"/>
          <a:srcRect t="16884"/>
          <a:stretch>
            <a:fillRect/>
          </a:stretch>
        </p:blipFill>
        <p:spPr>
          <a:xfrm>
            <a:off x="0" y="576064"/>
            <a:ext cx="9197146" cy="57332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nd03.jxs.cz/626/498/dfd58fb95c_65256730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018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914400" y="5715000"/>
            <a:ext cx="8229600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solidFill>
                  <a:schemeClr val="bg1"/>
                </a:solidFill>
              </a:rPr>
              <a:t>Horké tropické pouště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8" name="Picture 4" descr="http://www.komenskeho66.cz/materialy/zemepis/obrazky/Desert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188" y="764704"/>
            <a:ext cx="8544300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148</Words>
  <Application>Microsoft Office PowerPoint</Application>
  <PresentationFormat>Předvádění na obrazovce (4:3)</PresentationFormat>
  <Paragraphs>41</Paragraphs>
  <Slides>18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sady Office</vt:lpstr>
      <vt:lpstr>Krajina a lidská obydlí</vt:lpstr>
      <vt:lpstr>Obydlí a krajina</vt:lpstr>
      <vt:lpstr>Snímek 3</vt:lpstr>
      <vt:lpstr>Tropický deštný les - prales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Typy bydlení</vt:lpstr>
      <vt:lpstr>Město x vesnice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Krajina a lidská obydlí</dc:title>
  <dc:creator>Foltynova</dc:creator>
  <cp:lastModifiedBy>Foltynova</cp:lastModifiedBy>
  <cp:revision>19</cp:revision>
  <dcterms:created xsi:type="dcterms:W3CDTF">2011-03-03T20:05:33Z</dcterms:created>
  <dcterms:modified xsi:type="dcterms:W3CDTF">2011-03-08T10:48:53Z</dcterms:modified>
</cp:coreProperties>
</file>