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8" r:id="rId3"/>
    <p:sldId id="263" r:id="rId4"/>
    <p:sldId id="264" r:id="rId5"/>
    <p:sldId id="261" r:id="rId6"/>
    <p:sldId id="265" r:id="rId7"/>
    <p:sldId id="289" r:id="rId8"/>
    <p:sldId id="267" r:id="rId9"/>
    <p:sldId id="262" r:id="rId10"/>
    <p:sldId id="269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8414C-4284-43F2-8F79-8A2D1C35FA75}" type="datetimeFigureOut">
              <a:rPr lang="cs-CZ" smtClean="0"/>
              <a:pPr/>
              <a:t>8.3.2011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FA8CF-6537-46A5-AF6F-FE4AA717D87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8A7-F3FA-4E10-BE11-40E4F162F602}" type="datetimeFigureOut">
              <a:rPr lang="cs-CZ" smtClean="0"/>
              <a:pPr/>
              <a:t>8.3.2011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CB75-CC8E-4DD0-95C9-5AF2FC3296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8A7-F3FA-4E10-BE11-40E4F162F602}" type="datetimeFigureOut">
              <a:rPr lang="cs-CZ" smtClean="0"/>
              <a:pPr/>
              <a:t>8.3.2011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CB75-CC8E-4DD0-95C9-5AF2FC3296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8A7-F3FA-4E10-BE11-40E4F162F602}" type="datetimeFigureOut">
              <a:rPr lang="cs-CZ" smtClean="0"/>
              <a:pPr/>
              <a:t>8.3.2011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CB75-CC8E-4DD0-95C9-5AF2FC3296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8A7-F3FA-4E10-BE11-40E4F162F602}" type="datetimeFigureOut">
              <a:rPr lang="cs-CZ" smtClean="0"/>
              <a:pPr/>
              <a:t>8.3.2011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CB75-CC8E-4DD0-95C9-5AF2FC3296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8A7-F3FA-4E10-BE11-40E4F162F602}" type="datetimeFigureOut">
              <a:rPr lang="cs-CZ" smtClean="0"/>
              <a:pPr/>
              <a:t>8.3.2011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CB75-CC8E-4DD0-95C9-5AF2FC3296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8A7-F3FA-4E10-BE11-40E4F162F602}" type="datetimeFigureOut">
              <a:rPr lang="cs-CZ" smtClean="0"/>
              <a:pPr/>
              <a:t>8.3.2011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CB75-CC8E-4DD0-95C9-5AF2FC3296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8A7-F3FA-4E10-BE11-40E4F162F602}" type="datetimeFigureOut">
              <a:rPr lang="cs-CZ" smtClean="0"/>
              <a:pPr/>
              <a:t>8.3.2011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CB75-CC8E-4DD0-95C9-5AF2FC3296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8A7-F3FA-4E10-BE11-40E4F162F602}" type="datetimeFigureOut">
              <a:rPr lang="cs-CZ" smtClean="0"/>
              <a:pPr/>
              <a:t>8.3.2011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CB75-CC8E-4DD0-95C9-5AF2FC3296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8A7-F3FA-4E10-BE11-40E4F162F602}" type="datetimeFigureOut">
              <a:rPr lang="cs-CZ" smtClean="0"/>
              <a:pPr/>
              <a:t>8.3.2011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CB75-CC8E-4DD0-95C9-5AF2FC3296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8A7-F3FA-4E10-BE11-40E4F162F602}" type="datetimeFigureOut">
              <a:rPr lang="cs-CZ" smtClean="0"/>
              <a:pPr/>
              <a:t>8.3.2011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CB75-CC8E-4DD0-95C9-5AF2FC3296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E8A7-F3FA-4E10-BE11-40E4F162F602}" type="datetimeFigureOut">
              <a:rPr lang="cs-CZ" smtClean="0"/>
              <a:pPr/>
              <a:t>8.3.2011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CB75-CC8E-4DD0-95C9-5AF2FC3296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AE8A7-F3FA-4E10-BE11-40E4F162F602}" type="datetimeFigureOut">
              <a:rPr lang="cs-CZ" smtClean="0"/>
              <a:pPr/>
              <a:t>8.3.2011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3CB75-CC8E-4DD0-95C9-5AF2FC3296B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4/44/Recycle001.sv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dime-vysocina.cz/skoly-hry/grapodt/clanky_trideni/ilustracni_fotografie/kontejner_sklo_barevne.jpg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tridime-vysocina.cz/skoly-hry/grapodt/clanky_trideni/ilustracni_fotografie/kontejner_papir.jpg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/>
          <a:lstStyle/>
          <a:p>
            <a:r>
              <a:rPr lang="cs-CZ" dirty="0" smtClean="0"/>
              <a:t>Kam s odpadem?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555776" y="3140968"/>
            <a:ext cx="3672408" cy="3168352"/>
            <a:chOff x="105504255" y="113040150"/>
            <a:chExt cx="1044000" cy="100800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05504255" y="113040150"/>
              <a:ext cx="1044000" cy="1008000"/>
            </a:xfrm>
            <a:prstGeom prst="rect">
              <a:avLst/>
            </a:prstGeom>
            <a:solidFill>
              <a:srgbClr val="FFFFFF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8" name="obrázek 1" descr="Soubor:Recycle001.sv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540255" y="113076150"/>
              <a:ext cx="1008000" cy="955409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i="1" dirty="0" smtClean="0"/>
              <a:t>plasty</a:t>
            </a:r>
            <a:r>
              <a:rPr lang="cs-CZ" i="1" dirty="0" smtClean="0"/>
              <a:t>: potravinářská fólie, PET lahve, plastový kelímek, mikrotenové sáčky</a:t>
            </a:r>
            <a:endParaRPr lang="cs-CZ" dirty="0" smtClean="0"/>
          </a:p>
          <a:p>
            <a:r>
              <a:rPr lang="cs-CZ" b="1" i="1" dirty="0" smtClean="0"/>
              <a:t>sklo</a:t>
            </a:r>
            <a:r>
              <a:rPr lang="cs-CZ" i="1" dirty="0" smtClean="0"/>
              <a:t>: skleněné lahve, sklenice, skleněná tabule</a:t>
            </a:r>
            <a:endParaRPr lang="cs-CZ" dirty="0" smtClean="0"/>
          </a:p>
          <a:p>
            <a:r>
              <a:rPr lang="cs-CZ" b="1" i="1" dirty="0" smtClean="0"/>
              <a:t>papír</a:t>
            </a:r>
            <a:r>
              <a:rPr lang="cs-CZ" i="1" dirty="0" smtClean="0"/>
              <a:t>: sešity, noviny, krabice, kancelářský papír</a:t>
            </a:r>
            <a:endParaRPr lang="cs-CZ" dirty="0" smtClean="0"/>
          </a:p>
          <a:p>
            <a:r>
              <a:rPr lang="cs-CZ" b="1" i="1" dirty="0" smtClean="0"/>
              <a:t>směsný komunální odpad</a:t>
            </a:r>
            <a:r>
              <a:rPr lang="cs-CZ" i="1" dirty="0" smtClean="0"/>
              <a:t>:linoleum a PVC, víčka od jogurtu, papírové pytle, molitan, porcelán, alobal (sbírá se i zvlášť), nápojové kartony, polystyren</a:t>
            </a:r>
            <a:endParaRPr lang="cs-CZ" dirty="0" smtClean="0"/>
          </a:p>
          <a:p>
            <a:r>
              <a:rPr lang="cs-CZ" b="1" i="1" dirty="0" smtClean="0"/>
              <a:t>nepřiřazený odpad</a:t>
            </a:r>
            <a:r>
              <a:rPr lang="cs-CZ" i="1" dirty="0" smtClean="0"/>
              <a:t> (likvidace prostřednictvím sběrných dvorů): televize, varná konvice, barvy, autosklo, baterie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uvědomit si význam třídění odpadu</a:t>
            </a:r>
          </a:p>
          <a:p>
            <a:pPr lvl="0"/>
            <a:r>
              <a:rPr lang="cs-CZ" dirty="0" smtClean="0"/>
              <a:t>naučit se rozlišovat druhy odpadu</a:t>
            </a:r>
          </a:p>
          <a:p>
            <a:r>
              <a:rPr lang="cs-CZ" dirty="0" smtClean="0"/>
              <a:t>posílit v žácích problematiku udržitelného rozvoje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obrázek 1" descr="http://odpadkovykos.cz/wp-content/uploads/Kontejner_na_plas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266921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obrázek 11" descr="kontejner_sklo_barevne.jpg">
            <a:hlinkClick r:id="rId3" tooltip="kontejner_sklo_barevne.jp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288803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obrázek 6" descr="kontejner_papir.jpg">
            <a:hlinkClick r:id="rId5" tooltip="kontejner_papir.jpg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502429"/>
            <a:ext cx="2736304" cy="287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obrázek 16" descr="http://www.tszlin.cz/katalog/Pics/nad_kp_1100.jpg"/>
          <p:cNvPicPr>
            <a:picLocks noChangeAspect="1" noChangeArrowheads="1"/>
          </p:cNvPicPr>
          <p:nvPr/>
        </p:nvPicPr>
        <p:blipFill>
          <a:blip r:embed="rId7" cstate="print"/>
          <a:srcRect l="14638" r="17255" b="8186"/>
          <a:stretch>
            <a:fillRect/>
          </a:stretch>
        </p:blipFill>
        <p:spPr bwMode="auto">
          <a:xfrm>
            <a:off x="4716016" y="3501008"/>
            <a:ext cx="279703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Aktivita: časová osa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/>
          <a:lstStyle/>
          <a:p>
            <a:r>
              <a:rPr lang="cs-CZ" dirty="0" smtClean="0"/>
              <a:t>Cíle: odhad rozkladu vybraných výrobků a materiálů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1. Pokuste se rozmístit </a:t>
            </a:r>
            <a:r>
              <a:rPr lang="cs-CZ" b="1" dirty="0" smtClean="0"/>
              <a:t>jednotlivá políčka podél časové osy</a:t>
            </a:r>
            <a:endParaRPr lang="cs-CZ" dirty="0"/>
          </a:p>
        </p:txBody>
      </p:sp>
      <p:pic>
        <p:nvPicPr>
          <p:cNvPr id="4098" name="Obrázek 5" descr="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48868" y="771813"/>
            <a:ext cx="481760" cy="910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Obrázek 0" descr="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3717033"/>
            <a:ext cx="8789915" cy="146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8641"/>
            <a:ext cx="8229600" cy="1008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2. Navrhněte efektivnější likvidaci jednotlivého odpadu, než uskladnění na jednu skládku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/>
        </p:nvGraphicFramePr>
        <p:xfrm>
          <a:off x="1187624" y="1268760"/>
          <a:ext cx="6840760" cy="5445229"/>
        </p:xfrm>
        <a:graphic>
          <a:graphicData uri="http://schemas.openxmlformats.org/drawingml/2006/table">
            <a:tbl>
              <a:tblPr/>
              <a:tblGrid>
                <a:gridCol w="3057342"/>
                <a:gridCol w="3783418"/>
              </a:tblGrid>
              <a:tr h="435619">
                <a:tc>
                  <a:txBody>
                    <a:bodyPr/>
                    <a:lstStyle/>
                    <a:p>
                      <a:pPr marL="457200"/>
                      <a:r>
                        <a:rPr lang="cs-CZ" sz="2000" b="1">
                          <a:latin typeface="Calibri"/>
                          <a:ea typeface="Times New Roman"/>
                          <a:cs typeface="Calibri"/>
                        </a:rPr>
                        <a:t>výrobek, materiál</a:t>
                      </a:r>
                      <a:endParaRPr lang="cs-CZ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cs-CZ" sz="2000" b="1" dirty="0">
                          <a:latin typeface="Calibri"/>
                          <a:ea typeface="Times New Roman"/>
                          <a:cs typeface="Calibri"/>
                        </a:rPr>
                        <a:t>efektivní likvidace odpadu</a:t>
                      </a:r>
                      <a:endParaRPr lang="cs-CZ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00961">
                <a:tc>
                  <a:txBody>
                    <a:bodyPr/>
                    <a:lstStyle/>
                    <a:p>
                      <a:pPr marL="457200"/>
                      <a:r>
                        <a:rPr lang="cs-CZ" sz="1400" dirty="0">
                          <a:latin typeface="Calibri"/>
                          <a:ea typeface="Times New Roman"/>
                          <a:cs typeface="Calibri"/>
                        </a:rPr>
                        <a:t>nedopalek od cigarety</a:t>
                      </a:r>
                      <a:endParaRPr lang="cs-CZ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endParaRPr lang="cs-CZ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00961">
                <a:tc>
                  <a:txBody>
                    <a:bodyPr/>
                    <a:lstStyle/>
                    <a:p>
                      <a:pPr marL="457200"/>
                      <a:r>
                        <a:rPr lang="cs-CZ" sz="1400" dirty="0">
                          <a:latin typeface="Calibri"/>
                          <a:ea typeface="Times New Roman"/>
                          <a:cs typeface="Calibri"/>
                        </a:rPr>
                        <a:t>kožená obuv</a:t>
                      </a:r>
                      <a:endParaRPr lang="cs-CZ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endParaRPr lang="cs-CZ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00961">
                <a:tc>
                  <a:txBody>
                    <a:bodyPr/>
                    <a:lstStyle/>
                    <a:p>
                      <a:pPr marL="457200"/>
                      <a:r>
                        <a:rPr lang="cs-CZ" sz="1400" dirty="0">
                          <a:latin typeface="Calibri"/>
                          <a:ea typeface="Times New Roman"/>
                          <a:cs typeface="Calibri"/>
                        </a:rPr>
                        <a:t>žvýkačka</a:t>
                      </a:r>
                      <a:endParaRPr lang="cs-CZ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endParaRPr lang="cs-CZ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00961">
                <a:tc>
                  <a:txBody>
                    <a:bodyPr/>
                    <a:lstStyle/>
                    <a:p>
                      <a:pPr marL="457200"/>
                      <a:r>
                        <a:rPr lang="cs-CZ" sz="1400" dirty="0">
                          <a:latin typeface="Calibri"/>
                          <a:ea typeface="Times New Roman"/>
                          <a:cs typeface="Calibri"/>
                        </a:rPr>
                        <a:t>bavlněné látky</a:t>
                      </a:r>
                      <a:endParaRPr lang="cs-CZ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endParaRPr lang="cs-CZ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00961">
                <a:tc>
                  <a:txBody>
                    <a:bodyPr/>
                    <a:lstStyle/>
                    <a:p>
                      <a:pPr marL="457200"/>
                      <a:r>
                        <a:rPr lang="cs-CZ" sz="1400" dirty="0">
                          <a:latin typeface="Calibri"/>
                          <a:ea typeface="Times New Roman"/>
                          <a:cs typeface="Calibri"/>
                        </a:rPr>
                        <a:t>papír</a:t>
                      </a:r>
                      <a:endParaRPr lang="cs-CZ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endParaRPr lang="cs-CZ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00961">
                <a:tc>
                  <a:txBody>
                    <a:bodyPr/>
                    <a:lstStyle/>
                    <a:p>
                      <a:pPr marL="457200"/>
                      <a:r>
                        <a:rPr lang="cs-CZ" sz="1400" dirty="0">
                          <a:latin typeface="Calibri"/>
                          <a:ea typeface="Times New Roman"/>
                          <a:cs typeface="Calibri"/>
                        </a:rPr>
                        <a:t>baterie</a:t>
                      </a:r>
                      <a:endParaRPr lang="cs-CZ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endParaRPr lang="cs-CZ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00961">
                <a:tc>
                  <a:txBody>
                    <a:bodyPr/>
                    <a:lstStyle/>
                    <a:p>
                      <a:pPr marL="457200"/>
                      <a:r>
                        <a:rPr lang="cs-CZ" sz="1400" dirty="0">
                          <a:latin typeface="Calibri"/>
                          <a:ea typeface="Times New Roman"/>
                          <a:cs typeface="Calibri"/>
                        </a:rPr>
                        <a:t>slupky od pomeranče</a:t>
                      </a:r>
                      <a:endParaRPr lang="cs-CZ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endParaRPr lang="cs-CZ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00961">
                <a:tc>
                  <a:txBody>
                    <a:bodyPr/>
                    <a:lstStyle/>
                    <a:p>
                      <a:pPr marL="457200"/>
                      <a:r>
                        <a:rPr lang="cs-CZ" sz="1400" dirty="0">
                          <a:latin typeface="Calibri"/>
                          <a:ea typeface="Times New Roman"/>
                          <a:cs typeface="Calibri"/>
                        </a:rPr>
                        <a:t>hliníkové plechovky</a:t>
                      </a:r>
                      <a:endParaRPr lang="cs-CZ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endParaRPr lang="cs-CZ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00961">
                <a:tc>
                  <a:txBody>
                    <a:bodyPr/>
                    <a:lstStyle/>
                    <a:p>
                      <a:pPr marL="457200"/>
                      <a:r>
                        <a:rPr lang="cs-CZ" sz="1400">
                          <a:latin typeface="Calibri"/>
                          <a:ea typeface="Times New Roman"/>
                          <a:cs typeface="Calibri"/>
                        </a:rPr>
                        <a:t>igelitové tašky</a:t>
                      </a:r>
                      <a:endParaRPr lang="cs-CZ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endParaRPr lang="cs-CZ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00961">
                <a:tc>
                  <a:txBody>
                    <a:bodyPr/>
                    <a:lstStyle/>
                    <a:p>
                      <a:pPr marL="457200"/>
                      <a:r>
                        <a:rPr lang="cs-CZ" sz="1400" dirty="0">
                          <a:latin typeface="Calibri"/>
                          <a:ea typeface="Times New Roman"/>
                          <a:cs typeface="Calibri"/>
                        </a:rPr>
                        <a:t>skleněné lahve</a:t>
                      </a:r>
                      <a:endParaRPr lang="cs-CZ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endParaRPr lang="cs-CZ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rgbClr val="000000"/>
                </a:solidFill>
                <a:latin typeface="Trebuchet MS" pitchFamily="34" charset="0"/>
              </a:rPr>
              <a:t>Druhotná využitelnost odpadu</a:t>
            </a:r>
            <a:endParaRPr lang="cs-CZ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67544" y="1412776"/>
            <a:ext cx="7416824" cy="44644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papír (roztříděný na noviny, časopisy, kancelářský papír atd.) – výroba dalšího papíru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vírnách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sz="4000" dirty="0" smtClean="0"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PET lahve – výroba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fleecového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vlákna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sz="4000" dirty="0" smtClean="0"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nápojové kartony – rozemletí na drť – papírovina nebo lisování stavebních desek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sz="4000" dirty="0" smtClean="0"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tvrdé plasty (obaly od kosmetiky) –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znovuzapojení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do výroby obalů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sz="4000" dirty="0" smtClean="0"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směsný plastový odpad – výroby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zatravňovacích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dlaždic, protihlukových stěn aj.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sz="4000" dirty="0" smtClean="0"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sklo – po speciálním vytřídění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znovuzapojení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do výroby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Aktivita: Kam s odpadem?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 l="11812" t="19845" r="13770" b="9281"/>
          <a:stretch>
            <a:fillRect/>
          </a:stretch>
        </p:blipFill>
        <p:spPr bwMode="auto">
          <a:xfrm>
            <a:off x="0" y="1268760"/>
            <a:ext cx="907300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104456" cy="68245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231</Words>
  <Application>Microsoft Office PowerPoint</Application>
  <PresentationFormat>Předvádění na obrazovce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Kam s odpadem?</vt:lpstr>
      <vt:lpstr>Cíle</vt:lpstr>
      <vt:lpstr>Snímek 3</vt:lpstr>
      <vt:lpstr>Aktivita: časová osa</vt:lpstr>
      <vt:lpstr>Snímek 5</vt:lpstr>
      <vt:lpstr>Snímek 6</vt:lpstr>
      <vt:lpstr>Druhotná využitelnost odpadu</vt:lpstr>
      <vt:lpstr>Aktivita: Kam s odpadem? </vt:lpstr>
      <vt:lpstr>Snímek 9</vt:lpstr>
      <vt:lpstr>Snímek 10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Krajina a lidská obydlí</dc:title>
  <dc:creator>Foltynova</dc:creator>
  <cp:lastModifiedBy>Foltynova</cp:lastModifiedBy>
  <cp:revision>19</cp:revision>
  <dcterms:created xsi:type="dcterms:W3CDTF">2011-03-03T20:05:33Z</dcterms:created>
  <dcterms:modified xsi:type="dcterms:W3CDTF">2011-03-08T10:24:46Z</dcterms:modified>
</cp:coreProperties>
</file>