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75" r:id="rId2"/>
    <p:sldId id="281" r:id="rId3"/>
    <p:sldId id="270" r:id="rId4"/>
    <p:sldId id="278" r:id="rId5"/>
    <p:sldId id="266" r:id="rId6"/>
    <p:sldId id="287" r:id="rId7"/>
    <p:sldId id="256" r:id="rId8"/>
    <p:sldId id="257" r:id="rId9"/>
    <p:sldId id="261" r:id="rId10"/>
    <p:sldId id="279" r:id="rId11"/>
    <p:sldId id="273" r:id="rId12"/>
    <p:sldId id="268" r:id="rId13"/>
    <p:sldId id="272" r:id="rId14"/>
    <p:sldId id="297" r:id="rId15"/>
    <p:sldId id="285" r:id="rId16"/>
    <p:sldId id="295" r:id="rId17"/>
    <p:sldId id="296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74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9" autoAdjust="0"/>
    <p:restoredTop sz="94712" autoAdjust="0"/>
  </p:normalViewPr>
  <p:slideViewPr>
    <p:cSldViewPr>
      <p:cViewPr varScale="1">
        <p:scale>
          <a:sx n="74" d="100"/>
          <a:sy n="74" d="100"/>
        </p:scale>
        <p:origin x="-105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7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13C2C-E164-4EFD-8F4F-9DB749A80562}" type="datetimeFigureOut">
              <a:rPr lang="cs-CZ" smtClean="0"/>
              <a:pPr/>
              <a:t>24.7.2010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AE8121-F33A-4235-9520-1AD27C1FD46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F5302-9DD6-4428-A0C2-7AF237CC9514}" type="datetimeFigureOut">
              <a:rPr lang="cs-CZ" smtClean="0"/>
              <a:pPr/>
              <a:t>24.7.2010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C208E-08D3-49C0-835E-1716B5295CD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C208E-08D3-49C0-835E-1716B5295CDF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C208E-08D3-49C0-835E-1716B5295CDF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C208E-08D3-49C0-835E-1716B5295CDF}" type="slidenum">
              <a:rPr lang="cs-CZ" smtClean="0"/>
              <a:pPr/>
              <a:t>21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A6CFC-FF65-41ED-8B01-173646FB16D1}" type="datetime1">
              <a:rPr lang="cs-CZ" smtClean="0"/>
              <a:pPr/>
              <a:t>24.7.2010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obydlí a krajina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27A97-FFEA-453F-A0A8-E6FB5A4066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5D11E-7A3C-4858-9106-F4068D993401}" type="datetime1">
              <a:rPr lang="cs-CZ" smtClean="0"/>
              <a:pPr/>
              <a:t>24.7.2010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obydlí a krajina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27A97-FFEA-453F-A0A8-E6FB5A4066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072E-9C7D-4D36-8DEF-BCC4F8E4EACB}" type="datetime1">
              <a:rPr lang="cs-CZ" smtClean="0"/>
              <a:pPr/>
              <a:t>24.7.2010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obydlí a krajina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27A97-FFEA-453F-A0A8-E6FB5A4066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2B122-66E8-478C-B21D-45D49701CFBF}" type="datetime1">
              <a:rPr lang="cs-CZ" smtClean="0"/>
              <a:pPr/>
              <a:t>24.7.2010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obydlí a krajina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27A97-FFEA-453F-A0A8-E6FB5A4066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F1F33-94BC-47C8-B167-BDA598B50EB9}" type="datetime1">
              <a:rPr lang="cs-CZ" smtClean="0"/>
              <a:pPr/>
              <a:t>24.7.2010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obydlí a krajina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27A97-FFEA-453F-A0A8-E6FB5A4066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EAD7-6726-4BC1-909E-407E6786B511}" type="datetime1">
              <a:rPr lang="cs-CZ" smtClean="0"/>
              <a:pPr/>
              <a:t>24.7.2010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obydlí a krajina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27A97-FFEA-453F-A0A8-E6FB5A4066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11F53-B6BD-4BA7-A7BD-3758FC9AD970}" type="datetime1">
              <a:rPr lang="cs-CZ" smtClean="0"/>
              <a:pPr/>
              <a:t>24.7.2010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obydlí a krajina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27A97-FFEA-453F-A0A8-E6FB5A4066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54D49-3C1B-4EDD-883F-81104595969C}" type="datetime1">
              <a:rPr lang="cs-CZ" smtClean="0"/>
              <a:pPr/>
              <a:t>24.7.2010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obydlí a krajina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27A97-FFEA-453F-A0A8-E6FB5A4066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70697-48C5-48BB-9BA5-7D44E5BA5E4E}" type="datetime1">
              <a:rPr lang="cs-CZ" smtClean="0"/>
              <a:pPr/>
              <a:t>24.7.2010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obydlí a krajina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27A97-FFEA-453F-A0A8-E6FB5A4066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C9CEB-E482-40BA-A150-3317E116370F}" type="datetime1">
              <a:rPr lang="cs-CZ" smtClean="0"/>
              <a:pPr/>
              <a:t>24.7.2010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obydlí a krajina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27A97-FFEA-453F-A0A8-E6FB5A4066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CF639-FB61-47C5-ADE8-383A56A46D52}" type="datetime1">
              <a:rPr lang="cs-CZ" smtClean="0"/>
              <a:pPr/>
              <a:t>24.7.2010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obydlí a krajina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27A97-FFEA-453F-A0A8-E6FB5A4066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02311-A10F-4992-8CD9-594C612EBE6C}" type="datetime1">
              <a:rPr lang="cs-CZ" smtClean="0"/>
              <a:pPr/>
              <a:t>24.7.2010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obydlí a krajina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27A97-FFEA-453F-A0A8-E6FB5A4066B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215370" cy="857256"/>
          </a:xfrm>
        </p:spPr>
        <p:txBody>
          <a:bodyPr/>
          <a:lstStyle/>
          <a:p>
            <a:r>
              <a:rPr lang="cs-CZ" dirty="0" smtClean="0"/>
              <a:t>Obydlí a krajina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4348" y="714356"/>
            <a:ext cx="7715304" cy="5929354"/>
          </a:xfrm>
        </p:spPr>
        <p:txBody>
          <a:bodyPr>
            <a:noAutofit/>
          </a:bodyPr>
          <a:lstStyle/>
          <a:p>
            <a:endParaRPr lang="cs-CZ" sz="1600" dirty="0" smtClean="0"/>
          </a:p>
          <a:p>
            <a:r>
              <a:rPr lang="cs-CZ" sz="2000" b="1" dirty="0" smtClean="0"/>
              <a:t>Přírodní podmínky mající vliv na způsob bydlení.</a:t>
            </a:r>
          </a:p>
          <a:p>
            <a:r>
              <a:rPr lang="cs-CZ" sz="2000" b="1" dirty="0" smtClean="0"/>
              <a:t> Energetické poměry</a:t>
            </a:r>
            <a:r>
              <a:rPr lang="cs-CZ" sz="2000" dirty="0" smtClean="0"/>
              <a:t>, zejména teplotní, se výrazně promítají do výběru </a:t>
            </a:r>
            <a:r>
              <a:rPr lang="cs-CZ" sz="2000" b="1" dirty="0" smtClean="0"/>
              <a:t>stavebního materiálu domu</a:t>
            </a:r>
          </a:p>
          <a:p>
            <a:r>
              <a:rPr lang="cs-CZ" sz="2000" b="1" dirty="0" smtClean="0"/>
              <a:t>Tepelný komfort člověka</a:t>
            </a:r>
            <a:r>
              <a:rPr lang="cs-CZ" sz="2000" dirty="0" smtClean="0"/>
              <a:t> se odhadem pohybuje v intervalu +15 až +30 </a:t>
            </a:r>
            <a:r>
              <a:rPr lang="cs-CZ" sz="2000" baseline="30000" dirty="0" err="1" smtClean="0"/>
              <a:t>o</a:t>
            </a:r>
            <a:r>
              <a:rPr lang="cs-CZ" sz="2000" dirty="0" err="1" smtClean="0"/>
              <a:t>C</a:t>
            </a:r>
            <a:r>
              <a:rPr lang="cs-CZ" sz="2000" dirty="0" smtClean="0"/>
              <a:t> . </a:t>
            </a:r>
          </a:p>
          <a:p>
            <a:r>
              <a:rPr lang="cs-CZ" sz="2000" dirty="0" smtClean="0"/>
              <a:t>Ve </a:t>
            </a:r>
            <a:r>
              <a:rPr lang="cs-CZ" sz="2000" b="1" dirty="0" smtClean="0"/>
              <a:t>snaze o udržení takového tepelného komfortu</a:t>
            </a:r>
            <a:r>
              <a:rPr lang="cs-CZ" sz="2000" dirty="0" smtClean="0"/>
              <a:t> lidé jednotlivých geografických regionů Země </a:t>
            </a:r>
            <a:r>
              <a:rPr lang="cs-CZ" sz="2000" b="1" dirty="0" smtClean="0"/>
              <a:t>stavěli svá obydlí</a:t>
            </a:r>
            <a:r>
              <a:rPr lang="cs-CZ" sz="2000" dirty="0" smtClean="0"/>
              <a:t> a příslušně se </a:t>
            </a:r>
            <a:r>
              <a:rPr lang="cs-CZ" sz="2000" b="1" dirty="0" smtClean="0"/>
              <a:t>odívali. </a:t>
            </a:r>
          </a:p>
          <a:p>
            <a:endParaRPr lang="cs-CZ" sz="2000" dirty="0" smtClean="0"/>
          </a:p>
          <a:p>
            <a:r>
              <a:rPr lang="cs-CZ" sz="2000" b="1" dirty="0" smtClean="0"/>
              <a:t>důležitá kritéria bydlení </a:t>
            </a:r>
            <a:r>
              <a:rPr lang="cs-CZ" sz="2000" dirty="0" smtClean="0"/>
              <a:t>:</a:t>
            </a:r>
          </a:p>
          <a:p>
            <a:pPr lvl="1"/>
            <a:r>
              <a:rPr lang="cs-CZ" sz="1800" b="1" dirty="0" smtClean="0"/>
              <a:t>Udržení příjemného prostředí bydlících lidí  vzhledem k místním podmínkám, zejména teplotním</a:t>
            </a:r>
          </a:p>
          <a:p>
            <a:pPr lvl="1"/>
            <a:r>
              <a:rPr lang="cs-CZ" sz="1800" b="1" dirty="0" smtClean="0"/>
              <a:t>Místní stavební materiál </a:t>
            </a:r>
          </a:p>
          <a:p>
            <a:pPr lvl="1"/>
            <a:r>
              <a:rPr lang="cs-CZ" sz="1800" b="1" dirty="0" smtClean="0"/>
              <a:t>dostupnost vody a potravy,</a:t>
            </a:r>
          </a:p>
          <a:p>
            <a:pPr lvl="1"/>
            <a:r>
              <a:rPr lang="cs-CZ" sz="1800" b="1" dirty="0" smtClean="0"/>
              <a:t>bezpečnost před přírodními pohromami, nevítanými živočichy a lidskými konkurenty.</a:t>
            </a:r>
          </a:p>
          <a:p>
            <a:endParaRPr lang="cs-CZ" sz="1600" dirty="0" smtClean="0"/>
          </a:p>
          <a:p>
            <a:endParaRPr lang="cs-CZ" sz="1600" dirty="0" smtClean="0"/>
          </a:p>
          <a:p>
            <a:endParaRPr lang="cs-CZ" sz="1600" dirty="0" smtClean="0"/>
          </a:p>
          <a:p>
            <a:endParaRPr lang="cs-CZ" sz="1600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27A97-FFEA-453F-A0A8-E6FB5A4066BC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3" descr="P1020406.JPG"/>
          <p:cNvPicPr>
            <a:picLocks noChangeAspect="1"/>
          </p:cNvPicPr>
          <p:nvPr/>
        </p:nvPicPr>
        <p:blipFill>
          <a:blip r:embed="rId3" cstate="print"/>
          <a:srcRect l="14206"/>
          <a:stretch>
            <a:fillRect/>
          </a:stretch>
        </p:blipFill>
        <p:spPr>
          <a:xfrm>
            <a:off x="4357686" y="2714620"/>
            <a:ext cx="4105791" cy="3589214"/>
          </a:xfrm>
          <a:prstGeom prst="rect">
            <a:avLst/>
          </a:prstGeom>
        </p:spPr>
      </p:pic>
      <p:pic>
        <p:nvPicPr>
          <p:cNvPr id="4" name="Zástupný symbol pro obsah 3" descr="P8272517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l="14063" b="7813"/>
          <a:stretch>
            <a:fillRect/>
          </a:stretch>
        </p:blipFill>
        <p:spPr>
          <a:xfrm>
            <a:off x="0" y="2643182"/>
            <a:ext cx="5238754" cy="4214818"/>
          </a:xfrm>
        </p:spPr>
      </p:pic>
      <p:sp>
        <p:nvSpPr>
          <p:cNvPr id="7" name="TextovéPole 6"/>
          <p:cNvSpPr txBox="1"/>
          <p:nvPr/>
        </p:nvSpPr>
        <p:spPr>
          <a:xfrm>
            <a:off x="1285852" y="214290"/>
            <a:ext cx="74295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 smtClean="0"/>
          </a:p>
          <a:p>
            <a:endParaRPr lang="cs-CZ" b="1" dirty="0" smtClean="0"/>
          </a:p>
          <a:p>
            <a:r>
              <a:rPr lang="cs-CZ" b="1" dirty="0" smtClean="0"/>
              <a:t> Různé podmínky přírodní a socioekonomické  mají svoji konkrétní podobu i v bydlení</a:t>
            </a:r>
          </a:p>
          <a:p>
            <a:pPr marL="342900" indent="-342900">
              <a:buFont typeface="+mj-lt"/>
              <a:buAutoNum type="arabicPeriod"/>
            </a:pPr>
            <a:r>
              <a:rPr lang="cs-CZ" b="1" dirty="0" smtClean="0"/>
              <a:t>Vytvořte dvojici :  obrázek – stát </a:t>
            </a:r>
          </a:p>
          <a:p>
            <a:r>
              <a:rPr lang="cs-CZ" b="1" dirty="0" smtClean="0"/>
              <a:t> </a:t>
            </a:r>
            <a:r>
              <a:rPr lang="cs-CZ" i="1" dirty="0" smtClean="0"/>
              <a:t>nabídka: Česká republika, Austrálie, Keňa, Kyrgyzstán</a:t>
            </a:r>
          </a:p>
          <a:p>
            <a:endParaRPr lang="cs-CZ" b="1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357158" y="214290"/>
            <a:ext cx="428596" cy="365125"/>
          </a:xfrm>
        </p:spPr>
        <p:txBody>
          <a:bodyPr/>
          <a:lstStyle/>
          <a:p>
            <a:fld id="{4E927A97-FFEA-453F-A0A8-E6FB5A4066BC}" type="slidenum">
              <a:rPr lang="cs-CZ" sz="1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10</a:t>
            </a:fld>
            <a:endParaRPr lang="cs-CZ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P1050021_Mel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71934" y="142852"/>
            <a:ext cx="4804789" cy="6406386"/>
          </a:xfrm>
        </p:spPr>
      </p:pic>
      <p:sp>
        <p:nvSpPr>
          <p:cNvPr id="5" name="TextovéPole 4"/>
          <p:cNvSpPr txBox="1"/>
          <p:nvPr/>
        </p:nvSpPr>
        <p:spPr>
          <a:xfrm>
            <a:off x="214282" y="642918"/>
            <a:ext cx="364333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Prohlédněte si tento obrázek </a:t>
            </a:r>
          </a:p>
          <a:p>
            <a:r>
              <a:rPr lang="cs-CZ" b="1" dirty="0" smtClean="0"/>
              <a:t>vyfocený </a:t>
            </a:r>
            <a:r>
              <a:rPr lang="cs-CZ" b="1" u="sng" dirty="0" smtClean="0"/>
              <a:t>na Silvestra roku </a:t>
            </a:r>
            <a:r>
              <a:rPr lang="cs-CZ" b="1" dirty="0" smtClean="0"/>
              <a:t>2009,</a:t>
            </a:r>
          </a:p>
          <a:p>
            <a:r>
              <a:rPr lang="cs-CZ" b="1" dirty="0" smtClean="0"/>
              <a:t> pozornost věnujte zejména 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/>
              <a:t>obloze a jejímu pokrytí mraky, 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/>
              <a:t>oblečení, 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/>
              <a:t>dále vozovému parku, 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/>
              <a:t>použitým stavebním materiálům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/>
              <a:t>datu pořízení fotky</a:t>
            </a:r>
          </a:p>
          <a:p>
            <a:endParaRPr lang="cs-CZ" b="1" dirty="0" smtClean="0"/>
          </a:p>
          <a:p>
            <a:pPr marL="342900" indent="-342900">
              <a:buFont typeface="+mj-lt"/>
              <a:buAutoNum type="arabicPeriod"/>
            </a:pPr>
            <a:r>
              <a:rPr lang="cs-CZ" b="1" dirty="0" smtClean="0"/>
              <a:t>Zkuste odhadnout,  ve které zemi byla tato fotka pořízena</a:t>
            </a:r>
            <a:endParaRPr lang="cs-CZ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214282" y="2214554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928662" cy="434955"/>
          </a:xfrm>
        </p:spPr>
        <p:txBody>
          <a:bodyPr/>
          <a:lstStyle/>
          <a:p>
            <a:fld id="{4E927A97-FFEA-453F-A0A8-E6FB5A4066BC}" type="slidenum">
              <a:rPr lang="cs-CZ" sz="16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11</a:t>
            </a:fld>
            <a:endParaRPr lang="cs-CZ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P10102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928802"/>
            <a:ext cx="6286511" cy="4714884"/>
          </a:xfrm>
        </p:spPr>
      </p:pic>
      <p:sp>
        <p:nvSpPr>
          <p:cNvPr id="5" name="TextovéPole 4"/>
          <p:cNvSpPr txBox="1"/>
          <p:nvPr/>
        </p:nvSpPr>
        <p:spPr>
          <a:xfrm>
            <a:off x="642910" y="642918"/>
            <a:ext cx="75475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cs-CZ" b="1" dirty="0" smtClean="0"/>
              <a:t>Tradiční stavby z místního materiálu postupně nahrazují stavby „modernější“.</a:t>
            </a:r>
          </a:p>
          <a:p>
            <a:pPr marL="342900" indent="-342900">
              <a:buFont typeface="+mj-lt"/>
              <a:buAutoNum type="arabicPeriod"/>
            </a:pPr>
            <a:r>
              <a:rPr lang="cs-CZ" b="1" dirty="0" smtClean="0"/>
              <a:t> Kterou stavbu bychom  označili za modernější? </a:t>
            </a:r>
          </a:p>
          <a:p>
            <a:pPr marL="342900" indent="-342900">
              <a:buFont typeface="+mj-lt"/>
              <a:buAutoNum type="arabicPeriod"/>
            </a:pPr>
            <a:r>
              <a:rPr lang="cs-CZ" b="1" dirty="0" smtClean="0"/>
              <a:t> Jak se nazývá vysoká rostlina  vlevo s velkými listy? </a:t>
            </a:r>
          </a:p>
          <a:p>
            <a:pPr marL="342900" indent="-342900">
              <a:buFont typeface="+mj-lt"/>
              <a:buAutoNum type="arabicPeriod"/>
            </a:pPr>
            <a:r>
              <a:rPr lang="cs-CZ" b="1" dirty="0" smtClean="0"/>
              <a:t>Na co lze její listy využít?</a:t>
            </a:r>
            <a:endParaRPr lang="cs-CZ" b="1" dirty="0"/>
          </a:p>
        </p:txBody>
      </p:sp>
      <p:cxnSp>
        <p:nvCxnSpPr>
          <p:cNvPr id="8" name="Přímá spojovací šipka 7"/>
          <p:cNvCxnSpPr/>
          <p:nvPr/>
        </p:nvCxnSpPr>
        <p:spPr>
          <a:xfrm rot="10800000" flipV="1">
            <a:off x="2143108" y="2500306"/>
            <a:ext cx="428628" cy="3571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>
          <a:xfrm>
            <a:off x="428596" y="357166"/>
            <a:ext cx="400024" cy="365125"/>
          </a:xfrm>
        </p:spPr>
        <p:txBody>
          <a:bodyPr/>
          <a:lstStyle/>
          <a:p>
            <a:fld id="{4E927A97-FFEA-453F-A0A8-E6FB5A4066BC}" type="slidenum">
              <a:rPr lang="cs-CZ" sz="16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12</a:t>
            </a:fld>
            <a:endParaRPr lang="cs-CZ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P21100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803251"/>
            <a:ext cx="8072999" cy="6054749"/>
          </a:xfrm>
        </p:spPr>
      </p:pic>
      <p:sp>
        <p:nvSpPr>
          <p:cNvPr id="5" name="TextovéPole 4"/>
          <p:cNvSpPr txBox="1"/>
          <p:nvPr/>
        </p:nvSpPr>
        <p:spPr>
          <a:xfrm>
            <a:off x="500034" y="285728"/>
            <a:ext cx="63647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Komu je určeno toto obydlí,kdo  v něm přebývá?</a:t>
            </a:r>
            <a:endParaRPr lang="cs-CZ" sz="24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6643702" y="857232"/>
            <a:ext cx="2214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Nápověda na následujícím </a:t>
            </a:r>
            <a:r>
              <a:rPr lang="cs-CZ" b="1" dirty="0" err="1" smtClean="0"/>
              <a:t>slidu</a:t>
            </a:r>
            <a:r>
              <a:rPr lang="cs-CZ" b="1" dirty="0" smtClean="0"/>
              <a:t>.</a:t>
            </a:r>
            <a:endParaRPr lang="cs-CZ" b="1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85786" y="0"/>
            <a:ext cx="490526" cy="365125"/>
          </a:xfrm>
        </p:spPr>
        <p:txBody>
          <a:bodyPr/>
          <a:lstStyle/>
          <a:p>
            <a:fld id="{4E927A97-FFEA-453F-A0A8-E6FB5A4066BC}" type="slidenum">
              <a:rPr lang="cs-CZ" sz="16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13</a:t>
            </a:fld>
            <a:endParaRPr lang="cs-CZ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ODPOVĚDI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27A97-FFEA-453F-A0A8-E6FB5A4066BC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P10102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6884"/>
          <a:stretch>
            <a:fillRect/>
          </a:stretch>
        </p:blipFill>
        <p:spPr>
          <a:xfrm>
            <a:off x="928662" y="1714488"/>
            <a:ext cx="7334301" cy="4572008"/>
          </a:xfrm>
          <a:ln>
            <a:solidFill>
              <a:schemeClr val="tx1"/>
            </a:solidFill>
          </a:ln>
        </p:spPr>
      </p:pic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400024" cy="365125"/>
          </a:xfrm>
        </p:spPr>
        <p:txBody>
          <a:bodyPr/>
          <a:lstStyle/>
          <a:p>
            <a:fld id="{4E927A97-FFEA-453F-A0A8-E6FB5A4066BC}" type="slidenum">
              <a:rPr lang="cs-CZ" sz="16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15</a:t>
            </a:fld>
            <a:endParaRPr lang="cs-CZ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928662" y="0"/>
            <a:ext cx="596267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cs-CZ" sz="14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Jaké stavební materiály byly použity ke stavě domu?</a:t>
            </a:r>
            <a:endParaRPr lang="cs-CZ" sz="1050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 i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Palmové listí, dřevené desky z místních stromů</a:t>
            </a:r>
            <a:endParaRPr lang="cs-CZ" sz="1050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cs-CZ" sz="14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Je potřeba, aby tento dům dobře odolával  teplotním změnám?</a:t>
            </a:r>
            <a:endParaRPr lang="cs-CZ" sz="1050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Není to potřeba, je to patrné z jeho stavby (jen tenké stěny z desek,lehká střecha)</a:t>
            </a:r>
            <a:endParaRPr lang="cs-CZ" sz="1050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cs-CZ" sz="14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Kde je  dům postaven – v jakém podnebném pásu? </a:t>
            </a:r>
            <a:endParaRPr lang="cs-CZ" sz="1050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Tropické vlhké klima</a:t>
            </a:r>
            <a:endParaRPr lang="cs-CZ" sz="24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IMG_029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15784"/>
          <a:stretch>
            <a:fillRect/>
          </a:stretch>
        </p:blipFill>
        <p:spPr>
          <a:xfrm>
            <a:off x="1500166" y="3286124"/>
            <a:ext cx="5357850" cy="3008129"/>
          </a:xfrm>
          <a:ln>
            <a:solidFill>
              <a:schemeClr val="tx1"/>
            </a:solidFill>
          </a:ln>
        </p:spPr>
      </p:pic>
      <p:sp>
        <p:nvSpPr>
          <p:cNvPr id="5" name="TextovéPole 4"/>
          <p:cNvSpPr txBox="1"/>
          <p:nvPr/>
        </p:nvSpPr>
        <p:spPr>
          <a:xfrm>
            <a:off x="1214382" y="500042"/>
            <a:ext cx="67152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b="1" dirty="0" smtClean="0"/>
          </a:p>
          <a:p>
            <a:endParaRPr lang="cs-CZ" sz="2400" b="1" dirty="0" smtClean="0"/>
          </a:p>
          <a:p>
            <a:endParaRPr lang="cs-CZ" sz="2400" b="1" dirty="0" smtClean="0"/>
          </a:p>
          <a:p>
            <a:endParaRPr lang="cs-CZ" sz="2400" b="1" dirty="0" smtClean="0"/>
          </a:p>
          <a:p>
            <a:endParaRPr lang="cs-CZ" sz="2400" b="1" dirty="0" smtClean="0"/>
          </a:p>
          <a:p>
            <a:endParaRPr lang="cs-CZ" sz="2400" b="1" dirty="0" smtClean="0"/>
          </a:p>
          <a:p>
            <a:endParaRPr lang="cs-CZ" sz="2400" b="1" dirty="0" smtClean="0"/>
          </a:p>
          <a:p>
            <a:endParaRPr lang="cs-CZ" sz="2400" b="1" dirty="0" smtClean="0"/>
          </a:p>
          <a:p>
            <a:r>
              <a:rPr lang="cs-CZ" sz="2400" b="1" dirty="0" smtClean="0"/>
              <a:t> </a:t>
            </a:r>
            <a:endParaRPr lang="cs-CZ" sz="2400" b="1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471462" cy="365125"/>
          </a:xfrm>
        </p:spPr>
        <p:txBody>
          <a:bodyPr/>
          <a:lstStyle/>
          <a:p>
            <a:fld id="{4E927A97-FFEA-453F-A0A8-E6FB5A4066BC}" type="slidenum">
              <a:rPr lang="cs-CZ" sz="16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16</a:t>
            </a:fld>
            <a:endParaRPr lang="cs-CZ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714348" y="326248"/>
            <a:ext cx="657229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Prohlédněte si dům a jeho okolí a zodpovězte tyto otázky: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Jaké barvy je půda  v okolí domu? </a:t>
            </a: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červená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Jak se tyto půdy nazývají a kde se nacházejí? </a:t>
            </a: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laterity, tropické půdy, vlhké tropické klima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Jak souvisí stavební materiál s okolní půdou? </a:t>
            </a: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Materiálem je okolní půda 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V jakém šířkovém pásmu,krajině   byl  dům postaven ? </a:t>
            </a: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Tropické vlhké klima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IMG_02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6307"/>
          <a:stretch>
            <a:fillRect/>
          </a:stretch>
        </p:blipFill>
        <p:spPr>
          <a:xfrm>
            <a:off x="5214942" y="3429000"/>
            <a:ext cx="2571768" cy="2326552"/>
          </a:xfrm>
        </p:spPr>
      </p:pic>
      <p:pic>
        <p:nvPicPr>
          <p:cNvPr id="5" name="Zástupný symbol pro obsah 3" descr="IMG_0295.JPG"/>
          <p:cNvPicPr>
            <a:picLocks noChangeAspect="1"/>
          </p:cNvPicPr>
          <p:nvPr/>
        </p:nvPicPr>
        <p:blipFill>
          <a:blip r:embed="rId3" cstate="print"/>
          <a:srcRect l="63890" t="16666" b="9724"/>
          <a:stretch>
            <a:fillRect/>
          </a:stretch>
        </p:blipFill>
        <p:spPr>
          <a:xfrm>
            <a:off x="714348" y="2786058"/>
            <a:ext cx="2714644" cy="3689131"/>
          </a:xfrm>
          <a:prstGeom prst="rect">
            <a:avLst/>
          </a:prstGeom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285720" y="214290"/>
            <a:ext cx="400024" cy="434955"/>
          </a:xfrm>
        </p:spPr>
        <p:txBody>
          <a:bodyPr/>
          <a:lstStyle/>
          <a:p>
            <a:fld id="{4E927A97-FFEA-453F-A0A8-E6FB5A4066BC}" type="slidenum">
              <a:rPr lang="cs-CZ" sz="16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17</a:t>
            </a:fld>
            <a:endParaRPr lang="cs-CZ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285852" y="357166"/>
            <a:ext cx="6302375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cs-CZ" sz="14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Materiál? </a:t>
            </a:r>
            <a:r>
              <a:rPr lang="cs-CZ" sz="14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Nepálená cihla, tzv. vepřovice</a:t>
            </a:r>
            <a:endParaRPr lang="cs-CZ" sz="1400" dirty="0" smtClean="0">
              <a:solidFill>
                <a:srgbClr val="FF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cs-CZ" sz="14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Jak se vyrábí? </a:t>
            </a:r>
            <a:r>
              <a:rPr lang="cs-CZ" sz="14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Z půdy se vyryje,naformuje do tvaru cihly a nechá vyschnout.</a:t>
            </a:r>
            <a:endParaRPr lang="cs-CZ" sz="1400" dirty="0" smtClean="0">
              <a:solidFill>
                <a:srgbClr val="FF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cs-CZ" sz="14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Co se s tímto materiálem stane po  opuštění domu? </a:t>
            </a:r>
            <a:r>
              <a:rPr lang="cs-CZ" sz="14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Rozpadne se </a:t>
            </a:r>
            <a:endParaRPr lang="cs-CZ" sz="1400" dirty="0" smtClean="0">
              <a:solidFill>
                <a:srgbClr val="FF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cs-CZ" sz="14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Vysvětlete podle  tohoto příkladu pojem recyklace materiálu. </a:t>
            </a:r>
            <a:r>
              <a:rPr lang="cs-CZ" sz="14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Nepálené cihly se účinkem okolní přírody (teplo, déšť apod.) rozpadnou, z domu pak </a:t>
            </a:r>
            <a:r>
              <a:rPr lang="cs-CZ" sz="1400" b="1" dirty="0" err="1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zbyde</a:t>
            </a:r>
            <a:r>
              <a:rPr lang="cs-CZ" sz="14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jen větší hromada půdy, materiál ke stavbě domu se vrátí do přírody a lze jej opět využít. </a:t>
            </a:r>
            <a:endParaRPr lang="cs-CZ" sz="1050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24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P6186495.JPG"/>
          <p:cNvPicPr>
            <a:picLocks noChangeAspect="1"/>
          </p:cNvPicPr>
          <p:nvPr/>
        </p:nvPicPr>
        <p:blipFill>
          <a:blip r:embed="rId2" cstate="print"/>
          <a:srcRect b="8854"/>
          <a:stretch>
            <a:fillRect/>
          </a:stretch>
        </p:blipFill>
        <p:spPr>
          <a:xfrm>
            <a:off x="1428728" y="3244216"/>
            <a:ext cx="5286412" cy="3613784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142976" y="428604"/>
            <a:ext cx="650085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Prohlédněte si obrázek  - dům i krajinu - a rozhodněte, zda: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Je tento dům postaven tak, aby odolával i větším teplotním rozdílům? </a:t>
            </a: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Ano,má silné zdi,pevnou střechu, zasklená okna a plné dveře.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Umožňuje  svým obyvatelům přitápění ? </a:t>
            </a: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Ano, ze střechy vystupuje komín pro odvod kouře.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Byl postaven: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		a)v subtropickém pásu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		 b) v tropickém pás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		c</a:t>
            </a: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) v mírném pásu</a:t>
            </a: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P91230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2000240"/>
            <a:ext cx="6072198" cy="4554149"/>
          </a:xfrm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0" y="428604"/>
            <a:ext cx="542900" cy="365125"/>
          </a:xfrm>
        </p:spPr>
        <p:txBody>
          <a:bodyPr/>
          <a:lstStyle/>
          <a:p>
            <a:fld id="{4E927A97-FFEA-453F-A0A8-E6FB5A4066BC}" type="slidenum">
              <a:rPr lang="cs-CZ" smtClean="0"/>
              <a:pPr/>
              <a:t>19</a:t>
            </a:fld>
            <a:endParaRPr lang="cs-CZ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85720" y="285728"/>
            <a:ext cx="8820428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Najděte si ve školním atlase Kyrgyzstán – právě odtud je tato fotografie. </a:t>
            </a: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Střední </a:t>
            </a:r>
            <a:r>
              <a:rPr kumimoji="0" lang="cs-CZ" sz="1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ASie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Jaké materiály byly použity k stavbě domu? </a:t>
            </a: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Kmeny stromů a hlína</a:t>
            </a: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Jsou tyto materiály místní nebo se musí  dovážet? </a:t>
            </a: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Místní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Jak tato stavba napomáhá obyvatelům vyrovnat se s vysokohorskými podmínkami?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Panují zde  drsné podmínky – proto má pevnou střechu, silné zdi,pec.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Patrná je značná chudoba místních obyvatel.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Obydlí a krajina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Čeká Vás  12 </a:t>
            </a:r>
            <a:r>
              <a:rPr lang="cs-CZ" sz="2400" dirty="0" err="1" smtClean="0"/>
              <a:t>slidů</a:t>
            </a:r>
            <a:r>
              <a:rPr lang="cs-CZ" sz="2400" dirty="0" smtClean="0"/>
              <a:t> s obrázky a úkoly (poslední dva již </a:t>
            </a:r>
            <a:r>
              <a:rPr lang="cs-CZ" sz="2400" dirty="0" err="1" smtClean="0"/>
              <a:t>nevážně</a:t>
            </a:r>
            <a:r>
              <a:rPr lang="cs-CZ" sz="2400" dirty="0" smtClean="0">
                <a:sym typeface="Wingdings" pitchFamily="2" charset="2"/>
              </a:rPr>
              <a:t>)</a:t>
            </a:r>
            <a:r>
              <a:rPr lang="cs-CZ" sz="2400" dirty="0" smtClean="0"/>
              <a:t>, </a:t>
            </a:r>
          </a:p>
          <a:p>
            <a:r>
              <a:rPr lang="cs-CZ" sz="2400" dirty="0" smtClean="0"/>
              <a:t>odpovědi můžete psát do pracovního listu</a:t>
            </a:r>
          </a:p>
          <a:p>
            <a:r>
              <a:rPr lang="cs-CZ" sz="2400" dirty="0" smtClean="0"/>
              <a:t> pracujte se školním zeměpisným atlasem – mapami  klimatu, šířkových pásem, krajin, půd,   s politickou mapou světa</a:t>
            </a:r>
          </a:p>
          <a:p>
            <a:r>
              <a:rPr lang="cs-CZ" sz="2400" dirty="0" smtClean="0"/>
              <a:t>součástí prezentace  je i slide se správnými výsledky, můžete ho použít k opravě či nápovědě</a:t>
            </a:r>
          </a:p>
          <a:p>
            <a:r>
              <a:rPr lang="cs-CZ" sz="2400" dirty="0" smtClean="0"/>
              <a:t>Důležité je hlavně pochopit vztahy  vlastnosti krajiny a obydlí…., </a:t>
            </a:r>
          </a:p>
          <a:p>
            <a:pPr algn="ctr">
              <a:buNone/>
            </a:pPr>
            <a:r>
              <a:rPr lang="cs-CZ" sz="2800" dirty="0" smtClean="0"/>
              <a:t>pusťme se do práce</a:t>
            </a:r>
          </a:p>
          <a:p>
            <a:endParaRPr lang="cs-CZ" sz="2400" dirty="0" smtClean="0"/>
          </a:p>
          <a:p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27A97-FFEA-453F-A0A8-E6FB5A4066BC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 descr="PA2290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2357430"/>
            <a:ext cx="5286412" cy="3964809"/>
          </a:xfrm>
        </p:spPr>
      </p:pic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214282" y="285728"/>
            <a:ext cx="469286" cy="365125"/>
          </a:xfrm>
        </p:spPr>
        <p:txBody>
          <a:bodyPr/>
          <a:lstStyle/>
          <a:p>
            <a:fld id="{4E927A97-FFEA-453F-A0A8-E6FB5A4066BC}" type="slidenum">
              <a:rPr lang="cs-CZ" sz="16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20</a:t>
            </a:fld>
            <a:endParaRPr lang="cs-CZ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857356" y="248209"/>
            <a:ext cx="671517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Který materiál byl použit ke stavbě  tohoto domu? </a:t>
            </a: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Dřevo, silné trámy, zřejmě plechová krytina střechy.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Jakého  náboženství  jsou zřejmě jeho obyvatelé?  </a:t>
            </a: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Křesťané, na zahradě je kříž.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Ve kterém podnebném pásu byl dům postaven? </a:t>
            </a: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V mírném</a:t>
            </a:r>
            <a:r>
              <a:rPr kumimoji="0" 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  <a:t>pásu.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3" descr="P1020406.JPG"/>
          <p:cNvPicPr>
            <a:picLocks noChangeAspect="1"/>
          </p:cNvPicPr>
          <p:nvPr/>
        </p:nvPicPr>
        <p:blipFill>
          <a:blip r:embed="rId3" cstate="print"/>
          <a:srcRect l="14206"/>
          <a:stretch>
            <a:fillRect/>
          </a:stretch>
        </p:blipFill>
        <p:spPr>
          <a:xfrm>
            <a:off x="5357818" y="3143248"/>
            <a:ext cx="2879995" cy="2517644"/>
          </a:xfrm>
          <a:prstGeom prst="rect">
            <a:avLst/>
          </a:prstGeom>
        </p:spPr>
      </p:pic>
      <p:pic>
        <p:nvPicPr>
          <p:cNvPr id="4" name="Zástupný symbol pro obsah 3" descr="P8272517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l="14063" b="7813"/>
          <a:stretch>
            <a:fillRect/>
          </a:stretch>
        </p:blipFill>
        <p:spPr>
          <a:xfrm>
            <a:off x="428596" y="3143248"/>
            <a:ext cx="3374102" cy="2714620"/>
          </a:xfrm>
        </p:spPr>
      </p:pic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357158" y="214290"/>
            <a:ext cx="428596" cy="365125"/>
          </a:xfrm>
        </p:spPr>
        <p:txBody>
          <a:bodyPr/>
          <a:lstStyle/>
          <a:p>
            <a:fld id="{4E927A97-FFEA-453F-A0A8-E6FB5A4066BC}" type="slidenum">
              <a:rPr lang="cs-CZ" sz="1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21</a:t>
            </a:fld>
            <a:endParaRPr lang="cs-CZ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214414" y="1857364"/>
            <a:ext cx="75009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Obr.  vlevo + </a:t>
            </a:r>
            <a:r>
              <a:rPr kumimoji="0" lang="cs-CZ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Kyrgystán</a:t>
            </a: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 o</a:t>
            </a: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br. vpravo </a:t>
            </a: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+ Austrálie</a:t>
            </a: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P1050021_Mel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71934" y="142852"/>
            <a:ext cx="4804789" cy="6406386"/>
          </a:xfrm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928662" cy="434955"/>
          </a:xfrm>
        </p:spPr>
        <p:txBody>
          <a:bodyPr/>
          <a:lstStyle/>
          <a:p>
            <a:fld id="{4E927A97-FFEA-453F-A0A8-E6FB5A4066BC}" type="slidenum">
              <a:rPr lang="cs-CZ" sz="16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22</a:t>
            </a:fld>
            <a:endParaRPr lang="cs-CZ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000100" y="2071678"/>
            <a:ext cx="10875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/>
              <a:t>Austrálie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P10102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3857628"/>
            <a:ext cx="3619493" cy="2714620"/>
          </a:xfrm>
        </p:spPr>
      </p:pic>
      <p:cxnSp>
        <p:nvCxnSpPr>
          <p:cNvPr id="8" name="Přímá spojovací šipka 7"/>
          <p:cNvCxnSpPr/>
          <p:nvPr/>
        </p:nvCxnSpPr>
        <p:spPr>
          <a:xfrm rot="10800000" flipV="1">
            <a:off x="1643042" y="4143380"/>
            <a:ext cx="428628" cy="3571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>
          <a:xfrm>
            <a:off x="428596" y="357166"/>
            <a:ext cx="400024" cy="365125"/>
          </a:xfrm>
        </p:spPr>
        <p:txBody>
          <a:bodyPr/>
          <a:lstStyle/>
          <a:p>
            <a:fld id="{4E927A97-FFEA-453F-A0A8-E6FB5A4066BC}" type="slidenum">
              <a:rPr lang="cs-CZ" sz="16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23</a:t>
            </a:fld>
            <a:endParaRPr lang="cs-CZ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142976" y="876998"/>
            <a:ext cx="685804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Tradiční stavby z místního materiálu postupně nahrazují stavby „modernější“.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Kterou stavbu bychom  označili za modernější? </a:t>
            </a: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Barevný dům vpravo.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Jak se nazývá vysoká rostlina  vlevo s velkými listy?  </a:t>
            </a: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banánovník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Na co lze její listy využít?   </a:t>
            </a: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 na stavbu domů, rohože, balení potravin,  apod.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P21100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32" y="2143116"/>
            <a:ext cx="5286412" cy="3964809"/>
          </a:xfrm>
        </p:spPr>
      </p:pic>
      <p:sp>
        <p:nvSpPr>
          <p:cNvPr id="5" name="TextovéPole 4"/>
          <p:cNvSpPr txBox="1"/>
          <p:nvPr/>
        </p:nvSpPr>
        <p:spPr>
          <a:xfrm>
            <a:off x="500034" y="285728"/>
            <a:ext cx="6357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Komu je určeno toto obydlí,kdo  v něm přebývá?</a:t>
            </a:r>
          </a:p>
          <a:p>
            <a:r>
              <a:rPr lang="cs-CZ" sz="2400" b="1" dirty="0" smtClean="0">
                <a:solidFill>
                  <a:srgbClr val="FF0000"/>
                </a:solidFill>
              </a:rPr>
              <a:t> – prasátko v „tropickém“ prasečáku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85786" y="0"/>
            <a:ext cx="490526" cy="365125"/>
          </a:xfrm>
        </p:spPr>
        <p:txBody>
          <a:bodyPr/>
          <a:lstStyle/>
          <a:p>
            <a:fld id="{4E927A97-FFEA-453F-A0A8-E6FB5A4066BC}" type="slidenum">
              <a:rPr lang="cs-CZ" sz="16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24</a:t>
            </a:fld>
            <a:endParaRPr lang="cs-CZ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P10103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571528"/>
            <a:ext cx="9906035" cy="7429528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Přepadla Vás  již únava? 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5357818" y="5286388"/>
            <a:ext cx="27347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smtClean="0"/>
              <a:t>Odpočiňte si!</a:t>
            </a:r>
            <a:endParaRPr lang="cs-CZ" sz="36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785786" y="6000768"/>
            <a:ext cx="89057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Přátelé Vám přitom  mohou zištně vybrat pár cizopasníků…..</a:t>
            </a:r>
            <a:endParaRPr lang="cs-CZ" sz="280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27A97-FFEA-453F-A0A8-E6FB5A4066BC}" type="slidenum">
              <a:rPr lang="cs-CZ" smtClean="0"/>
              <a:pPr/>
              <a:t>25</a:t>
            </a:fld>
            <a:endParaRPr lang="cs-CZ"/>
          </a:p>
        </p:txBody>
      </p:sp>
      <p:sp>
        <p:nvSpPr>
          <p:cNvPr id="10" name="Obláček 9"/>
          <p:cNvSpPr/>
          <p:nvPr/>
        </p:nvSpPr>
        <p:spPr>
          <a:xfrm rot="18339231">
            <a:off x="-14353" y="1778571"/>
            <a:ext cx="2357454" cy="2229934"/>
          </a:xfrm>
          <a:prstGeom prst="cloudCallou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Ač vypadám jako mrtvé, jsem živé!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P101025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3189293"/>
            <a:ext cx="4891609" cy="3668707"/>
          </a:xfrm>
        </p:spPr>
      </p:pic>
      <p:sp>
        <p:nvSpPr>
          <p:cNvPr id="5" name="TextovéPole 4"/>
          <p:cNvSpPr txBox="1"/>
          <p:nvPr/>
        </p:nvSpPr>
        <p:spPr>
          <a:xfrm>
            <a:off x="4643438" y="2500306"/>
            <a:ext cx="50006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b="1" dirty="0" smtClean="0"/>
              <a:t>ve stínu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/>
              <a:t> ze </a:t>
            </a:r>
            <a:r>
              <a:rPr lang="cs-CZ" b="1" dirty="0"/>
              <a:t>vzdušných materiálů</a:t>
            </a:r>
            <a:r>
              <a:rPr lang="cs-CZ" dirty="0"/>
              <a:t> </a:t>
            </a: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s nezavíranými </a:t>
            </a:r>
            <a:r>
              <a:rPr lang="cs-CZ" dirty="0"/>
              <a:t>dveřními otvory na obou koncích budovy, aby budovou protahoval </a:t>
            </a:r>
            <a:r>
              <a:rPr lang="cs-CZ" b="1" dirty="0" smtClean="0"/>
              <a:t>průvan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často i </a:t>
            </a:r>
            <a:r>
              <a:rPr lang="cs-CZ" b="1" dirty="0" smtClean="0"/>
              <a:t>na kůlech </a:t>
            </a:r>
            <a:r>
              <a:rPr lang="cs-CZ" dirty="0" smtClean="0"/>
              <a:t>(kvůli bezpečnosti a vlhkosti)</a:t>
            </a:r>
            <a:r>
              <a:rPr lang="cs-CZ" dirty="0"/>
              <a:t> </a:t>
            </a:r>
          </a:p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214810" y="428604"/>
            <a:ext cx="3908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                                                                V regionu rovníkového deštného lesa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14282" y="714356"/>
            <a:ext cx="2516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Kde se tento  dům staví?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214282" y="1214422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Jaké teplotní rozdíly </a:t>
            </a:r>
          </a:p>
          <a:p>
            <a:r>
              <a:rPr lang="cs-CZ" b="1" dirty="0" smtClean="0"/>
              <a:t> během dne, v průběhu roku?</a:t>
            </a:r>
            <a:endParaRPr lang="cs-CZ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000464" y="1285860"/>
            <a:ext cx="5143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 celý rok převažují denní teploty nad rámec přirozeného  tepelné komfortu člověka , tj. větší teplo než je  člověku příjemné</a:t>
            </a:r>
          </a:p>
          <a:p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0" y="2643182"/>
            <a:ext cx="4219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Jaká je konstrukce a místní poloha domu? </a:t>
            </a:r>
            <a:endParaRPr lang="cs-CZ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5286380" y="4286256"/>
            <a:ext cx="2927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Použité stavební materiály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5143504" y="5072074"/>
            <a:ext cx="33575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 palmového listí  - stěny a rohože,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silnější kmeny -  nosné kůly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tenčí kmeny - vlastní stavbu a krov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palmového listí svádějící srážkou vodu za okraj obydlí - střecha.</a:t>
            </a:r>
            <a:endParaRPr lang="cs-CZ" dirty="0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347650" cy="365125"/>
          </a:xfrm>
        </p:spPr>
        <p:txBody>
          <a:bodyPr/>
          <a:lstStyle/>
          <a:p>
            <a:fld id="{4E927A97-FFEA-453F-A0A8-E6FB5A4066BC}" type="slidenum">
              <a:rPr lang="cs-CZ" sz="20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3</a:t>
            </a:fld>
            <a:endParaRPr lang="cs-CZ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Šipka doprava 16"/>
          <p:cNvSpPr/>
          <p:nvPr/>
        </p:nvSpPr>
        <p:spPr>
          <a:xfrm>
            <a:off x="3000364" y="642918"/>
            <a:ext cx="785818" cy="571504"/>
          </a:xfrm>
          <a:prstGeom prst="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Šipka doprava 17"/>
          <p:cNvSpPr/>
          <p:nvPr/>
        </p:nvSpPr>
        <p:spPr>
          <a:xfrm>
            <a:off x="3286116" y="1428736"/>
            <a:ext cx="714380" cy="428628"/>
          </a:xfrm>
          <a:prstGeom prst="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Šipka doprava 18"/>
          <p:cNvSpPr/>
          <p:nvPr/>
        </p:nvSpPr>
        <p:spPr>
          <a:xfrm>
            <a:off x="4214810" y="2643182"/>
            <a:ext cx="428628" cy="500066"/>
          </a:xfrm>
          <a:prstGeom prst="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Šipka doprava 19"/>
          <p:cNvSpPr/>
          <p:nvPr/>
        </p:nvSpPr>
        <p:spPr>
          <a:xfrm rot="5400000">
            <a:off x="6536545" y="4679165"/>
            <a:ext cx="535785" cy="464347"/>
          </a:xfrm>
          <a:prstGeom prst="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ovéPole 20"/>
          <p:cNvSpPr txBox="1"/>
          <p:nvPr/>
        </p:nvSpPr>
        <p:spPr>
          <a:xfrm>
            <a:off x="928662" y="214290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>
                <a:solidFill>
                  <a:srgbClr val="FF0000"/>
                </a:solidFill>
              </a:rPr>
              <a:t>Sledujte logiku vztahů</a:t>
            </a:r>
            <a:endParaRPr lang="cs-CZ" i="1" dirty="0">
              <a:solidFill>
                <a:srgbClr val="FF0000"/>
              </a:solidFill>
            </a:endParaRPr>
          </a:p>
        </p:txBody>
      </p:sp>
      <p:sp>
        <p:nvSpPr>
          <p:cNvPr id="22" name="Šipka doprava 21"/>
          <p:cNvSpPr/>
          <p:nvPr/>
        </p:nvSpPr>
        <p:spPr>
          <a:xfrm rot="5400000">
            <a:off x="6072198" y="857232"/>
            <a:ext cx="428628" cy="571504"/>
          </a:xfrm>
          <a:prstGeom prst="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Šipka doprava 22"/>
          <p:cNvSpPr/>
          <p:nvPr/>
        </p:nvSpPr>
        <p:spPr>
          <a:xfrm rot="5400000">
            <a:off x="6357950" y="2214554"/>
            <a:ext cx="428628" cy="571504"/>
          </a:xfrm>
          <a:prstGeom prst="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P10102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6884"/>
          <a:stretch>
            <a:fillRect/>
          </a:stretch>
        </p:blipFill>
        <p:spPr>
          <a:xfrm>
            <a:off x="928662" y="1714488"/>
            <a:ext cx="7334301" cy="4572008"/>
          </a:xfrm>
          <a:ln>
            <a:solidFill>
              <a:schemeClr val="tx1"/>
            </a:solidFill>
          </a:ln>
        </p:spPr>
      </p:pic>
      <p:sp>
        <p:nvSpPr>
          <p:cNvPr id="6" name="TextovéPole 5"/>
          <p:cNvSpPr txBox="1"/>
          <p:nvPr/>
        </p:nvSpPr>
        <p:spPr>
          <a:xfrm>
            <a:off x="571472" y="-214338"/>
            <a:ext cx="65592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 smtClean="0"/>
          </a:p>
          <a:p>
            <a:pPr marL="342900" indent="-342900">
              <a:buFont typeface="+mj-lt"/>
              <a:buAutoNum type="arabicPeriod"/>
            </a:pPr>
            <a:endParaRPr lang="cs-CZ" b="1" dirty="0" smtClean="0"/>
          </a:p>
          <a:p>
            <a:pPr marL="342900" indent="-342900"/>
            <a:r>
              <a:rPr lang="cs-CZ" b="1" i="1" dirty="0" smtClean="0"/>
              <a:t>Prohlédněte si fotografii  - dům,rostliny, a odpovězte na otázky</a:t>
            </a:r>
          </a:p>
          <a:p>
            <a:pPr marL="342900" indent="-342900">
              <a:buFont typeface="+mj-lt"/>
              <a:buAutoNum type="arabicPeriod"/>
            </a:pPr>
            <a:r>
              <a:rPr lang="cs-CZ" b="1" dirty="0" smtClean="0"/>
              <a:t>Jaké stavební materiály byly použity ke stavě domu?</a:t>
            </a:r>
          </a:p>
          <a:p>
            <a:pPr marL="342900" indent="-342900">
              <a:buFont typeface="+mj-lt"/>
              <a:buAutoNum type="arabicPeriod"/>
            </a:pPr>
            <a:r>
              <a:rPr lang="cs-CZ" b="1" dirty="0" smtClean="0"/>
              <a:t>Je potřeba, aby tento dům dobře odolával  teplotním změnám?</a:t>
            </a:r>
          </a:p>
          <a:p>
            <a:pPr marL="342900" indent="-342900">
              <a:buFont typeface="+mj-lt"/>
              <a:buAutoNum type="arabicPeriod"/>
            </a:pPr>
            <a:r>
              <a:rPr lang="cs-CZ" b="1" dirty="0" smtClean="0"/>
              <a:t>Kde je  dům postaven – v jakém podnebném pásu?</a:t>
            </a:r>
            <a:endParaRPr lang="cs-CZ" dirty="0" smtClean="0"/>
          </a:p>
          <a:p>
            <a:endParaRPr lang="cs-CZ" b="1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400024" cy="365125"/>
          </a:xfrm>
        </p:spPr>
        <p:txBody>
          <a:bodyPr/>
          <a:lstStyle/>
          <a:p>
            <a:fld id="{4E927A97-FFEA-453F-A0A8-E6FB5A4066BC}" type="slidenum">
              <a:rPr lang="cs-CZ" sz="16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4</a:t>
            </a:fld>
            <a:endParaRPr lang="cs-CZ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IMG_029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15784"/>
          <a:stretch>
            <a:fillRect/>
          </a:stretch>
        </p:blipFill>
        <p:spPr>
          <a:xfrm>
            <a:off x="1428728" y="2643182"/>
            <a:ext cx="6788944" cy="3811607"/>
          </a:xfrm>
          <a:ln>
            <a:solidFill>
              <a:schemeClr val="tx1"/>
            </a:solidFill>
          </a:ln>
        </p:spPr>
      </p:pic>
      <p:sp>
        <p:nvSpPr>
          <p:cNvPr id="5" name="TextovéPole 4"/>
          <p:cNvSpPr txBox="1"/>
          <p:nvPr/>
        </p:nvSpPr>
        <p:spPr>
          <a:xfrm>
            <a:off x="1214382" y="500042"/>
            <a:ext cx="67152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b="1" dirty="0" smtClean="0"/>
          </a:p>
          <a:p>
            <a:endParaRPr lang="cs-CZ" sz="2400" b="1" dirty="0" smtClean="0"/>
          </a:p>
          <a:p>
            <a:endParaRPr lang="cs-CZ" sz="2400" b="1" dirty="0" smtClean="0"/>
          </a:p>
          <a:p>
            <a:endParaRPr lang="cs-CZ" sz="2400" b="1" dirty="0" smtClean="0"/>
          </a:p>
          <a:p>
            <a:endParaRPr lang="cs-CZ" sz="2400" b="1" dirty="0" smtClean="0"/>
          </a:p>
          <a:p>
            <a:endParaRPr lang="cs-CZ" sz="2400" b="1" dirty="0" smtClean="0"/>
          </a:p>
          <a:p>
            <a:endParaRPr lang="cs-CZ" sz="2400" b="1" dirty="0" smtClean="0"/>
          </a:p>
          <a:p>
            <a:endParaRPr lang="cs-CZ" sz="2400" b="1" dirty="0" smtClean="0"/>
          </a:p>
          <a:p>
            <a:r>
              <a:rPr lang="cs-CZ" sz="2400" b="1" dirty="0" smtClean="0"/>
              <a:t> </a:t>
            </a:r>
            <a:endParaRPr lang="cs-CZ" sz="2400" b="1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471462" cy="365125"/>
          </a:xfrm>
        </p:spPr>
        <p:txBody>
          <a:bodyPr/>
          <a:lstStyle/>
          <a:p>
            <a:fld id="{4E927A97-FFEA-453F-A0A8-E6FB5A4066BC}" type="slidenum">
              <a:rPr lang="cs-CZ" sz="16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5</a:t>
            </a:fld>
            <a:endParaRPr lang="cs-CZ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714348" y="695579"/>
            <a:ext cx="657229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Prohlédněte si dům a jeho okolí a zodpovězte tyto otázky: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Jaké barvy je půda  v okolí domu? 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Jak se tyto půdy nazývají a kde se nacházejí? 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Jak souvisí stavební materiál s okolní půdou? 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V jakém šířkovém pásmu,krajině   byl  dům postaven ? 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IMG_02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6307"/>
          <a:stretch>
            <a:fillRect/>
          </a:stretch>
        </p:blipFill>
        <p:spPr>
          <a:xfrm>
            <a:off x="3428992" y="2000240"/>
            <a:ext cx="5002994" cy="4525963"/>
          </a:xfrm>
        </p:spPr>
      </p:pic>
      <p:pic>
        <p:nvPicPr>
          <p:cNvPr id="5" name="Zástupný symbol pro obsah 3" descr="IMG_0295.JPG"/>
          <p:cNvPicPr>
            <a:picLocks noChangeAspect="1"/>
          </p:cNvPicPr>
          <p:nvPr/>
        </p:nvPicPr>
        <p:blipFill>
          <a:blip r:embed="rId3" cstate="print"/>
          <a:srcRect l="63890" t="16666" b="9724"/>
          <a:stretch>
            <a:fillRect/>
          </a:stretch>
        </p:blipFill>
        <p:spPr>
          <a:xfrm>
            <a:off x="214282" y="2285992"/>
            <a:ext cx="3048920" cy="4143404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785918" y="500042"/>
            <a:ext cx="63586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b="1" dirty="0" smtClean="0"/>
              <a:t>Jak se nazývá tento typ stavebního materiálu?</a:t>
            </a:r>
          </a:p>
          <a:p>
            <a:pPr marL="342900" indent="-342900">
              <a:buFont typeface="+mj-lt"/>
              <a:buAutoNum type="arabicPeriod"/>
            </a:pPr>
            <a:r>
              <a:rPr lang="cs-CZ" b="1" dirty="0" smtClean="0"/>
              <a:t> Jak se vyrábí?</a:t>
            </a:r>
          </a:p>
          <a:p>
            <a:pPr marL="342900" indent="-342900">
              <a:buFont typeface="+mj-lt"/>
              <a:buAutoNum type="arabicPeriod"/>
            </a:pPr>
            <a:r>
              <a:rPr lang="cs-CZ" b="1" dirty="0" smtClean="0"/>
              <a:t> Co se s tímto materiálem stane po  opuštění domu?</a:t>
            </a:r>
          </a:p>
          <a:p>
            <a:pPr marL="342900" indent="-342900">
              <a:buFont typeface="+mj-lt"/>
              <a:buAutoNum type="arabicPeriod"/>
            </a:pPr>
            <a:r>
              <a:rPr lang="cs-CZ" b="1" dirty="0" smtClean="0"/>
              <a:t>Vysvětlete podle  tohoto příkladu pojem recyklace materiálu.</a:t>
            </a:r>
            <a:endParaRPr lang="cs-CZ" b="1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285720" y="214290"/>
            <a:ext cx="400024" cy="434955"/>
          </a:xfrm>
        </p:spPr>
        <p:txBody>
          <a:bodyPr/>
          <a:lstStyle/>
          <a:p>
            <a:fld id="{4E927A97-FFEA-453F-A0A8-E6FB5A4066BC}" type="slidenum">
              <a:rPr lang="cs-CZ" sz="16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6</a:t>
            </a:fld>
            <a:endParaRPr lang="cs-CZ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P6186495.JPG"/>
          <p:cNvPicPr>
            <a:picLocks noChangeAspect="1"/>
          </p:cNvPicPr>
          <p:nvPr/>
        </p:nvPicPr>
        <p:blipFill>
          <a:blip r:embed="rId2" cstate="print"/>
          <a:srcRect b="8854"/>
          <a:stretch>
            <a:fillRect/>
          </a:stretch>
        </p:blipFill>
        <p:spPr>
          <a:xfrm>
            <a:off x="500034" y="2214554"/>
            <a:ext cx="7315200" cy="500066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1357290" y="214290"/>
            <a:ext cx="716709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Prohlédněte si obrázek  - dům i krajinu - a rozhodněte, zda:</a:t>
            </a:r>
          </a:p>
          <a:p>
            <a:pPr marL="342900" indent="-342900">
              <a:buFont typeface="+mj-lt"/>
              <a:buAutoNum type="arabicPeriod"/>
            </a:pPr>
            <a:r>
              <a:rPr lang="cs-CZ" b="1" dirty="0" smtClean="0"/>
              <a:t>Je tento dům postaven tak, aby odolával i větším teplotním rozdílům?</a:t>
            </a:r>
          </a:p>
          <a:p>
            <a:pPr marL="342900" indent="-342900">
              <a:buFont typeface="+mj-lt"/>
              <a:buAutoNum type="arabicPeriod"/>
            </a:pPr>
            <a:r>
              <a:rPr lang="cs-CZ" b="1" dirty="0" smtClean="0"/>
              <a:t>Umožňuje  svým obyvatelům přitápění? </a:t>
            </a:r>
          </a:p>
          <a:p>
            <a:pPr marL="342900" indent="-342900">
              <a:buFont typeface="+mj-lt"/>
              <a:buAutoNum type="arabicPeriod"/>
            </a:pPr>
            <a:r>
              <a:rPr lang="cs-CZ" b="1" dirty="0" smtClean="0"/>
              <a:t>Byl postaven:</a:t>
            </a:r>
          </a:p>
          <a:p>
            <a:pPr marL="342900" indent="-342900"/>
            <a:r>
              <a:rPr lang="cs-CZ" b="1" dirty="0" smtClean="0"/>
              <a:t> 		a)v subtropickém pásu?</a:t>
            </a:r>
          </a:p>
          <a:p>
            <a:pPr marL="342900" indent="-342900"/>
            <a:r>
              <a:rPr lang="cs-CZ" b="1" dirty="0" smtClean="0"/>
              <a:t>		 b) v tropickém pás?</a:t>
            </a:r>
          </a:p>
          <a:p>
            <a:pPr marL="342900" indent="-342900"/>
            <a:r>
              <a:rPr lang="cs-CZ" b="1" dirty="0" smtClean="0"/>
              <a:t>		c) v mírném pásu?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P91230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57166"/>
            <a:ext cx="9001156" cy="6750868"/>
          </a:xfrm>
        </p:spPr>
      </p:pic>
      <p:sp>
        <p:nvSpPr>
          <p:cNvPr id="5" name="TextovéPole 4"/>
          <p:cNvSpPr txBox="1"/>
          <p:nvPr/>
        </p:nvSpPr>
        <p:spPr>
          <a:xfrm>
            <a:off x="642911" y="0"/>
            <a:ext cx="82868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b="1" dirty="0" smtClean="0"/>
              <a:t>Najděte si ve školním atlase Kyrgyzstán – právě odtud je tato fotografie.</a:t>
            </a:r>
          </a:p>
          <a:p>
            <a:pPr marL="342900" indent="-342900">
              <a:buFont typeface="+mj-lt"/>
              <a:buAutoNum type="arabicPeriod"/>
            </a:pPr>
            <a:r>
              <a:rPr lang="cs-CZ" b="1" dirty="0" smtClean="0"/>
              <a:t>Jaké materiály byly použity k stavbě domu?</a:t>
            </a:r>
          </a:p>
          <a:p>
            <a:pPr marL="342900" indent="-342900">
              <a:buFont typeface="+mj-lt"/>
              <a:buAutoNum type="arabicPeriod"/>
            </a:pPr>
            <a:r>
              <a:rPr lang="cs-CZ" b="1" dirty="0" smtClean="0"/>
              <a:t> Jsou tyto materiály místní nebo se musí  dovážet?</a:t>
            </a:r>
          </a:p>
          <a:p>
            <a:pPr marL="342900" indent="-342900">
              <a:buFont typeface="+mj-lt"/>
              <a:buAutoNum type="arabicPeriod"/>
            </a:pPr>
            <a:r>
              <a:rPr lang="cs-CZ" b="1" dirty="0" smtClean="0"/>
              <a:t>Jak tato stavba napomáhá obyvatelům vyrovnat se s vysokohorskými podmínkami? </a:t>
            </a:r>
            <a:endParaRPr lang="cs-CZ" b="1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0" y="428604"/>
            <a:ext cx="542900" cy="365125"/>
          </a:xfrm>
        </p:spPr>
        <p:txBody>
          <a:bodyPr/>
          <a:lstStyle/>
          <a:p>
            <a:fld id="{4E927A97-FFEA-453F-A0A8-E6FB5A4066BC}" type="slidenum">
              <a:rPr lang="cs-CZ" smtClean="0"/>
              <a:pPr/>
              <a:t>8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 descr="PA2290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017944"/>
            <a:ext cx="7786742" cy="5840056"/>
          </a:xfrm>
        </p:spPr>
      </p:pic>
      <p:sp>
        <p:nvSpPr>
          <p:cNvPr id="5" name="TextovéPole 4"/>
          <p:cNvSpPr txBox="1"/>
          <p:nvPr/>
        </p:nvSpPr>
        <p:spPr>
          <a:xfrm>
            <a:off x="1500166" y="500042"/>
            <a:ext cx="53041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b="1" dirty="0" smtClean="0"/>
              <a:t>Který materiál byl použit ke  stavbě tohoto domu?</a:t>
            </a:r>
          </a:p>
          <a:p>
            <a:pPr marL="342900" indent="-342900">
              <a:buFont typeface="+mj-lt"/>
              <a:buAutoNum type="arabicPeriod"/>
            </a:pPr>
            <a:r>
              <a:rPr lang="cs-CZ" b="1" dirty="0" smtClean="0"/>
              <a:t>Jakého náboženství jsou zřejmě jeho obyvatelé?</a:t>
            </a:r>
          </a:p>
          <a:p>
            <a:pPr marL="342900" indent="-342900">
              <a:buFont typeface="+mj-lt"/>
              <a:buAutoNum type="arabicPeriod"/>
            </a:pPr>
            <a:r>
              <a:rPr lang="cs-CZ" b="1" dirty="0" smtClean="0"/>
              <a:t>Ve kterém podnebném pásu byl dům postaven?</a:t>
            </a:r>
            <a:endParaRPr lang="cs-CZ" b="1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214282" y="285728"/>
            <a:ext cx="328586" cy="365125"/>
          </a:xfrm>
        </p:spPr>
        <p:txBody>
          <a:bodyPr/>
          <a:lstStyle/>
          <a:p>
            <a:fld id="{4E927A97-FFEA-453F-A0A8-E6FB5A4066BC}" type="slidenum">
              <a:rPr lang="cs-CZ" sz="16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9</a:t>
            </a:fld>
            <a:endParaRPr lang="cs-CZ" sz="16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426</TotalTime>
  <Words>935</Words>
  <Application>Microsoft Office PowerPoint</Application>
  <PresentationFormat>Předvádění na obrazovce (4:3)</PresentationFormat>
  <Paragraphs>184</Paragraphs>
  <Slides>25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Motiv sady Office</vt:lpstr>
      <vt:lpstr>Obydlí a krajina</vt:lpstr>
      <vt:lpstr>Obydlí a krajina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ODPOVĚDI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Přepadla Vás  již únava? </vt:lpstr>
    </vt:vector>
  </TitlesOfParts>
  <Company>Pedagogicka fakulta MU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Svatonova</dc:creator>
  <cp:lastModifiedBy>Foltynova</cp:lastModifiedBy>
  <cp:revision>11</cp:revision>
  <dcterms:created xsi:type="dcterms:W3CDTF">2010-02-18T09:26:01Z</dcterms:created>
  <dcterms:modified xsi:type="dcterms:W3CDTF">2010-07-24T11:38:19Z</dcterms:modified>
</cp:coreProperties>
</file>