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4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8F88C-7AFA-425C-8166-3B7474BCC748}" type="datetimeFigureOut">
              <a:rPr lang="cs-CZ" smtClean="0"/>
              <a:pPr/>
              <a:t>7.3.2012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137E-69EA-4B51-B757-DC41D14C9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8F88C-7AFA-425C-8166-3B7474BCC748}" type="datetimeFigureOut">
              <a:rPr lang="cs-CZ" smtClean="0"/>
              <a:pPr/>
              <a:t>7.3.2012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137E-69EA-4B51-B757-DC41D14C9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8F88C-7AFA-425C-8166-3B7474BCC748}" type="datetimeFigureOut">
              <a:rPr lang="cs-CZ" smtClean="0"/>
              <a:pPr/>
              <a:t>7.3.2012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137E-69EA-4B51-B757-DC41D14C9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8F88C-7AFA-425C-8166-3B7474BCC748}" type="datetimeFigureOut">
              <a:rPr lang="cs-CZ" smtClean="0"/>
              <a:pPr/>
              <a:t>7.3.2012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137E-69EA-4B51-B757-DC41D14C9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8F88C-7AFA-425C-8166-3B7474BCC748}" type="datetimeFigureOut">
              <a:rPr lang="cs-CZ" smtClean="0"/>
              <a:pPr/>
              <a:t>7.3.2012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137E-69EA-4B51-B757-DC41D14C9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8F88C-7AFA-425C-8166-3B7474BCC748}" type="datetimeFigureOut">
              <a:rPr lang="cs-CZ" smtClean="0"/>
              <a:pPr/>
              <a:t>7.3.2012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137E-69EA-4B51-B757-DC41D14C9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8F88C-7AFA-425C-8166-3B7474BCC748}" type="datetimeFigureOut">
              <a:rPr lang="cs-CZ" smtClean="0"/>
              <a:pPr/>
              <a:t>7.3.2012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137E-69EA-4B51-B757-DC41D14C9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8F88C-7AFA-425C-8166-3B7474BCC748}" type="datetimeFigureOut">
              <a:rPr lang="cs-CZ" smtClean="0"/>
              <a:pPr/>
              <a:t>7.3.2012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137E-69EA-4B51-B757-DC41D14C9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8F88C-7AFA-425C-8166-3B7474BCC748}" type="datetimeFigureOut">
              <a:rPr lang="cs-CZ" smtClean="0"/>
              <a:pPr/>
              <a:t>7.3.2012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137E-69EA-4B51-B757-DC41D14C9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8F88C-7AFA-425C-8166-3B7474BCC748}" type="datetimeFigureOut">
              <a:rPr lang="cs-CZ" smtClean="0"/>
              <a:pPr/>
              <a:t>7.3.2012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137E-69EA-4B51-B757-DC41D14C9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8F88C-7AFA-425C-8166-3B7474BCC748}" type="datetimeFigureOut">
              <a:rPr lang="cs-CZ" smtClean="0"/>
              <a:pPr/>
              <a:t>7.3.2012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137E-69EA-4B51-B757-DC41D14C9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8F88C-7AFA-425C-8166-3B7474BCC748}" type="datetimeFigureOut">
              <a:rPr lang="cs-CZ" smtClean="0"/>
              <a:pPr/>
              <a:t>7.3.2012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6137E-69EA-4B51-B757-DC41D14C9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predmety/predmet.pl?id=607683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is.muni.cz/th/105578/pedf_m/MAGISTERSKA_DP.txt" TargetMode="External"/><Relationship Id="rId4" Type="http://schemas.openxmlformats.org/officeDocument/2006/relationships/hyperlink" Target="http://is.muni.cz/th/66118/pedf_d/DSP_Pechova.tx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animace4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74821"/>
            <a:ext cx="9142162" cy="68593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447800"/>
            <a:ext cx="8458200" cy="1905000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>
                <a:latin typeface="Arno Pro" pitchFamily="18" charset="0"/>
              </a:rPr>
              <a:t>            </a:t>
            </a:r>
            <a:r>
              <a:rPr lang="cs-CZ" sz="3100" b="1" dirty="0" err="1" smtClean="0">
                <a:latin typeface="Arno Pro" pitchFamily="18" charset="0"/>
              </a:rPr>
              <a:t>Edukativní</a:t>
            </a:r>
            <a:r>
              <a:rPr lang="cs-CZ" sz="3100" b="1" dirty="0" smtClean="0">
                <a:latin typeface="Arno Pro" pitchFamily="18" charset="0"/>
              </a:rPr>
              <a:t> </a:t>
            </a:r>
            <a:r>
              <a:rPr lang="cs-CZ" sz="3100" b="1" dirty="0">
                <a:latin typeface="Arno Pro" pitchFamily="18" charset="0"/>
              </a:rPr>
              <a:t>aspekty zprostředkování umění </a:t>
            </a:r>
            <a:r>
              <a:rPr lang="cs-CZ" sz="3100" b="1" dirty="0" smtClean="0">
                <a:latin typeface="Arno Pro" pitchFamily="18" charset="0"/>
              </a:rPr>
              <a:t/>
            </a:r>
            <a:br>
              <a:rPr lang="cs-CZ" sz="3100" b="1" dirty="0" smtClean="0">
                <a:latin typeface="Arno Pro" pitchFamily="18" charset="0"/>
              </a:rPr>
            </a:br>
            <a:r>
              <a:rPr lang="cs-CZ" sz="3100" b="1" dirty="0" smtClean="0">
                <a:latin typeface="Arno Pro" pitchFamily="18" charset="0"/>
              </a:rPr>
              <a:t>               v </a:t>
            </a:r>
            <a:r>
              <a:rPr lang="cs-CZ" sz="3100" b="1" dirty="0">
                <a:latin typeface="Arno Pro" pitchFamily="18" charset="0"/>
              </a:rPr>
              <a:t>muzeích </a:t>
            </a:r>
            <a:r>
              <a:rPr lang="cs-CZ" sz="3100" b="1" dirty="0" smtClean="0">
                <a:latin typeface="Arno Pro" pitchFamily="18" charset="0"/>
              </a:rPr>
              <a:t>a </a:t>
            </a:r>
            <a:r>
              <a:rPr lang="cs-CZ" sz="3100" b="1" dirty="0">
                <a:latin typeface="Arno Pro" pitchFamily="18" charset="0"/>
              </a:rPr>
              <a:t>galeriích</a:t>
            </a:r>
            <a:r>
              <a:rPr lang="cs-CZ" sz="3100" b="1" dirty="0" smtClean="0">
                <a:latin typeface="Arno Pro" pitchFamily="18" charset="0"/>
              </a:rPr>
              <a:t>,</a:t>
            </a:r>
            <a:br>
              <a:rPr lang="cs-CZ" sz="3100" b="1" dirty="0" smtClean="0">
                <a:latin typeface="Arno Pro" pitchFamily="18" charset="0"/>
              </a:rPr>
            </a:br>
            <a:r>
              <a:rPr lang="cs-CZ" sz="3100" b="1" dirty="0" smtClean="0">
                <a:latin typeface="Arno Pro" pitchFamily="18" charset="0"/>
              </a:rPr>
              <a:t>            „</a:t>
            </a:r>
            <a:r>
              <a:rPr lang="cs-CZ" sz="3100" b="1" dirty="0">
                <a:latin typeface="Arno Pro" pitchFamily="18" charset="0"/>
              </a:rPr>
              <a:t>výuka“</a:t>
            </a:r>
            <a:br>
              <a:rPr lang="cs-CZ" sz="3100" b="1" dirty="0">
                <a:latin typeface="Arno Pro" pitchFamily="18" charset="0"/>
              </a:rPr>
            </a:br>
            <a:r>
              <a:rPr lang="cs-CZ" sz="3100" b="1" dirty="0" smtClean="0">
                <a:latin typeface="Arno Pro" pitchFamily="18" charset="0"/>
              </a:rPr>
              <a:t>                    před </a:t>
            </a:r>
            <a:r>
              <a:rPr lang="cs-CZ" sz="3100" b="1" dirty="0">
                <a:latin typeface="Arno Pro" pitchFamily="18" charset="0"/>
              </a:rPr>
              <a:t>obrazy, galerijní animace jako vzdělávací </a:t>
            </a:r>
            <a:r>
              <a:rPr lang="cs-CZ" sz="3100" b="1" dirty="0" smtClean="0">
                <a:latin typeface="Arno Pro" pitchFamily="18" charset="0"/>
              </a:rPr>
              <a:t>proces.</a:t>
            </a:r>
            <a:endParaRPr lang="cs-CZ" sz="3100" b="1" dirty="0">
              <a:latin typeface="Arno Pro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814478" y="4648200"/>
            <a:ext cx="331366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dirty="0" err="1" smtClean="0"/>
              <a:t>BcA</a:t>
            </a:r>
            <a:r>
              <a:rPr lang="cs-CZ" b="1" dirty="0" smtClean="0"/>
              <a:t>. Martina Lišková</a:t>
            </a:r>
          </a:p>
          <a:p>
            <a:pPr algn="ctr"/>
            <a:r>
              <a:rPr lang="cs-CZ" b="1" dirty="0" smtClean="0"/>
              <a:t>397154</a:t>
            </a:r>
          </a:p>
          <a:p>
            <a:pPr algn="ctr"/>
            <a:r>
              <a:rPr lang="cs-CZ" b="1" dirty="0" smtClean="0"/>
              <a:t>Metodika </a:t>
            </a:r>
            <a:r>
              <a:rPr lang="cs-CZ" b="1" dirty="0" smtClean="0"/>
              <a:t>galerijní pedagogiky</a:t>
            </a:r>
          </a:p>
          <a:p>
            <a:pPr algn="ctr"/>
            <a:r>
              <a:rPr lang="cs-CZ" b="1" dirty="0" smtClean="0">
                <a:hlinkClick r:id="rId3"/>
              </a:rPr>
              <a:t>GP3MP_MGP</a:t>
            </a:r>
            <a:endParaRPr lang="cs-CZ" b="1" dirty="0" smtClean="0"/>
          </a:p>
          <a:p>
            <a:pPr algn="ctr"/>
            <a:r>
              <a:rPr lang="cs-CZ" b="1" dirty="0" smtClean="0"/>
              <a:t>Jaro 2012</a:t>
            </a:r>
            <a:endParaRPr lang="cs-CZ" b="1" dirty="0" smtClean="0"/>
          </a:p>
          <a:p>
            <a:pPr algn="ctr"/>
            <a:r>
              <a:rPr lang="cs-CZ" b="1" dirty="0" smtClean="0"/>
              <a:t>vyučující: Mgr. Alice Stuchlíková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animace4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-1379"/>
            <a:ext cx="9142162" cy="68593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-1143000" y="0"/>
            <a:ext cx="7772400" cy="1470025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Mgr. </a:t>
            </a:r>
            <a:r>
              <a:rPr lang="cs-CZ" sz="2400" b="1" dirty="0" err="1" smtClean="0"/>
              <a:t>MgA</a:t>
            </a:r>
            <a:r>
              <a:rPr lang="cs-CZ" sz="2400" b="1" dirty="0" smtClean="0"/>
              <a:t>. Barbora Svátková, </a:t>
            </a:r>
            <a:r>
              <a:rPr lang="cs-CZ" sz="2400" b="1" dirty="0" err="1" smtClean="0"/>
              <a:t>Ph.D</a:t>
            </a:r>
            <a:r>
              <a:rPr lang="cs-CZ" sz="2400" b="1" dirty="0" smtClean="0"/>
              <a:t>.</a:t>
            </a:r>
            <a:endParaRPr lang="cs-CZ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3400" y="15240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62000" y="1524000"/>
            <a:ext cx="746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.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6" name="Obrázek 5" descr="galery_n.gif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001000" y="5867400"/>
            <a:ext cx="1000125" cy="781265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10" name="Obrázek 9" descr="ksicht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34200" y="152400"/>
            <a:ext cx="2006600" cy="2032000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7" name="TextovéPole 6"/>
          <p:cNvSpPr txBox="1"/>
          <p:nvPr/>
        </p:nvSpPr>
        <p:spPr>
          <a:xfrm>
            <a:off x="381000" y="1295400"/>
            <a:ext cx="655319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Vystudovala malířství, textilní výtvarnictví a výtvarnou pedagogiku.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Od </a:t>
            </a:r>
            <a:r>
              <a:rPr lang="cs-CZ" dirty="0" smtClean="0"/>
              <a:t>roku 2004 samostatně vystavuje vlastní malířskou </a:t>
            </a:r>
            <a:r>
              <a:rPr lang="cs-CZ" dirty="0" smtClean="0"/>
              <a:t>tvorbu.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Realizovala </a:t>
            </a:r>
            <a:r>
              <a:rPr lang="cs-CZ" dirty="0" smtClean="0"/>
              <a:t>řadu grantových projektů se zaměřením </a:t>
            </a:r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 smtClean="0"/>
              <a:t>zprostředkování umění v českých i zahraničních galeriích</a:t>
            </a:r>
            <a:r>
              <a:rPr lang="cs-CZ" dirty="0" smtClean="0"/>
              <a:t>.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Věnuje se </a:t>
            </a:r>
            <a:r>
              <a:rPr lang="cs-CZ" dirty="0" smtClean="0"/>
              <a:t>galerijní pedagogice v cyklu doprovodných programů Výtvarně na hradě v Muzeu města Brna na </a:t>
            </a:r>
            <a:r>
              <a:rPr lang="cs-CZ" dirty="0" err="1" smtClean="0"/>
              <a:t>Špilberku</a:t>
            </a:r>
            <a:r>
              <a:rPr lang="cs-CZ" dirty="0" smtClean="0"/>
              <a:t>. Je členkou Komory edukačních pracovníků Rady galerií České republiky 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 smtClean="0"/>
              <a:t>členkou umělecké skupiny </a:t>
            </a:r>
            <a:r>
              <a:rPr lang="cs-CZ" dirty="0" err="1" smtClean="0"/>
              <a:t>Rasvád</a:t>
            </a:r>
            <a:r>
              <a:rPr lang="cs-CZ" dirty="0" smtClean="0"/>
              <a:t>.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Spolupracuje </a:t>
            </a:r>
            <a:r>
              <a:rPr lang="cs-CZ" dirty="0" smtClean="0"/>
              <a:t>se s řadou výtvarných pedagogů základního, uměleckého, středního, speciálního školství na výtvarných projektech.</a:t>
            </a: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animace4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-1379"/>
            <a:ext cx="9142162" cy="68593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3810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sz="2400" b="1" i="1" dirty="0" smtClean="0"/>
              <a:t>„Právě výtvarný pedagog se svými znalostmi z dějin výtvarného umění, se schopností prakticky využívat různé výtvarné techniky, ale také se znalostmi psychologie a komunikačními dovednostmi je nejvhodnějším typem pro tuto práci.“ </a:t>
            </a:r>
            <a:r>
              <a:rPr lang="cs-CZ" sz="2400" b="1" i="1" dirty="0" smtClean="0"/>
              <a:t/>
            </a:r>
            <a:br>
              <a:rPr lang="cs-CZ" sz="2400" b="1" i="1" dirty="0" smtClean="0"/>
            </a:br>
            <a:r>
              <a:rPr lang="cs-CZ" sz="2400" b="1" i="1" dirty="0" smtClean="0"/>
              <a:t> </a:t>
            </a:r>
            <a:br>
              <a:rPr lang="cs-CZ" sz="2400" b="1" i="1" dirty="0" smtClean="0"/>
            </a:br>
            <a:r>
              <a:rPr lang="cs-CZ" sz="2400" dirty="0" smtClean="0"/>
              <a:t>(Radek Horáček</a:t>
            </a:r>
            <a:r>
              <a:rPr lang="cs-CZ" sz="2400" dirty="0" smtClean="0"/>
              <a:t>, 1998, s.103)</a:t>
            </a:r>
            <a:endParaRPr lang="cs-CZ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3400" y="15240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62000" y="1524000"/>
            <a:ext cx="746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.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6" name="Obrázek 5" descr="galery_n.gif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001000" y="5867400"/>
            <a:ext cx="1000125" cy="781265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animace4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-1379"/>
            <a:ext cx="9142162" cy="68593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-2362200" y="304800"/>
            <a:ext cx="7772400" cy="1470025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Zdroje:</a:t>
            </a:r>
            <a:r>
              <a:rPr lang="cs-CZ" sz="2400" b="1" i="1" dirty="0" smtClean="0"/>
              <a:t/>
            </a:r>
            <a:br>
              <a:rPr lang="cs-CZ" sz="2400" b="1" i="1" dirty="0" smtClean="0"/>
            </a:br>
            <a:endParaRPr lang="cs-CZ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-152400" y="12192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6" name="Obrázek 5" descr="galery_n.gif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001000" y="5867400"/>
            <a:ext cx="1000125" cy="781265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7" name="TextovéPole 6"/>
          <p:cNvSpPr txBox="1"/>
          <p:nvPr/>
        </p:nvSpPr>
        <p:spPr>
          <a:xfrm>
            <a:off x="914400" y="1371600"/>
            <a:ext cx="6934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dirty="0" smtClean="0"/>
              <a:t> HORÁČEK</a:t>
            </a:r>
            <a:r>
              <a:rPr lang="cs-CZ" dirty="0" smtClean="0"/>
              <a:t>, Radek. </a:t>
            </a:r>
            <a:r>
              <a:rPr lang="cs-CZ" i="1" dirty="0" smtClean="0"/>
              <a:t>Galerijní animace a zprostředkování umění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Brno: CERM, 1998. 142 s. neoznačeno. ISBN 80-7204-084-7</a:t>
            </a:r>
            <a:r>
              <a:rPr lang="cs-CZ" dirty="0" smtClean="0"/>
              <a:t>.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HORÁČEK</a:t>
            </a:r>
            <a:r>
              <a:rPr lang="cs-CZ" dirty="0" smtClean="0"/>
              <a:t>, Radek a Jan ZÁLEŠÁK. </a:t>
            </a:r>
            <a:r>
              <a:rPr lang="cs-CZ" i="1" dirty="0" smtClean="0"/>
              <a:t>Aktuální otázky zprostředkování umění. Teorie a praxe galerijní pedagogiky, vizuální kultura a výtvarná výchova.</a:t>
            </a:r>
            <a:r>
              <a:rPr lang="cs-CZ" dirty="0" smtClean="0"/>
              <a:t> 1. </a:t>
            </a:r>
            <a:r>
              <a:rPr lang="cs-CZ" dirty="0" err="1" smtClean="0"/>
              <a:t>vyd</a:t>
            </a:r>
            <a:r>
              <a:rPr lang="cs-CZ" dirty="0" smtClean="0"/>
              <a:t>. Brno: Masarykova univerzita, 2007. 190 s. Spisy Pedagogické fakulty MU. ISBN 978-80-210-4371-8</a:t>
            </a:r>
            <a:r>
              <a:rPr lang="cs-CZ" dirty="0" smtClean="0"/>
              <a:t>.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Dostupné z: </a:t>
            </a:r>
            <a:r>
              <a:rPr lang="cs-CZ" dirty="0" smtClean="0">
                <a:hlinkClick r:id="rId4"/>
              </a:rPr>
              <a:t>http</a:t>
            </a:r>
            <a:r>
              <a:rPr lang="cs-CZ" dirty="0" smtClean="0">
                <a:hlinkClick r:id="rId4"/>
              </a:rPr>
              <a:t>://</a:t>
            </a:r>
            <a:r>
              <a:rPr lang="cs-CZ" dirty="0" smtClean="0">
                <a:hlinkClick r:id="rId4"/>
              </a:rPr>
              <a:t>is.muni.cz/th/66118/pedf_d/DSP_Pechova.txt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Dostupné z: </a:t>
            </a:r>
            <a:r>
              <a:rPr lang="cs-CZ" dirty="0" smtClean="0">
                <a:hlinkClick r:id="rId5"/>
              </a:rPr>
              <a:t>http</a:t>
            </a:r>
            <a:r>
              <a:rPr lang="cs-CZ" dirty="0" smtClean="0">
                <a:hlinkClick r:id="rId5"/>
              </a:rPr>
              <a:t>://</a:t>
            </a:r>
            <a:r>
              <a:rPr lang="cs-CZ" dirty="0" smtClean="0">
                <a:hlinkClick r:id="rId5"/>
              </a:rPr>
              <a:t>is.muni.cz/th/105578/pedf_m/MAGISTERSKA_DP.txt</a:t>
            </a: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animace4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838" y="0"/>
            <a:ext cx="9142162" cy="68593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-1447800" y="152400"/>
            <a:ext cx="7772400" cy="1470025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Galerijní a muzejní animace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609600" y="1447800"/>
            <a:ext cx="7772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Slovo animace má několik významů: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 anima= z latinského slova, znamená ,,duše“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 Polský autor </a:t>
            </a:r>
            <a:r>
              <a:rPr lang="cs-CZ" dirty="0" err="1" smtClean="0"/>
              <a:t>Zebroujski</a:t>
            </a:r>
            <a:r>
              <a:rPr lang="cs-CZ" dirty="0" smtClean="0"/>
              <a:t> opisuje termín animace blízkými pojmy, jako jsou oživení, probuzení, mobilizace, </a:t>
            </a:r>
            <a:r>
              <a:rPr lang="cs-CZ" dirty="0" err="1" smtClean="0"/>
              <a:t>energetizace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 Angličtina pojem animace-</a:t>
            </a:r>
            <a:r>
              <a:rPr lang="cs-CZ" dirty="0" err="1" smtClean="0"/>
              <a:t>animation</a:t>
            </a:r>
            <a:r>
              <a:rPr lang="cs-CZ" dirty="0" smtClean="0"/>
              <a:t> užívá v souvislosti s animovaným filmem , pro vzdělávací programy  v galeriích pak užívá spojení </a:t>
            </a:r>
            <a:r>
              <a:rPr lang="cs-CZ" dirty="0" err="1" smtClean="0"/>
              <a:t>gallery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.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Je </a:t>
            </a:r>
            <a:r>
              <a:rPr lang="cs-CZ" dirty="0" smtClean="0"/>
              <a:t>jaký si proces mezi výtvarným dílem a účastníkem, který vede účastníky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k </a:t>
            </a:r>
            <a:r>
              <a:rPr lang="cs-CZ" dirty="0" smtClean="0"/>
              <a:t>možnostem bohatšího poznání a získávání nových zkušeností.</a:t>
            </a:r>
          </a:p>
          <a:p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Animace je jako nástroj ke zprostředkování umění.</a:t>
            </a:r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7" name="Obrázek 6" descr="galery_n.gif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001000" y="5867400"/>
            <a:ext cx="1000125" cy="781265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animace4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838" y="0"/>
            <a:ext cx="9142162" cy="68593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-1447800" y="152400"/>
            <a:ext cx="7772400" cy="1470025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Galerijní a muzejní animace</a:t>
            </a:r>
            <a:endParaRPr lang="cs-CZ" sz="24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609600" y="1600200"/>
            <a:ext cx="7086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dirty="0" smtClean="0"/>
              <a:t>Galerijní animace je zároveň jakousi variantou publikací muzeí a galerií, které často formou rodinného průvodce kombinujícího formu pracovních listů a metodických pokynů návštěvníkovi pomáhají získávat znalosti 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 smtClean="0"/>
              <a:t>zprostředkovávat umění zážitkem.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Animace ve spojení s kulturou si klade za úkol kultivovat integrovanou osobnost - vytvářet aktivního člověka, který si je vědom odpovědnosti </a:t>
            </a:r>
            <a:endParaRPr lang="cs-CZ" dirty="0" smtClean="0"/>
          </a:p>
          <a:p>
            <a:r>
              <a:rPr lang="cs-CZ" dirty="0" smtClean="0"/>
              <a:t>za </a:t>
            </a:r>
            <a:r>
              <a:rPr lang="cs-CZ" dirty="0" smtClean="0"/>
              <a:t>svá racionální a emocionální jednání</a:t>
            </a:r>
            <a:r>
              <a:rPr lang="cs-CZ" dirty="0" smtClean="0"/>
              <a:t>.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Animátor</a:t>
            </a:r>
            <a:r>
              <a:rPr lang="cs-CZ" dirty="0" smtClean="0"/>
              <a:t> </a:t>
            </a:r>
            <a:r>
              <a:rPr lang="cs-CZ" dirty="0" smtClean="0"/>
              <a:t>v galerii se snaží znovu oživit klíčové momenty vznikání díla: jde o archeologii ve smyslu rekonstrukce tvůrčího procesu.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6" name="Obrázek 5" descr="galery_n.gif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001000" y="5867400"/>
            <a:ext cx="1000125" cy="781265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animace4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838" y="-1379"/>
            <a:ext cx="9142162" cy="68593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-1447800" y="152400"/>
            <a:ext cx="7772400" cy="1470025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Galerijní a muzejní animace</a:t>
            </a:r>
            <a:endParaRPr lang="cs-CZ" sz="24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609600" y="1600201"/>
            <a:ext cx="7086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Několik forem animace:</a:t>
            </a:r>
          </a:p>
          <a:p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 forma hry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experimentu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 verbální či neverbální komunikace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vizuální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akustická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pohybová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- a další formy komunikace a interakce, sdělování a </a:t>
            </a:r>
            <a:r>
              <a:rPr lang="cs-CZ" dirty="0" smtClean="0"/>
              <a:t>sdílení</a:t>
            </a: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6" name="Obrázek 5" descr="galery_n.gif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001000" y="5867400"/>
            <a:ext cx="1000125" cy="781265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animace4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-1379"/>
            <a:ext cx="9142162" cy="68593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-914400" y="228600"/>
            <a:ext cx="7772400" cy="1470025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Něco z historie galerie a muzea umění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533401" y="1752600"/>
            <a:ext cx="7924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- Dějiny </a:t>
            </a:r>
            <a:r>
              <a:rPr lang="cs-CZ" dirty="0" smtClean="0"/>
              <a:t>galerií a muzeí umění sahají do hluboké minulosti. První veřejnou galerii bychom nalezli již ve starověké Babylonské </a:t>
            </a:r>
            <a:r>
              <a:rPr lang="cs-CZ" dirty="0" smtClean="0"/>
              <a:t>říši.</a:t>
            </a:r>
          </a:p>
          <a:p>
            <a:endParaRPr lang="cs-CZ" dirty="0" smtClean="0"/>
          </a:p>
          <a:p>
            <a:r>
              <a:rPr lang="cs-CZ" dirty="0" smtClean="0"/>
              <a:t>- V </a:t>
            </a:r>
            <a:r>
              <a:rPr lang="cs-CZ" dirty="0" smtClean="0"/>
              <a:t>průběhu vývoje civilizací se také tříbila funkce a podoba galerií až po dnešní podobu, která nikoliv není konečná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Pojmenování </a:t>
            </a:r>
            <a:r>
              <a:rPr lang="cs-CZ" dirty="0" smtClean="0"/>
              <a:t>galerie pochází z označení chodbového sálového prostoru v zámcích či palácích, který spojoval jednotlivé reprezentativní místnosti</a:t>
            </a:r>
            <a:r>
              <a:rPr lang="cs-CZ" dirty="0" smtClean="0"/>
              <a:t>.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Architektonicky </a:t>
            </a:r>
            <a:r>
              <a:rPr lang="cs-CZ" dirty="0" smtClean="0"/>
              <a:t>se budovy galerie velice změnily od původního sálu. Zajímavým příkladem jsou například </a:t>
            </a:r>
            <a:r>
              <a:rPr lang="cs-CZ" dirty="0" err="1" smtClean="0"/>
              <a:t>Guggenheim</a:t>
            </a:r>
            <a:r>
              <a:rPr lang="cs-CZ" dirty="0" smtClean="0"/>
              <a:t> muzea (celkem jich je pět a to v New Yorku, Bilbau, Las </a:t>
            </a:r>
            <a:r>
              <a:rPr lang="cs-CZ" dirty="0" err="1" smtClean="0"/>
              <a:t>Vegas</a:t>
            </a:r>
            <a:r>
              <a:rPr lang="cs-CZ" dirty="0" smtClean="0"/>
              <a:t>, Berlíně a Benátkách </a:t>
            </a:r>
            <a:r>
              <a:rPr lang="cs-CZ" dirty="0" smtClean="0"/>
              <a:t>).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Myšlenka </a:t>
            </a:r>
            <a:r>
              <a:rPr lang="cs-CZ" dirty="0" smtClean="0"/>
              <a:t>výchovné funkce muzea a praktické pedagogické aktivity jsou patrně tak staré jako sama muzejní </a:t>
            </a:r>
            <a:r>
              <a:rPr lang="cs-CZ" dirty="0" smtClean="0"/>
              <a:t>instituce.</a:t>
            </a:r>
            <a:endParaRPr lang="cs-CZ" dirty="0"/>
          </a:p>
        </p:txBody>
      </p:sp>
      <p:pic>
        <p:nvPicPr>
          <p:cNvPr id="8" name="Obrázek 7" descr="galery_n.gif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001000" y="5867400"/>
            <a:ext cx="1000125" cy="781265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animace4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-1379"/>
            <a:ext cx="9142162" cy="68593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-1295400" y="0"/>
            <a:ext cx="7772400" cy="1470025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Galerijní a muzejní pedagogika</a:t>
            </a:r>
            <a:endParaRPr lang="cs-CZ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3400" y="1371600"/>
            <a:ext cx="7696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dirty="0" smtClean="0"/>
              <a:t>Termín </a:t>
            </a:r>
            <a:r>
              <a:rPr lang="cs-CZ" dirty="0" smtClean="0"/>
              <a:t>galerijní či muzejní pedagogika se užívá pro vědu zabývající </a:t>
            </a:r>
            <a:endParaRPr lang="cs-CZ" dirty="0" smtClean="0"/>
          </a:p>
          <a:p>
            <a:r>
              <a:rPr lang="cs-CZ" dirty="0" smtClean="0"/>
              <a:t>se </a:t>
            </a:r>
            <a:r>
              <a:rPr lang="cs-CZ" dirty="0" smtClean="0"/>
              <a:t>specializovanými činnostmi, </a:t>
            </a:r>
            <a:r>
              <a:rPr lang="cs-CZ" dirty="0" smtClean="0"/>
              <a:t>které </a:t>
            </a:r>
            <a:r>
              <a:rPr lang="cs-CZ" dirty="0" smtClean="0"/>
              <a:t>aktivizují vztah veřejnosti a zejména mladé populace k muzeu a jeho duchovnímu potenciálu</a:t>
            </a:r>
            <a:r>
              <a:rPr lang="cs-CZ" dirty="0" smtClean="0"/>
              <a:t>.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Někdy se užívá </a:t>
            </a:r>
            <a:r>
              <a:rPr lang="cs-CZ" dirty="0" smtClean="0"/>
              <a:t>pojem </a:t>
            </a:r>
            <a:r>
              <a:rPr lang="cs-CZ" dirty="0" err="1" smtClean="0"/>
              <a:t>muzeopedagogika</a:t>
            </a:r>
            <a:r>
              <a:rPr lang="cs-CZ" dirty="0" smtClean="0"/>
              <a:t>, který nalezneme například v knize Vladimíra </a:t>
            </a:r>
            <a:r>
              <a:rPr lang="cs-CZ" dirty="0" err="1" smtClean="0"/>
              <a:t>Jůvy</a:t>
            </a:r>
            <a:r>
              <a:rPr lang="cs-CZ" dirty="0" smtClean="0"/>
              <a:t> Vývoj německé </a:t>
            </a:r>
            <a:r>
              <a:rPr lang="cs-CZ" dirty="0" err="1" smtClean="0"/>
              <a:t>muzeopedagogiky</a:t>
            </a:r>
            <a:r>
              <a:rPr lang="cs-CZ" dirty="0" smtClean="0"/>
              <a:t>.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</a:t>
            </a:r>
            <a:r>
              <a:rPr lang="cs-CZ" dirty="0" smtClean="0"/>
              <a:t>Muzejní pedagogikou se zabývá také </a:t>
            </a:r>
            <a:r>
              <a:rPr lang="cs-CZ" b="1" dirty="0" smtClean="0"/>
              <a:t>Alexandra Brabcová</a:t>
            </a:r>
            <a:r>
              <a:rPr lang="cs-CZ" dirty="0" smtClean="0"/>
              <a:t>.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Do počátků galerijní pedagogiky patří také samozřejmě </a:t>
            </a:r>
            <a:r>
              <a:rPr lang="cs-CZ" b="1" dirty="0" smtClean="0"/>
              <a:t>Jan Ámos Komenský</a:t>
            </a:r>
            <a:r>
              <a:rPr lang="cs-CZ" dirty="0" smtClean="0"/>
              <a:t>, který </a:t>
            </a:r>
            <a:r>
              <a:rPr lang="cs-CZ" dirty="0" smtClean="0"/>
              <a:t>mimo jiné formuloval požadavek na zřízení specifického, v podstatě muzejního zařízení . </a:t>
            </a:r>
            <a:r>
              <a:rPr lang="cs-CZ" dirty="0" smtClean="0"/>
              <a:t>Co by </a:t>
            </a:r>
            <a:r>
              <a:rPr lang="cs-CZ" dirty="0" smtClean="0"/>
              <a:t>autor nových obrázkových učebnic, přesně vystihl, že: „</a:t>
            </a:r>
            <a:r>
              <a:rPr lang="cs-CZ" b="1" dirty="0" smtClean="0"/>
              <a:t>ani nejnázornější kniha nemůže přiblížit všechny atributy zkoumané oblasti. Proto by bylo velmi užitečné předvádět žákům mnohé věci </a:t>
            </a:r>
            <a:r>
              <a:rPr lang="cs-CZ" b="1" dirty="0" smtClean="0"/>
              <a:t>přímo</a:t>
            </a:r>
            <a:r>
              <a:rPr lang="cs-CZ" dirty="0" smtClean="0"/>
              <a:t>.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Rozvoj </a:t>
            </a:r>
            <a:r>
              <a:rPr lang="cs-CZ" dirty="0" smtClean="0"/>
              <a:t>dětských muzeí ovlivnilo reformní hnutí a myšlenky pragmatické pedagogiky filozofa Johna </a:t>
            </a:r>
            <a:r>
              <a:rPr lang="cs-CZ" dirty="0" err="1" smtClean="0"/>
              <a:t>Deweye</a:t>
            </a:r>
            <a:r>
              <a:rPr lang="cs-CZ" dirty="0" smtClean="0"/>
              <a:t> (1859 – 1952), který postavil zájmy a potřeby dětí do centra své koncepce.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10" name="Obrázek 9" descr="galery_n.gif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001000" y="5867400"/>
            <a:ext cx="1000125" cy="781265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animace4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-1379"/>
            <a:ext cx="9142162" cy="68593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-1295400" y="0"/>
            <a:ext cx="7772400" cy="1470025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Galerijní a muzejní pedagogika</a:t>
            </a:r>
            <a:endParaRPr lang="cs-CZ" sz="2400" b="1" dirty="0"/>
          </a:p>
        </p:txBody>
      </p:sp>
      <p:pic>
        <p:nvPicPr>
          <p:cNvPr id="10" name="Obrázek 9" descr="galery_n.gif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001000" y="5867400"/>
            <a:ext cx="1000125" cy="781265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11" name="TextovéPole 10"/>
          <p:cNvSpPr txBox="1"/>
          <p:nvPr/>
        </p:nvSpPr>
        <p:spPr>
          <a:xfrm>
            <a:off x="533400" y="1447800"/>
            <a:ext cx="7924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dirty="0" smtClean="0"/>
              <a:t> Předmětem </a:t>
            </a:r>
            <a:r>
              <a:rPr lang="cs-CZ" dirty="0" smtClean="0"/>
              <a:t>muzejní pedagogiky je výchovně vzdělávací práce muzeí a galerií </a:t>
            </a:r>
            <a:endParaRPr lang="cs-CZ" dirty="0" smtClean="0"/>
          </a:p>
          <a:p>
            <a:r>
              <a:rPr lang="cs-CZ" dirty="0" smtClean="0"/>
              <a:t>pro </a:t>
            </a:r>
            <a:r>
              <a:rPr lang="cs-CZ" dirty="0" smtClean="0"/>
              <a:t>nejširší veřejnost s využitím sbírkových předmětů</a:t>
            </a:r>
            <a:r>
              <a:rPr lang="cs-CZ" dirty="0" smtClean="0"/>
              <a:t>.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Muzejní </a:t>
            </a:r>
            <a:r>
              <a:rPr lang="cs-CZ" dirty="0" smtClean="0"/>
              <a:t>didaktika respektuje dělení podle věku muzejního publika (děti, mládež, dospělí, senioři) a podle obsahu muzea (např. orientace na muzea historická, technická, přírodovědná, umělecká, muzea v přírodě). Nabízí se více možností, které může muzeum využít v tvorbě programů. Jednou z možností jsou nepřímé, jednosměrné programy, kterých se návštěvník účastní bez přispění muzejního pedagoga (přednáška, publikace, výstava atd.) a nebo interpersonální doprovodné programy, diskuse, workshopy, které okamžitě reagují na potřeby návštěvníka.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animace4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-1379"/>
            <a:ext cx="9142162" cy="68593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-1981200" y="152400"/>
            <a:ext cx="7772400" cy="1470025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Alfred </a:t>
            </a:r>
            <a:r>
              <a:rPr lang="cs-CZ" sz="2400" b="1" dirty="0" err="1" smtClean="0"/>
              <a:t>Lichtwark</a:t>
            </a:r>
            <a:endParaRPr lang="cs-CZ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3400" y="15240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62000" y="1524000"/>
            <a:ext cx="7467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- Pedagogické </a:t>
            </a:r>
            <a:r>
              <a:rPr lang="cs-CZ" dirty="0" smtClean="0"/>
              <a:t>aktivity zaměřené na zprostředkování umění v galeriích v této době významným způsobem ovlivnil Alfred </a:t>
            </a:r>
            <a:r>
              <a:rPr lang="cs-CZ" dirty="0" err="1" smtClean="0"/>
              <a:t>Lichtwark</a:t>
            </a:r>
            <a:r>
              <a:rPr lang="cs-CZ" dirty="0" smtClean="0"/>
              <a:t> (1852 – 1914), první ředitel hamburské </a:t>
            </a:r>
            <a:r>
              <a:rPr lang="cs-CZ" dirty="0" err="1" smtClean="0"/>
              <a:t>Kunsthalle</a:t>
            </a:r>
            <a:r>
              <a:rPr lang="cs-CZ" dirty="0" smtClean="0"/>
              <a:t> (1885</a:t>
            </a:r>
            <a:r>
              <a:rPr lang="cs-CZ" dirty="0" smtClean="0"/>
              <a:t>).</a:t>
            </a:r>
          </a:p>
          <a:p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Zahájil </a:t>
            </a:r>
            <a:r>
              <a:rPr lang="cs-CZ" dirty="0" smtClean="0"/>
              <a:t>a rozvinul intenzivní vzdělávací </a:t>
            </a:r>
            <a:r>
              <a:rPr lang="cs-CZ" dirty="0" smtClean="0"/>
              <a:t>práci.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Proslul </a:t>
            </a:r>
            <a:r>
              <a:rPr lang="cs-CZ" dirty="0" smtClean="0"/>
              <a:t>svojí metodikou výkladu uměleckých </a:t>
            </a:r>
            <a:r>
              <a:rPr lang="cs-CZ" dirty="0" smtClean="0"/>
              <a:t>děl.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Preferoval </a:t>
            </a:r>
            <a:r>
              <a:rPr lang="cs-CZ" dirty="0" smtClean="0"/>
              <a:t>osobní vztah diváka k jednotlivému dílu. Poznatky mají být vyvozovány z pozorování, nikoliv sdělovány. Cílem zkoumání nemá být kritika, ale </a:t>
            </a:r>
            <a:r>
              <a:rPr lang="cs-CZ" dirty="0" smtClean="0"/>
              <a:t>prožitek.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Snažil </a:t>
            </a:r>
            <a:r>
              <a:rPr lang="cs-CZ" dirty="0" smtClean="0"/>
              <a:t>se přitáhnout do muzea nejširší publikum a nabízet bohatou nabídku muzejně pedagogických </a:t>
            </a:r>
            <a:r>
              <a:rPr lang="cs-CZ" dirty="0" smtClean="0"/>
              <a:t>aktivit.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10" name="Obrázek 9" descr="galery_n.gif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001000" y="5867400"/>
            <a:ext cx="1000125" cy="781265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animace4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-1379"/>
            <a:ext cx="9142162" cy="68593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-914400" y="0"/>
            <a:ext cx="7772400" cy="1470025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Pracovní role muzejního pedagoga</a:t>
            </a:r>
            <a:endParaRPr lang="cs-CZ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3400" y="15240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62000" y="1524000"/>
            <a:ext cx="746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.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6" name="Obrázek 5" descr="galery_n.gif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001000" y="5867400"/>
            <a:ext cx="1000125" cy="781265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7" name="TextovéPole 6"/>
          <p:cNvSpPr txBox="1"/>
          <p:nvPr/>
        </p:nvSpPr>
        <p:spPr>
          <a:xfrm>
            <a:off x="685800" y="1295400"/>
            <a:ext cx="807719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dirty="0" smtClean="0"/>
              <a:t>příprava </a:t>
            </a:r>
            <a:r>
              <a:rPr lang="cs-CZ" dirty="0" smtClean="0"/>
              <a:t>programu plánování a koordinace programů a akcí pro veřejnost koncepce doprovodných </a:t>
            </a:r>
            <a:r>
              <a:rPr lang="cs-CZ" dirty="0" smtClean="0"/>
              <a:t>programů</a:t>
            </a:r>
          </a:p>
          <a:p>
            <a:pPr>
              <a:buFontTx/>
              <a:buChar char="-"/>
            </a:pPr>
            <a:r>
              <a:rPr lang="cs-CZ" dirty="0" smtClean="0"/>
              <a:t> </a:t>
            </a:r>
            <a:r>
              <a:rPr lang="cs-CZ" dirty="0" smtClean="0"/>
              <a:t>tvorba </a:t>
            </a:r>
            <a:r>
              <a:rPr lang="cs-CZ" dirty="0" smtClean="0"/>
              <a:t>scénářů k programům dramaturgie programové nabídky komunikace 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 smtClean="0"/>
              <a:t>spolupráce s kurátorem (dalšími specialisty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 </a:t>
            </a:r>
            <a:r>
              <a:rPr lang="cs-CZ" dirty="0" smtClean="0"/>
              <a:t>při </a:t>
            </a:r>
            <a:r>
              <a:rPr lang="cs-CZ" dirty="0" smtClean="0"/>
              <a:t>přípravě výstav studium realizace programu zajištění materiálně technického </a:t>
            </a:r>
            <a:r>
              <a:rPr lang="cs-CZ" dirty="0" smtClean="0"/>
              <a:t>zázemí</a:t>
            </a:r>
          </a:p>
          <a:p>
            <a:pPr>
              <a:buFontTx/>
              <a:buChar char="-"/>
            </a:pPr>
            <a:r>
              <a:rPr lang="cs-CZ" dirty="0" smtClean="0"/>
              <a:t> </a:t>
            </a:r>
            <a:r>
              <a:rPr lang="cs-CZ" dirty="0" smtClean="0"/>
              <a:t>tvorba programu a doprovodných tiskovin (pracovní listy…)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</a:t>
            </a:r>
            <a:r>
              <a:rPr lang="cs-CZ" dirty="0" smtClean="0"/>
              <a:t>ekonomické </a:t>
            </a:r>
            <a:r>
              <a:rPr lang="cs-CZ" dirty="0" smtClean="0"/>
              <a:t>zajištění </a:t>
            </a:r>
            <a:r>
              <a:rPr lang="cs-CZ" dirty="0" smtClean="0"/>
              <a:t>projektu</a:t>
            </a:r>
          </a:p>
          <a:p>
            <a:pPr>
              <a:buFontTx/>
              <a:buChar char="-"/>
            </a:pPr>
            <a:r>
              <a:rPr lang="cs-CZ" dirty="0" smtClean="0"/>
              <a:t> </a:t>
            </a:r>
            <a:r>
              <a:rPr lang="cs-CZ" dirty="0" err="1" smtClean="0"/>
              <a:t>fund</a:t>
            </a:r>
            <a:r>
              <a:rPr lang="cs-CZ" dirty="0" smtClean="0"/>
              <a:t>-</a:t>
            </a:r>
            <a:r>
              <a:rPr lang="cs-CZ" dirty="0" err="1" smtClean="0"/>
              <a:t>rising</a:t>
            </a:r>
            <a:r>
              <a:rPr lang="cs-CZ" dirty="0" smtClean="0"/>
              <a:t> interpretace zprostředkování vystavených děl divákům, vlastní „živá“ práce s návštěvníkem (v expozici, ateliéru)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</a:t>
            </a:r>
            <a:r>
              <a:rPr lang="cs-CZ" dirty="0" smtClean="0"/>
              <a:t>hodnocení</a:t>
            </a:r>
          </a:p>
          <a:p>
            <a:pPr>
              <a:buFontTx/>
              <a:buChar char="-"/>
            </a:pPr>
            <a:r>
              <a:rPr lang="cs-CZ" dirty="0" smtClean="0"/>
              <a:t> </a:t>
            </a:r>
            <a:r>
              <a:rPr lang="cs-CZ" dirty="0" smtClean="0"/>
              <a:t>administrativa spolupráce se školou, správa adresáře, objednávky, smlouvy, dohody propagace, komunikace s </a:t>
            </a:r>
            <a:r>
              <a:rPr lang="cs-CZ" dirty="0" smtClean="0"/>
              <a:t>médii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</a:t>
            </a:r>
            <a:r>
              <a:rPr lang="cs-CZ" dirty="0" smtClean="0"/>
              <a:t>oslovení sponzorů a partnerů vyhodnocení </a:t>
            </a:r>
            <a:r>
              <a:rPr lang="cs-CZ" dirty="0" smtClean="0"/>
              <a:t>aktivit</a:t>
            </a:r>
          </a:p>
          <a:p>
            <a:pPr>
              <a:buFontTx/>
              <a:buChar char="-"/>
            </a:pPr>
            <a:r>
              <a:rPr lang="cs-CZ" dirty="0" smtClean="0"/>
              <a:t>reflexe</a:t>
            </a:r>
            <a:r>
              <a:rPr lang="cs-CZ" dirty="0" smtClean="0"/>
              <a:t>, publikační činnost statistika, fotodokumentace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714</Words>
  <Application>Microsoft Office PowerPoint</Application>
  <PresentationFormat>Předvádění na obrazovce (4:3)</PresentationFormat>
  <Paragraphs>125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            Edukativní aspekty zprostředkování umění                 v muzeích a galeriích,             „výuka“                     před obrazy, galerijní animace jako vzdělávací proces.</vt:lpstr>
      <vt:lpstr>Galerijní a muzejní animace</vt:lpstr>
      <vt:lpstr>Galerijní a muzejní animace</vt:lpstr>
      <vt:lpstr>Galerijní a muzejní animace</vt:lpstr>
      <vt:lpstr>Něco z historie galerie a muzea umění</vt:lpstr>
      <vt:lpstr>Galerijní a muzejní pedagogika</vt:lpstr>
      <vt:lpstr>Galerijní a muzejní pedagogika</vt:lpstr>
      <vt:lpstr>Alfred Lichtwark</vt:lpstr>
      <vt:lpstr>Pracovní role muzejního pedagoga</vt:lpstr>
      <vt:lpstr>Mgr. MgA. Barbora Svátková, Ph.D.</vt:lpstr>
      <vt:lpstr>„Právě výtvarný pedagog se svými znalostmi z dějin výtvarného umění, se schopností prakticky využívat různé výtvarné techniky, ale také se znalostmi psychologie a komunikačními dovednostmi je nejvhodnějším typem pro tuto práci.“    (Radek Horáček, 1998, s.103)</vt:lpstr>
      <vt:lpstr>Zdroje: </vt:lpstr>
    </vt:vector>
  </TitlesOfParts>
  <Company>Student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Edukativní aspekty zprostředkování umění v muzeích a galeriích, „výuka“ před obrazy, galerijní animace jako vzdělávací proces</dc:title>
  <dc:creator>Martinka</dc:creator>
  <cp:lastModifiedBy>Martinka</cp:lastModifiedBy>
  <cp:revision>28</cp:revision>
  <dcterms:created xsi:type="dcterms:W3CDTF">2012-03-07T08:21:35Z</dcterms:created>
  <dcterms:modified xsi:type="dcterms:W3CDTF">2012-03-07T13:18:12Z</dcterms:modified>
</cp:coreProperties>
</file>