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4" r:id="rId4"/>
    <p:sldId id="269" r:id="rId5"/>
    <p:sldId id="261" r:id="rId6"/>
    <p:sldId id="265" r:id="rId7"/>
    <p:sldId id="271" r:id="rId8"/>
    <p:sldId id="266" r:id="rId9"/>
    <p:sldId id="263" r:id="rId10"/>
    <p:sldId id="270" r:id="rId11"/>
    <p:sldId id="267" r:id="rId12"/>
    <p:sldId id="258" r:id="rId13"/>
    <p:sldId id="268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39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A884A-62ED-4D2D-8E97-DEB8364E3F33}" type="datetimeFigureOut">
              <a:rPr lang="cs-CZ" smtClean="0"/>
              <a:pPr/>
              <a:t>18.4.2012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F35F4-60D1-49FF-93E1-4C06FBEA181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A884A-62ED-4D2D-8E97-DEB8364E3F33}" type="datetimeFigureOut">
              <a:rPr lang="cs-CZ" smtClean="0"/>
              <a:pPr/>
              <a:t>18.4.2012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F35F4-60D1-49FF-93E1-4C06FBEA181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A884A-62ED-4D2D-8E97-DEB8364E3F33}" type="datetimeFigureOut">
              <a:rPr lang="cs-CZ" smtClean="0"/>
              <a:pPr/>
              <a:t>18.4.2012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F35F4-60D1-49FF-93E1-4C06FBEA181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A884A-62ED-4D2D-8E97-DEB8364E3F33}" type="datetimeFigureOut">
              <a:rPr lang="cs-CZ" smtClean="0"/>
              <a:pPr/>
              <a:t>18.4.2012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F35F4-60D1-49FF-93E1-4C06FBEA181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A884A-62ED-4D2D-8E97-DEB8364E3F33}" type="datetimeFigureOut">
              <a:rPr lang="cs-CZ" smtClean="0"/>
              <a:pPr/>
              <a:t>18.4.2012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F35F4-60D1-49FF-93E1-4C06FBEA181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A884A-62ED-4D2D-8E97-DEB8364E3F33}" type="datetimeFigureOut">
              <a:rPr lang="cs-CZ" smtClean="0"/>
              <a:pPr/>
              <a:t>18.4.2012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F35F4-60D1-49FF-93E1-4C06FBEA181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A884A-62ED-4D2D-8E97-DEB8364E3F33}" type="datetimeFigureOut">
              <a:rPr lang="cs-CZ" smtClean="0"/>
              <a:pPr/>
              <a:t>18.4.2012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F35F4-60D1-49FF-93E1-4C06FBEA181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A884A-62ED-4D2D-8E97-DEB8364E3F33}" type="datetimeFigureOut">
              <a:rPr lang="cs-CZ" smtClean="0"/>
              <a:pPr/>
              <a:t>18.4.2012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F35F4-60D1-49FF-93E1-4C06FBEA181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A884A-62ED-4D2D-8E97-DEB8364E3F33}" type="datetimeFigureOut">
              <a:rPr lang="cs-CZ" smtClean="0"/>
              <a:pPr/>
              <a:t>18.4.2012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F35F4-60D1-49FF-93E1-4C06FBEA181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A884A-62ED-4D2D-8E97-DEB8364E3F33}" type="datetimeFigureOut">
              <a:rPr lang="cs-CZ" smtClean="0"/>
              <a:pPr/>
              <a:t>18.4.2012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F35F4-60D1-49FF-93E1-4C06FBEA181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1A884A-62ED-4D2D-8E97-DEB8364E3F33}" type="datetimeFigureOut">
              <a:rPr lang="cs-CZ" smtClean="0"/>
              <a:pPr/>
              <a:t>18.4.2012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F35F4-60D1-49FF-93E1-4C06FBEA181A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2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1A884A-62ED-4D2D-8E97-DEB8364E3F33}" type="datetimeFigureOut">
              <a:rPr lang="cs-CZ" smtClean="0"/>
              <a:pPr/>
              <a:t>18.4.2012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1F35F4-60D1-49FF-93E1-4C06FBEA181A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ipos-mk.cz/?cat=26" TargetMode="External"/><Relationship Id="rId2" Type="http://schemas.openxmlformats.org/officeDocument/2006/relationships/hyperlink" Target="http://www.insea.org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artefiletika.cz/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zusjk.cz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42910" y="500042"/>
            <a:ext cx="7815290" cy="3857652"/>
          </a:xfrm>
        </p:spPr>
        <p:txBody>
          <a:bodyPr>
            <a:normAutofit fontScale="90000"/>
          </a:bodyPr>
          <a:lstStyle/>
          <a:p>
            <a:r>
              <a:rPr lang="cs-CZ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rebuchet MS" pitchFamily="34" charset="0"/>
              </a:rPr>
              <a:t>5.B. </a:t>
            </a:r>
            <a:r>
              <a:rPr lang="cs-CZ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rebuchet MS" pitchFamily="34" charset="0"/>
              </a:rPr>
              <a:t/>
            </a:r>
            <a:br>
              <a:rPr lang="cs-CZ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rebuchet MS" pitchFamily="34" charset="0"/>
              </a:rPr>
            </a:br>
            <a:r>
              <a:rPr lang="cs-CZ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rebuchet MS" pitchFamily="34" charset="0"/>
              </a:rPr>
              <a:t>Tendence </a:t>
            </a:r>
            <a:r>
              <a:rPr lang="cs-CZ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rebuchet MS" pitchFamily="34" charset="0"/>
              </a:rPr>
              <a:t>k mezioborové spolupráci na základních uměleckých školách. </a:t>
            </a:r>
            <a:r>
              <a:rPr lang="cs-CZ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rebuchet MS" pitchFamily="34" charset="0"/>
              </a:rPr>
              <a:t>Dvouoborové</a:t>
            </a:r>
            <a:r>
              <a:rPr lang="cs-CZ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rebuchet MS" pitchFamily="34" charset="0"/>
              </a:rPr>
              <a:t> </a:t>
            </a:r>
            <a:r>
              <a:rPr lang="cs-CZ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rebuchet MS" pitchFamily="34" charset="0"/>
              </a:rPr>
              <a:t>a </a:t>
            </a:r>
            <a:r>
              <a:rPr lang="cs-CZ" b="1" dirty="0" err="1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rebuchet MS" pitchFamily="34" charset="0"/>
              </a:rPr>
              <a:t>víceoborové</a:t>
            </a:r>
            <a:r>
              <a:rPr lang="cs-CZ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rebuchet MS" pitchFamily="34" charset="0"/>
              </a:rPr>
              <a:t> </a:t>
            </a:r>
            <a:r>
              <a:rPr lang="cs-CZ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rebuchet MS" pitchFamily="34" charset="0"/>
              </a:rPr>
              <a:t>projekty</a:t>
            </a:r>
            <a:endParaRPr lang="cs-CZ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Trebuchet MS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85786" y="5072074"/>
            <a:ext cx="7500990" cy="995354"/>
          </a:xfrm>
        </p:spPr>
        <p:txBody>
          <a:bodyPr>
            <a:normAutofit/>
          </a:bodyPr>
          <a:lstStyle/>
          <a:p>
            <a:r>
              <a:rPr lang="cs-CZ" sz="2400" dirty="0" smtClean="0">
                <a:solidFill>
                  <a:schemeClr val="tx1"/>
                </a:solidFill>
              </a:rPr>
              <a:t>GP3MP_MGP </a:t>
            </a:r>
            <a:r>
              <a:rPr lang="cs-CZ" sz="2400" dirty="0">
                <a:solidFill>
                  <a:schemeClr val="tx1"/>
                </a:solidFill>
              </a:rPr>
              <a:t>Metodika galerijní </a:t>
            </a:r>
            <a:r>
              <a:rPr lang="cs-CZ" sz="2400" dirty="0" smtClean="0">
                <a:solidFill>
                  <a:schemeClr val="tx1"/>
                </a:solidFill>
              </a:rPr>
              <a:t>pedagogiky</a:t>
            </a:r>
          </a:p>
          <a:p>
            <a:r>
              <a:rPr lang="cs-CZ" sz="2400" dirty="0" smtClean="0">
                <a:solidFill>
                  <a:schemeClr val="tx1"/>
                </a:solidFill>
              </a:rPr>
              <a:t>Hana </a:t>
            </a:r>
            <a:r>
              <a:rPr lang="cs-CZ" sz="2400" dirty="0" err="1" smtClean="0">
                <a:solidFill>
                  <a:schemeClr val="tx1"/>
                </a:solidFill>
              </a:rPr>
              <a:t>Drnovská</a:t>
            </a:r>
            <a:r>
              <a:rPr lang="cs-CZ" sz="2400" dirty="0" smtClean="0">
                <a:solidFill>
                  <a:schemeClr val="tx1"/>
                </a:solidFill>
              </a:rPr>
              <a:t>, 327546</a:t>
            </a:r>
          </a:p>
          <a:p>
            <a:endParaRPr lang="cs-CZ" dirty="0">
              <a:solidFill>
                <a:schemeClr val="tx1"/>
              </a:solidFill>
            </a:endParaRP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cs-CZ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rebuchet MS" pitchFamily="34" charset="0"/>
              </a:rPr>
              <a:t>Workshop – dílna - kurz</a:t>
            </a:r>
            <a:endParaRPr lang="cs-CZ" sz="4000" dirty="0"/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43510"/>
          </a:xfrm>
        </p:spPr>
        <p:txBody>
          <a:bodyPr>
            <a:normAutofit lnSpcReduction="10000"/>
          </a:bodyPr>
          <a:lstStyle/>
          <a:p>
            <a:r>
              <a:rPr lang="cs-CZ" sz="2400" i="1" dirty="0" smtClean="0"/>
              <a:t>Při dosud stále nedostatečném důrazu našeho školství na rozvíjení tvořivosti a malém prostoru poskytovaném obohacování mezioborových vztahů je propojování vizuálních a slovesných postupů v kreativních kurzech jednou z konkrétních integrujících cest. (Fišer, 2001, s.11)</a:t>
            </a:r>
          </a:p>
          <a:p>
            <a:pPr>
              <a:buNone/>
            </a:pPr>
            <a:r>
              <a:rPr lang="cs-CZ" sz="2400" dirty="0" smtClean="0"/>
              <a:t>     Fišerovy kurzy-dílny kreativního psaní jsou typickým příkladem... Lze se v nich inspirovat zejména v oblasti metod iniciace kreativních schopností, např. asociační etudy(řetězce). …Zatímco při verbálním projevu se snaží tyto řetězce pojmenovat slovy, ve vizuálním projevu jde o zachycení představ prostřednictvím obrazu, objektu či instalace. Lze si také představit, že projekce představ do určité formy projevu by se mohla odehrávat na bázi </a:t>
            </a:r>
            <a:r>
              <a:rPr lang="cs-CZ" sz="2400" dirty="0" err="1" smtClean="0"/>
              <a:t>audiální</a:t>
            </a:r>
            <a:r>
              <a:rPr lang="cs-CZ" sz="2400" dirty="0" smtClean="0"/>
              <a:t>.        </a:t>
            </a:r>
          </a:p>
          <a:p>
            <a:pPr>
              <a:buNone/>
            </a:pPr>
            <a:r>
              <a:rPr lang="cs-CZ" sz="2400" dirty="0" smtClean="0"/>
              <a:t>     </a:t>
            </a:r>
            <a:r>
              <a:rPr lang="en-US" sz="2400" dirty="0" smtClean="0"/>
              <a:t>[</a:t>
            </a:r>
            <a:r>
              <a:rPr lang="cs-CZ" sz="2400" dirty="0" smtClean="0"/>
              <a:t>2</a:t>
            </a:r>
            <a:r>
              <a:rPr lang="en-US" sz="2400" dirty="0" smtClean="0"/>
              <a:t>]</a:t>
            </a:r>
            <a:r>
              <a:rPr lang="cs-CZ" sz="2400" dirty="0" smtClean="0"/>
              <a:t> </a:t>
            </a:r>
          </a:p>
          <a:p>
            <a:endParaRPr lang="cs-CZ" sz="2400" dirty="0" smtClean="0"/>
          </a:p>
          <a:p>
            <a:endParaRPr lang="cs-CZ" sz="2400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cs-CZ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rebuchet MS" pitchFamily="34" charset="0"/>
              </a:rPr>
              <a:t>ZUŠ Jaroslava Kvapila</a:t>
            </a:r>
            <a:endParaRPr lang="cs-CZ" sz="4000" dirty="0"/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7758"/>
          </a:xfrm>
        </p:spPr>
        <p:txBody>
          <a:bodyPr>
            <a:normAutofit/>
          </a:bodyPr>
          <a:lstStyle/>
          <a:p>
            <a:r>
              <a:rPr lang="cs-CZ" sz="2400" dirty="0" smtClean="0"/>
              <a:t>Základní umělecká škola JAROSLAVA KVAPILA V BRNĚ je nejstarší a největší brněnskou uměleckou školou a jednou z nejstarších škol v Brně vůbec. Je přímým pokračovatelem Janáčkovy a Kvapilovy hudební školy filharmonického spolku Beseda brněnská. Jejím založením v září r. 1882 je fakticky datován vznik brněnského hudebního školství.                   </a:t>
            </a:r>
          </a:p>
          <a:p>
            <a:pPr>
              <a:buNone/>
            </a:pPr>
            <a:r>
              <a:rPr lang="cs-CZ" sz="2400" dirty="0" smtClean="0"/>
              <a:t>     </a:t>
            </a:r>
            <a:r>
              <a:rPr lang="en-US" sz="2400" dirty="0" smtClean="0"/>
              <a:t>[</a:t>
            </a:r>
            <a:r>
              <a:rPr lang="cs-CZ" sz="2400" dirty="0" smtClean="0"/>
              <a:t>3</a:t>
            </a:r>
            <a:r>
              <a:rPr lang="en-US" sz="2400" dirty="0" smtClean="0"/>
              <a:t>]</a:t>
            </a:r>
            <a:r>
              <a:rPr lang="cs-CZ" sz="2400" dirty="0" smtClean="0"/>
              <a:t> </a:t>
            </a:r>
          </a:p>
          <a:p>
            <a:pPr>
              <a:buNone/>
            </a:pPr>
            <a:endParaRPr lang="cs-CZ" sz="2400" dirty="0" smtClean="0"/>
          </a:p>
          <a:p>
            <a:r>
              <a:rPr lang="cs-CZ" sz="2400" dirty="0" smtClean="0"/>
              <a:t>Škola má čtyři základní obory nacházející se v různých budovách v Brně. Pořádá nejrůznější koncerty, výstavy a akce, zúčastňuje se úspěšně soutěží, připravuje žáky pro další studium v uměleckém oboru.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rebuchet MS" pitchFamily="34" charset="0"/>
              </a:rPr>
              <a:t>Užitečné odkazy a literatura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29196"/>
          </a:xfrm>
        </p:spPr>
        <p:txBody>
          <a:bodyPr>
            <a:noAutofit/>
          </a:bodyPr>
          <a:lstStyle/>
          <a:p>
            <a:pPr>
              <a:lnSpc>
                <a:spcPct val="110000"/>
              </a:lnSpc>
            </a:pPr>
            <a:r>
              <a:rPr lang="cs-CZ" sz="2200" dirty="0" smtClean="0"/>
              <a:t>INSEA - </a:t>
            </a:r>
            <a:r>
              <a:rPr lang="en-US" sz="2200" dirty="0" smtClean="0"/>
              <a:t>The </a:t>
            </a:r>
            <a:r>
              <a:rPr lang="en-US" sz="2200" dirty="0"/>
              <a:t>International Society of </a:t>
            </a:r>
            <a:r>
              <a:rPr lang="en-US" sz="2200" dirty="0" smtClean="0"/>
              <a:t>Education </a:t>
            </a:r>
            <a:r>
              <a:rPr lang="en-US" sz="2200" dirty="0"/>
              <a:t>through </a:t>
            </a:r>
            <a:r>
              <a:rPr lang="en-US" sz="2200" dirty="0" smtClean="0"/>
              <a:t>Art</a:t>
            </a:r>
            <a:r>
              <a:rPr lang="cs-CZ" sz="2200" dirty="0"/>
              <a:t> </a:t>
            </a:r>
            <a:r>
              <a:rPr lang="cs-CZ" sz="2200" dirty="0" smtClean="0"/>
              <a:t>- </a:t>
            </a:r>
            <a:r>
              <a:rPr lang="cs-CZ" sz="2200" dirty="0" smtClean="0">
                <a:hlinkClick r:id="rId2"/>
              </a:rPr>
              <a:t>http://www.</a:t>
            </a:r>
            <a:r>
              <a:rPr lang="cs-CZ" sz="2200" dirty="0" err="1" smtClean="0">
                <a:hlinkClick r:id="rId2"/>
              </a:rPr>
              <a:t>insea.org</a:t>
            </a:r>
            <a:r>
              <a:rPr lang="cs-CZ" sz="2200" dirty="0" smtClean="0">
                <a:hlinkClick r:id="rId2"/>
              </a:rPr>
              <a:t>/</a:t>
            </a:r>
            <a:endParaRPr lang="cs-CZ" sz="2200" dirty="0" smtClean="0"/>
          </a:p>
          <a:p>
            <a:pPr>
              <a:lnSpc>
                <a:spcPct val="110000"/>
              </a:lnSpc>
            </a:pPr>
            <a:endParaRPr lang="cs-CZ" sz="1000" dirty="0" smtClean="0">
              <a:hlinkClick r:id="rId3"/>
            </a:endParaRPr>
          </a:p>
          <a:p>
            <a:pPr>
              <a:lnSpc>
                <a:spcPct val="110000"/>
              </a:lnSpc>
            </a:pPr>
            <a:r>
              <a:rPr lang="cs-CZ" sz="2200" dirty="0" smtClean="0"/>
              <a:t>ARTAMA - Neprofesionální umělecké aktivity dospělých a estetické aktivity dětí a mládeže - </a:t>
            </a:r>
            <a:r>
              <a:rPr lang="cs-CZ" sz="2200" dirty="0" smtClean="0">
                <a:hlinkClick r:id="rId3"/>
              </a:rPr>
              <a:t>http://www.</a:t>
            </a:r>
            <a:r>
              <a:rPr lang="cs-CZ" sz="2200" dirty="0" err="1" smtClean="0">
                <a:hlinkClick r:id="rId3"/>
              </a:rPr>
              <a:t>nipos</a:t>
            </a:r>
            <a:r>
              <a:rPr lang="cs-CZ" sz="2200" dirty="0" smtClean="0">
                <a:hlinkClick r:id="rId3"/>
              </a:rPr>
              <a:t>-</a:t>
            </a:r>
            <a:r>
              <a:rPr lang="cs-CZ" sz="2200" dirty="0" err="1" smtClean="0">
                <a:hlinkClick r:id="rId3"/>
              </a:rPr>
              <a:t>mk.cz</a:t>
            </a:r>
            <a:r>
              <a:rPr lang="cs-CZ" sz="2200" dirty="0" smtClean="0">
                <a:hlinkClick r:id="rId3"/>
              </a:rPr>
              <a:t>/?</a:t>
            </a:r>
            <a:r>
              <a:rPr lang="cs-CZ" sz="2200" dirty="0" err="1" smtClean="0">
                <a:hlinkClick r:id="rId3"/>
              </a:rPr>
              <a:t>cat</a:t>
            </a:r>
            <a:r>
              <a:rPr lang="cs-CZ" sz="2200" dirty="0" smtClean="0">
                <a:hlinkClick r:id="rId3"/>
              </a:rPr>
              <a:t>=26</a:t>
            </a:r>
            <a:endParaRPr lang="cs-CZ" sz="2200" dirty="0" smtClean="0"/>
          </a:p>
          <a:p>
            <a:pPr>
              <a:lnSpc>
                <a:spcPct val="110000"/>
              </a:lnSpc>
            </a:pPr>
            <a:endParaRPr lang="cs-CZ" sz="1000" dirty="0"/>
          </a:p>
          <a:p>
            <a:pPr>
              <a:lnSpc>
                <a:spcPct val="110000"/>
              </a:lnSpc>
            </a:pPr>
            <a:r>
              <a:rPr lang="cs-CZ" sz="2200" dirty="0" smtClean="0"/>
              <a:t>ARTEFILETIKA - </a:t>
            </a:r>
            <a:r>
              <a:rPr lang="cs-CZ" sz="2200" dirty="0" smtClean="0">
                <a:hlinkClick r:id="rId4"/>
              </a:rPr>
              <a:t>http://www.</a:t>
            </a:r>
            <a:r>
              <a:rPr lang="cs-CZ" sz="2200" dirty="0" err="1" smtClean="0">
                <a:hlinkClick r:id="rId4"/>
              </a:rPr>
              <a:t>artefiletika.cz</a:t>
            </a:r>
            <a:r>
              <a:rPr lang="cs-CZ" sz="2200" dirty="0" smtClean="0">
                <a:hlinkClick r:id="rId4"/>
              </a:rPr>
              <a:t>/</a:t>
            </a:r>
            <a:endParaRPr lang="cs-CZ" sz="2200" dirty="0" smtClean="0"/>
          </a:p>
          <a:p>
            <a:pPr>
              <a:lnSpc>
                <a:spcPct val="110000"/>
              </a:lnSpc>
            </a:pPr>
            <a:endParaRPr lang="cs-CZ" sz="1000" dirty="0"/>
          </a:p>
          <a:p>
            <a:pPr>
              <a:lnSpc>
                <a:spcPct val="110000"/>
              </a:lnSpc>
            </a:pPr>
            <a:r>
              <a:rPr lang="cs-CZ" sz="2200" dirty="0" smtClean="0"/>
              <a:t>BABYRÁDOVÁ, Hana. </a:t>
            </a:r>
            <a:r>
              <a:rPr lang="cs-CZ" sz="2200" i="1" dirty="0" smtClean="0"/>
              <a:t>Výtvarná dílna 			               </a:t>
            </a:r>
            <a:r>
              <a:rPr lang="cs-CZ" sz="2200" dirty="0" smtClean="0"/>
              <a:t>Triton, 2005, ISBN - 80-7254-705-4</a:t>
            </a:r>
          </a:p>
          <a:p>
            <a:pPr>
              <a:lnSpc>
                <a:spcPct val="110000"/>
              </a:lnSpc>
            </a:pPr>
            <a:endParaRPr lang="cs-CZ" sz="1000" dirty="0" smtClean="0"/>
          </a:p>
          <a:p>
            <a:r>
              <a:rPr lang="cs-CZ" sz="2200" dirty="0" smtClean="0"/>
              <a:t>ROESELOVÁ, Věra. </a:t>
            </a:r>
            <a:r>
              <a:rPr lang="cs-CZ" sz="2200" i="1" dirty="0" smtClean="0"/>
              <a:t>Techniky ve výtvarné výchově</a:t>
            </a:r>
            <a:r>
              <a:rPr lang="cs-CZ" sz="2200" dirty="0" smtClean="0"/>
              <a:t> 		  Praha: </a:t>
            </a:r>
            <a:r>
              <a:rPr lang="cs-CZ" sz="2200" dirty="0" err="1" smtClean="0"/>
              <a:t>Sarah</a:t>
            </a:r>
            <a:r>
              <a:rPr lang="cs-CZ" sz="2200" dirty="0" smtClean="0"/>
              <a:t>, 1996, ISBN 80-902267-1-X</a:t>
            </a:r>
            <a:endParaRPr lang="cs-CZ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rebuchet MS" pitchFamily="34" charset="0"/>
              </a:rPr>
              <a:t>Citace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29196"/>
          </a:xfrm>
        </p:spPr>
        <p:txBody>
          <a:bodyPr>
            <a:noAutofit/>
          </a:bodyPr>
          <a:lstStyle/>
          <a:p>
            <a:pPr>
              <a:lnSpc>
                <a:spcPct val="110000"/>
              </a:lnSpc>
              <a:buNone/>
            </a:pPr>
            <a:r>
              <a:rPr lang="en-US" sz="2400" dirty="0" smtClean="0"/>
              <a:t>[</a:t>
            </a:r>
            <a:r>
              <a:rPr lang="cs-CZ" sz="2400" dirty="0" smtClean="0"/>
              <a:t>1</a:t>
            </a:r>
            <a:r>
              <a:rPr lang="en-US" sz="2400" dirty="0" smtClean="0"/>
              <a:t>]</a:t>
            </a:r>
            <a:r>
              <a:rPr lang="cs-CZ" sz="2400" dirty="0" smtClean="0"/>
              <a:t> PaedDr. HOTOVÁ, </a:t>
            </a:r>
            <a:r>
              <a:rPr lang="cs-CZ" sz="2400" dirty="0" err="1" smtClean="0"/>
              <a:t>Yvetta</a:t>
            </a:r>
            <a:r>
              <a:rPr lang="cs-CZ" sz="2400" dirty="0" smtClean="0"/>
              <a:t>. </a:t>
            </a:r>
            <a:r>
              <a:rPr lang="cs-CZ" sz="2400" i="1" dirty="0" smtClean="0"/>
              <a:t>Koncepce rozvoje školy </a:t>
            </a:r>
            <a:endParaRPr lang="cs-CZ" sz="2400" dirty="0" smtClean="0"/>
          </a:p>
          <a:p>
            <a:pPr>
              <a:lnSpc>
                <a:spcPct val="110000"/>
              </a:lnSpc>
              <a:buNone/>
            </a:pPr>
            <a:endParaRPr lang="cs-CZ" sz="2400" dirty="0" smtClean="0"/>
          </a:p>
          <a:p>
            <a:pPr>
              <a:lnSpc>
                <a:spcPct val="110000"/>
              </a:lnSpc>
              <a:buNone/>
            </a:pPr>
            <a:r>
              <a:rPr lang="en-US" sz="2400" dirty="0" smtClean="0"/>
              <a:t>[</a:t>
            </a:r>
            <a:r>
              <a:rPr lang="cs-CZ" sz="2400" dirty="0" smtClean="0"/>
              <a:t>2</a:t>
            </a:r>
            <a:r>
              <a:rPr lang="en-US" sz="2400" dirty="0" smtClean="0"/>
              <a:t>]</a:t>
            </a:r>
            <a:r>
              <a:rPr lang="cs-CZ" sz="2400" dirty="0" smtClean="0"/>
              <a:t> BABYRÁDOVÁ, Hana. </a:t>
            </a:r>
            <a:r>
              <a:rPr lang="cs-CZ" sz="2400" i="1" dirty="0" smtClean="0"/>
              <a:t>Výtvarná dílna, </a:t>
            </a:r>
            <a:r>
              <a:rPr lang="cs-CZ" sz="2400" dirty="0" smtClean="0"/>
              <a:t>s. 44, 2005</a:t>
            </a:r>
          </a:p>
          <a:p>
            <a:pPr>
              <a:lnSpc>
                <a:spcPct val="110000"/>
              </a:lnSpc>
              <a:buNone/>
            </a:pPr>
            <a:endParaRPr lang="cs-CZ" sz="2400" dirty="0" smtClean="0"/>
          </a:p>
          <a:p>
            <a:pPr>
              <a:lnSpc>
                <a:spcPct val="110000"/>
              </a:lnSpc>
              <a:buNone/>
            </a:pPr>
            <a:r>
              <a:rPr lang="en-US" sz="2400" dirty="0" smtClean="0"/>
              <a:t>[</a:t>
            </a:r>
            <a:r>
              <a:rPr lang="cs-CZ" sz="2400" dirty="0" smtClean="0"/>
              <a:t>3</a:t>
            </a:r>
            <a:r>
              <a:rPr lang="en-US" sz="2400" dirty="0" smtClean="0"/>
              <a:t>]</a:t>
            </a:r>
            <a:r>
              <a:rPr lang="cs-CZ" sz="2400" dirty="0" smtClean="0"/>
              <a:t> Historie ZUŠ J. Kvapila </a:t>
            </a:r>
            <a:r>
              <a:rPr lang="cs-CZ" sz="2400" dirty="0" smtClean="0">
                <a:hlinkClick r:id="rId2"/>
              </a:rPr>
              <a:t>http://www.</a:t>
            </a:r>
            <a:r>
              <a:rPr lang="cs-CZ" sz="2400" dirty="0" err="1" smtClean="0">
                <a:hlinkClick r:id="rId2"/>
              </a:rPr>
              <a:t>zusjk.cz</a:t>
            </a:r>
            <a:r>
              <a:rPr lang="cs-CZ" sz="2400" dirty="0" smtClean="0">
                <a:hlinkClick r:id="rId2"/>
              </a:rPr>
              <a:t>/</a:t>
            </a:r>
            <a:endParaRPr lang="cs-CZ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cs-CZ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rebuchet MS" pitchFamily="34" charset="0"/>
              </a:rPr>
              <a:t>ZUŠ - úvod</a:t>
            </a:r>
            <a:endParaRPr lang="cs-CZ" sz="4000" dirty="0"/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noFill/>
          <a:ln>
            <a:solidFill>
              <a:schemeClr val="bg1"/>
            </a:solidFill>
          </a:ln>
        </p:spPr>
        <p:txBody>
          <a:bodyPr>
            <a:normAutofit/>
          </a:bodyPr>
          <a:lstStyle/>
          <a:p>
            <a:r>
              <a:rPr lang="cs-CZ" sz="2400" dirty="0" smtClean="0"/>
              <a:t>Základní umělecká škola - ZUŠ - se zabývá vzděláváním dětí i dospělých v základních uměleckých oborech.</a:t>
            </a:r>
          </a:p>
          <a:p>
            <a:pPr>
              <a:buNone/>
            </a:pPr>
            <a:endParaRPr lang="cs-CZ" sz="2400" dirty="0" smtClean="0"/>
          </a:p>
          <a:p>
            <a:r>
              <a:rPr lang="cs-CZ" sz="2400" dirty="0" smtClean="0"/>
              <a:t>Dříve byly tyto školy označovány názvem </a:t>
            </a:r>
            <a:r>
              <a:rPr lang="cs-CZ" sz="2400" b="1" dirty="0" smtClean="0"/>
              <a:t>lidová škola umění</a:t>
            </a:r>
            <a:r>
              <a:rPr lang="cs-CZ" sz="2400" dirty="0" smtClean="0"/>
              <a:t> (zkráceně </a:t>
            </a:r>
            <a:r>
              <a:rPr lang="cs-CZ" sz="2400" b="1" dirty="0" smtClean="0"/>
              <a:t>LŠU</a:t>
            </a:r>
            <a:r>
              <a:rPr lang="cs-CZ" sz="2400" dirty="0" smtClean="0"/>
              <a:t>, slangově </a:t>
            </a:r>
            <a:r>
              <a:rPr lang="cs-CZ" sz="2400" i="1" dirty="0" err="1" smtClean="0"/>
              <a:t>liduška</a:t>
            </a:r>
            <a:r>
              <a:rPr lang="cs-CZ" sz="2400" dirty="0" smtClean="0"/>
              <a:t>) a jejich začátky spadají až do osmdesátých let 19. století.</a:t>
            </a:r>
          </a:p>
          <a:p>
            <a:pPr>
              <a:buNone/>
            </a:pPr>
            <a:endParaRPr lang="cs-CZ" sz="2400" dirty="0" smtClean="0"/>
          </a:p>
          <a:p>
            <a:r>
              <a:rPr lang="cs-CZ" sz="2400" dirty="0" smtClean="0"/>
              <a:t>Statut každé základní umělecké školy se řídí vyhláškou o základním uměleckém vzdělávání vydaném MŠMT ČR. </a:t>
            </a:r>
            <a:endParaRPr lang="cs-CZ" sz="2400" dirty="0"/>
          </a:p>
          <a:p>
            <a:endParaRPr lang="cs-CZ" sz="2400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cs-CZ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rebuchet MS" pitchFamily="34" charset="0"/>
              </a:rPr>
              <a:t>ZUŠ - úvod</a:t>
            </a:r>
            <a:endParaRPr lang="cs-CZ" sz="4000" dirty="0"/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noFill/>
          <a:ln>
            <a:solidFill>
              <a:schemeClr val="bg1"/>
            </a:solidFill>
          </a:ln>
        </p:spPr>
        <p:txBody>
          <a:bodyPr>
            <a:normAutofit/>
          </a:bodyPr>
          <a:lstStyle/>
          <a:p>
            <a:r>
              <a:rPr lang="cs-CZ" sz="2400" dirty="0" smtClean="0"/>
              <a:t>Veřejná škola hlavního vzdělávacího proudu s uměleckým zaměřením umožňující schopným zájemcům základní umělecké vzdělání ve většině tradičních disciplín, se zvláštním důrazem na </a:t>
            </a:r>
            <a:r>
              <a:rPr lang="cs-CZ" sz="2400" b="1" dirty="0" smtClean="0"/>
              <a:t>přípravu talentovaných jedinců k dalšímu studiu na vyšších uměleckých školách</a:t>
            </a:r>
          </a:p>
          <a:p>
            <a:r>
              <a:rPr lang="cs-CZ" sz="2400" dirty="0" smtClean="0"/>
              <a:t>Usiluje o to, aby umělecké vzdělávání bylo přístupné i žákům, kteří mají určité minimální předpoklady pro zdárný rozvoj a prokazují zájem o zvolený obor</a:t>
            </a:r>
          </a:p>
          <a:p>
            <a:r>
              <a:rPr lang="cs-CZ" sz="2400" dirty="0" smtClean="0"/>
              <a:t>V současné době se pedagogové na </a:t>
            </a:r>
            <a:r>
              <a:rPr lang="cs-CZ" sz="2400" dirty="0" err="1" smtClean="0"/>
              <a:t>ZUŠkách</a:t>
            </a:r>
            <a:r>
              <a:rPr lang="cs-CZ" sz="2400" dirty="0" smtClean="0"/>
              <a:t> snaží zajistit odborný přístup též k dětem se </a:t>
            </a:r>
            <a:r>
              <a:rPr lang="cs-CZ" sz="2400" b="1" dirty="0" smtClean="0"/>
              <a:t>speciálními vzdělávacími potřebami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cs-CZ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rebuchet MS" pitchFamily="34" charset="0"/>
              </a:rPr>
              <a:t>ZUŠ - poslání</a:t>
            </a:r>
            <a:endParaRPr lang="cs-CZ" sz="4000" dirty="0"/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0063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400" dirty="0" smtClean="0"/>
              <a:t>• Poskytnout žákům základy vzdělání ve zvoleném uměleckém oboru s ohledem na jejich potřeby a možnosti </a:t>
            </a:r>
          </a:p>
          <a:p>
            <a:pPr>
              <a:buNone/>
            </a:pPr>
            <a:r>
              <a:rPr lang="cs-CZ" sz="2400" dirty="0" smtClean="0"/>
              <a:t>• Utvářet a rozvíjet klíčové kompetence žáků, kultivovat tím jejich osobnost po stránce umělecké a motivovat je k celoživotnímu učení </a:t>
            </a:r>
          </a:p>
          <a:p>
            <a:pPr>
              <a:buNone/>
            </a:pPr>
            <a:r>
              <a:rPr lang="cs-CZ" sz="2400" dirty="0" smtClean="0"/>
              <a:t>• Po odborné stránce připravit žáky pro vzdělávání ve středních školách uměleckého nebo pedagogického zaměření a v konzervatořích, případně pro studium na vysokých školách s uměleckým nebo pedagogickým zaměřením </a:t>
            </a:r>
          </a:p>
          <a:p>
            <a:pPr>
              <a:buNone/>
            </a:pPr>
            <a:r>
              <a:rPr lang="cs-CZ" sz="2400" dirty="0" smtClean="0"/>
              <a:t>• Vytvořit příznivé sociální, emociální a pracovní klima, které aktivizuje motivaci a napomáhá účinné spolupráci            </a:t>
            </a:r>
          </a:p>
          <a:p>
            <a:pPr>
              <a:buNone/>
            </a:pPr>
            <a:r>
              <a:rPr lang="cs-CZ" sz="2400" dirty="0" smtClean="0"/>
              <a:t>    </a:t>
            </a:r>
            <a:r>
              <a:rPr lang="en-US" sz="2400" dirty="0" smtClean="0"/>
              <a:t>[</a:t>
            </a:r>
            <a:r>
              <a:rPr lang="cs-CZ" sz="2400" dirty="0" smtClean="0"/>
              <a:t>1</a:t>
            </a:r>
            <a:r>
              <a:rPr lang="en-US" sz="2400" dirty="0" smtClean="0"/>
              <a:t>]</a:t>
            </a:r>
            <a:endParaRPr lang="cs-CZ" sz="2400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cs-CZ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rebuchet MS" pitchFamily="34" charset="0"/>
              </a:rPr>
              <a:t>ZUŠ - obory</a:t>
            </a:r>
            <a:endParaRPr lang="cs-CZ" sz="4000" dirty="0"/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cs-CZ" sz="2400" b="1" dirty="0" smtClean="0"/>
              <a:t>HUDBA A ZPĚV </a:t>
            </a:r>
            <a:r>
              <a:rPr lang="cs-CZ" sz="2400" dirty="0" smtClean="0"/>
              <a:t>(orchestr, sbor, sólo či skupina)</a:t>
            </a:r>
          </a:p>
          <a:p>
            <a:endParaRPr lang="cs-CZ" sz="1000" b="1" dirty="0" smtClean="0"/>
          </a:p>
          <a:p>
            <a:r>
              <a:rPr lang="cs-CZ" sz="2400" b="1" dirty="0" smtClean="0"/>
              <a:t>TANEC </a:t>
            </a:r>
            <a:endParaRPr lang="cs-CZ" sz="2400" b="1" dirty="0" smtClean="0"/>
          </a:p>
          <a:p>
            <a:endParaRPr lang="cs-CZ" sz="1000" b="1" dirty="0" smtClean="0"/>
          </a:p>
          <a:p>
            <a:r>
              <a:rPr lang="cs-CZ" sz="2400" b="1" dirty="0" smtClean="0"/>
              <a:t>LITERÁRNĚ - DRAMATICKÝ OBOR</a:t>
            </a:r>
          </a:p>
          <a:p>
            <a:endParaRPr lang="cs-CZ" sz="1000" b="1" dirty="0" smtClean="0"/>
          </a:p>
          <a:p>
            <a:r>
              <a:rPr lang="cs-CZ" sz="2400" b="1" dirty="0" smtClean="0"/>
              <a:t>VÝTVARNÁ VÝCHOVA</a:t>
            </a:r>
          </a:p>
          <a:p>
            <a:endParaRPr lang="cs-CZ" sz="2400" dirty="0" smtClean="0"/>
          </a:p>
          <a:p>
            <a:pPr>
              <a:buNone/>
            </a:pPr>
            <a:r>
              <a:rPr lang="cs-CZ" sz="2400" dirty="0" smtClean="0"/>
              <a:t>V současné době je na některých školách zařazen i nový obor</a:t>
            </a:r>
          </a:p>
          <a:p>
            <a:r>
              <a:rPr lang="cs-CZ" sz="2400" b="1" dirty="0" smtClean="0"/>
              <a:t>AUDIOVIZUÁLNÍ A MULTIMEDIÁLNÍ TVORBA </a:t>
            </a:r>
            <a:r>
              <a:rPr lang="cs-CZ" sz="2400" dirty="0" smtClean="0"/>
              <a:t> (videoart)</a:t>
            </a:r>
            <a:endParaRPr lang="cs-CZ" sz="2400" dirty="0"/>
          </a:p>
          <a:p>
            <a:endParaRPr lang="cs-CZ" sz="2400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cs-CZ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rebuchet MS" pitchFamily="34" charset="0"/>
              </a:rPr>
              <a:t>ZUŠ - </a:t>
            </a:r>
            <a:r>
              <a:rPr lang="cs-CZ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rebuchet MS" pitchFamily="34" charset="0"/>
              </a:rPr>
              <a:t>projekty</a:t>
            </a:r>
            <a:endParaRPr lang="cs-CZ" sz="4000" dirty="0"/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428596" y="1600200"/>
            <a:ext cx="7858180" cy="4525963"/>
          </a:xfrm>
        </p:spPr>
        <p:txBody>
          <a:bodyPr>
            <a:normAutofit/>
          </a:bodyPr>
          <a:lstStyle/>
          <a:p>
            <a:r>
              <a:rPr lang="cs-CZ" sz="2400" dirty="0" smtClean="0"/>
              <a:t>Mezioborové přesahy vznikají přirozeným propojením základních </a:t>
            </a:r>
            <a:r>
              <a:rPr lang="cs-CZ" sz="2400" dirty="0" smtClean="0"/>
              <a:t>oborů: př. hudba - tanec, dramatický obor - výtvarná výchova, výtvarná výchova </a:t>
            </a:r>
            <a:r>
              <a:rPr lang="cs-CZ" sz="2400" dirty="0" smtClean="0"/>
              <a:t>- hudba</a:t>
            </a:r>
            <a:r>
              <a:rPr lang="cs-CZ" sz="2400" dirty="0" smtClean="0"/>
              <a:t>…</a:t>
            </a:r>
            <a:endParaRPr lang="cs-CZ" sz="2400" dirty="0" smtClean="0"/>
          </a:p>
          <a:p>
            <a:r>
              <a:rPr lang="cs-CZ" sz="2400" dirty="0" smtClean="0"/>
              <a:t>Hodně přispívají nová média, pomocí kterých může vzniknou zajímavý projekt např. moderní tanec – videoart, dramatické představení využívající připravené projekce na plátno či „živá“ malba vznikající za hudebního doprovodu.</a:t>
            </a:r>
            <a:endParaRPr lang="cs-CZ" sz="2400" dirty="0"/>
          </a:p>
        </p:txBody>
      </p:sp>
      <p:pic>
        <p:nvPicPr>
          <p:cNvPr id="2" name="Picture 2" descr="C:\Users\o\Desktop\metodika galerijka\telojakonastroj_32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0544" y="4429132"/>
            <a:ext cx="3124200" cy="21526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cs-CZ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rebuchet MS" pitchFamily="34" charset="0"/>
              </a:rPr>
              <a:t>ZUŠ - přesah</a:t>
            </a:r>
            <a:endParaRPr lang="cs-CZ" sz="4000" dirty="0"/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214282" y="1600200"/>
            <a:ext cx="4929222" cy="4525963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cs-CZ" sz="2400" dirty="0" smtClean="0"/>
              <a:t>     Kromě </a:t>
            </a:r>
            <a:r>
              <a:rPr lang="cs-CZ" sz="2400" dirty="0" smtClean="0"/>
              <a:t>propojení </a:t>
            </a:r>
            <a:r>
              <a:rPr lang="cs-CZ" sz="2400" dirty="0" smtClean="0"/>
              <a:t>těchto základních </a:t>
            </a:r>
            <a:r>
              <a:rPr lang="cs-CZ" sz="2400" dirty="0" smtClean="0"/>
              <a:t>oborů existuje </a:t>
            </a:r>
            <a:r>
              <a:rPr lang="cs-CZ" sz="2400" dirty="0" smtClean="0"/>
              <a:t>i další přesah (nejen mezioborový charakter </a:t>
            </a:r>
            <a:r>
              <a:rPr lang="cs-CZ" sz="2400" dirty="0" smtClean="0"/>
              <a:t>pro VV</a:t>
            </a:r>
            <a:r>
              <a:rPr lang="cs-CZ" sz="2400" dirty="0" smtClean="0"/>
              <a:t>): odborná reflexe nejnovějších výzkumů na poli psychologie</a:t>
            </a:r>
            <a:r>
              <a:rPr lang="cs-CZ" sz="2400" smtClean="0"/>
              <a:t>, </a:t>
            </a:r>
            <a:r>
              <a:rPr lang="cs-CZ" sz="2400" smtClean="0"/>
              <a:t>biologie, techniky </a:t>
            </a:r>
            <a:r>
              <a:rPr lang="cs-CZ" sz="2400" dirty="0" smtClean="0"/>
              <a:t>a technologie a </a:t>
            </a:r>
            <a:r>
              <a:rPr lang="cs-CZ" sz="2400" dirty="0" smtClean="0"/>
              <a:t>samozřejmě </a:t>
            </a:r>
            <a:r>
              <a:rPr lang="cs-CZ" sz="2400" dirty="0" smtClean="0"/>
              <a:t>také přirozený </a:t>
            </a:r>
            <a:r>
              <a:rPr lang="cs-CZ" sz="2400" dirty="0" smtClean="0"/>
              <a:t>přesah do filosofie, antropologie či pedagogiky</a:t>
            </a:r>
          </a:p>
          <a:p>
            <a:endParaRPr lang="cs-CZ" dirty="0"/>
          </a:p>
        </p:txBody>
      </p:sp>
      <p:pic>
        <p:nvPicPr>
          <p:cNvPr id="1026" name="Picture 2" descr="C:\Users\o\Desktop\metodika galerijka\1093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57819" y="1428735"/>
            <a:ext cx="3786182" cy="504824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428596" y="785794"/>
            <a:ext cx="5043494" cy="4525963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cs-CZ" sz="2400" dirty="0" smtClean="0"/>
              <a:t>tanec, hudba</a:t>
            </a:r>
            <a:r>
              <a:rPr lang="cs-CZ" sz="2400" dirty="0" smtClean="0"/>
              <a:t>, </a:t>
            </a:r>
            <a:endParaRPr lang="cs-CZ" sz="2400" dirty="0" smtClean="0"/>
          </a:p>
          <a:p>
            <a:pPr lvl="0">
              <a:buNone/>
            </a:pPr>
            <a:r>
              <a:rPr lang="cs-CZ" sz="2400" dirty="0" smtClean="0"/>
              <a:t>videoart</a:t>
            </a:r>
            <a:r>
              <a:rPr lang="cs-CZ" sz="2400" dirty="0" smtClean="0"/>
              <a:t>…</a:t>
            </a:r>
          </a:p>
          <a:p>
            <a:endParaRPr lang="cs-CZ" dirty="0"/>
          </a:p>
        </p:txBody>
      </p:sp>
      <p:pic>
        <p:nvPicPr>
          <p:cNvPr id="2050" name="Picture 2" descr="C:\Users\o\Desktop\metodika galerijka\havlik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00397" y="0"/>
            <a:ext cx="5643603" cy="4232700"/>
          </a:xfrm>
          <a:prstGeom prst="rect">
            <a:avLst/>
          </a:prstGeom>
          <a:noFill/>
        </p:spPr>
      </p:pic>
      <p:pic>
        <p:nvPicPr>
          <p:cNvPr id="2051" name="Picture 3" descr="C:\Users\o\Desktop\metodika galerijka\Doteky-tance-NANOHACH-a-VerTeDance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3200400"/>
            <a:ext cx="5486400" cy="3657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cs-CZ" sz="4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rebuchet MS" pitchFamily="34" charset="0"/>
              </a:rPr>
              <a:t>Workshop – dílna - kurz</a:t>
            </a:r>
            <a:endParaRPr lang="cs-CZ" sz="4000" dirty="0"/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r>
              <a:rPr lang="cs-CZ" sz="2400" dirty="0" smtClean="0"/>
              <a:t>Experiment, proces, vnímání, estetika, cítění, komunikace…</a:t>
            </a:r>
          </a:p>
          <a:p>
            <a:pPr>
              <a:buNone/>
            </a:pPr>
            <a:endParaRPr lang="cs-CZ" sz="2400" dirty="0" smtClean="0"/>
          </a:p>
          <a:p>
            <a:r>
              <a:rPr lang="cs-CZ" sz="2400" dirty="0" smtClean="0"/>
              <a:t>I když se pojem „mezioborová spolupráce“ v současné době hojně  a s oblibou užívá, skutečnost je stále dost jiná – mezioborových projektů (spojených s VV) najdeme jen velmi málo, často je to jen např. hudební a taneční doprovod při vernisáži, či spojení hudby s malbou, což už se přiklání spíše k </a:t>
            </a:r>
            <a:r>
              <a:rPr lang="cs-CZ" sz="2400" dirty="0" err="1" smtClean="0"/>
              <a:t>arteterapii</a:t>
            </a:r>
            <a:r>
              <a:rPr lang="cs-CZ" sz="2400" dirty="0" smtClean="0"/>
              <a:t>.</a:t>
            </a:r>
          </a:p>
          <a:p>
            <a:r>
              <a:rPr lang="cs-CZ" sz="2400" dirty="0" smtClean="0"/>
              <a:t>Ideálním propojením oborů se tak stává kurz, který trvá delší dobu a žáci mají více času a možností k vytváření projektů</a:t>
            </a:r>
          </a:p>
          <a:p>
            <a:endParaRPr lang="cs-CZ" sz="2400" dirty="0" smtClean="0"/>
          </a:p>
          <a:p>
            <a:endParaRPr lang="cs-CZ" sz="2400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1554</TotalTime>
  <Words>752</Words>
  <Application>Microsoft Office PowerPoint</Application>
  <PresentationFormat>Předvádění na obrazovce (4:3)</PresentationFormat>
  <Paragraphs>69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Motiv sady Office</vt:lpstr>
      <vt:lpstr>5.B.  Tendence k mezioborové spolupráci na základních uměleckých školách. Dvouoborové a víceoborové projekty</vt:lpstr>
      <vt:lpstr>ZUŠ - úvod</vt:lpstr>
      <vt:lpstr>ZUŠ - úvod</vt:lpstr>
      <vt:lpstr>ZUŠ - poslání</vt:lpstr>
      <vt:lpstr>ZUŠ - obory</vt:lpstr>
      <vt:lpstr>ZUŠ - projekty</vt:lpstr>
      <vt:lpstr>ZUŠ - přesah</vt:lpstr>
      <vt:lpstr>Snímek 8</vt:lpstr>
      <vt:lpstr>Workshop – dílna - kurz</vt:lpstr>
      <vt:lpstr>Workshop – dílna - kurz</vt:lpstr>
      <vt:lpstr>ZUŠ Jaroslava Kvapila</vt:lpstr>
      <vt:lpstr>Užitečné odkazy a literatura</vt:lpstr>
      <vt:lpstr>Citace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5.B. Tendence k mezioborové spolupráci na základních uměleckých školách. Dvouoborové a víceoborové projekty.</dc:title>
  <dc:creator>o</dc:creator>
  <cp:lastModifiedBy>o</cp:lastModifiedBy>
  <cp:revision>70</cp:revision>
  <dcterms:created xsi:type="dcterms:W3CDTF">2012-04-17T09:14:47Z</dcterms:created>
  <dcterms:modified xsi:type="dcterms:W3CDTF">2012-04-18T11:18:41Z</dcterms:modified>
</cp:coreProperties>
</file>