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4" r:id="rId9"/>
    <p:sldId id="262" r:id="rId10"/>
    <p:sldId id="266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3B26E-8951-4A90-8086-2B021150F5E1}" type="datetimeFigureOut">
              <a:rPr lang="cs-CZ" smtClean="0"/>
              <a:pPr/>
              <a:t>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9411-3FD5-476D-904B-9E7B123A91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3B26E-8951-4A90-8086-2B021150F5E1}" type="datetimeFigureOut">
              <a:rPr lang="cs-CZ" smtClean="0"/>
              <a:pPr/>
              <a:t>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9411-3FD5-476D-904B-9E7B123A91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3B26E-8951-4A90-8086-2B021150F5E1}" type="datetimeFigureOut">
              <a:rPr lang="cs-CZ" smtClean="0"/>
              <a:pPr/>
              <a:t>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9411-3FD5-476D-904B-9E7B123A91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3B26E-8951-4A90-8086-2B021150F5E1}" type="datetimeFigureOut">
              <a:rPr lang="cs-CZ" smtClean="0"/>
              <a:pPr/>
              <a:t>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9411-3FD5-476D-904B-9E7B123A91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3B26E-8951-4A90-8086-2B021150F5E1}" type="datetimeFigureOut">
              <a:rPr lang="cs-CZ" smtClean="0"/>
              <a:pPr/>
              <a:t>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9411-3FD5-476D-904B-9E7B123A91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3B26E-8951-4A90-8086-2B021150F5E1}" type="datetimeFigureOut">
              <a:rPr lang="cs-CZ" smtClean="0"/>
              <a:pPr/>
              <a:t>4.4.2012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9411-3FD5-476D-904B-9E7B123A91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3B26E-8951-4A90-8086-2B021150F5E1}" type="datetimeFigureOut">
              <a:rPr lang="cs-CZ" smtClean="0"/>
              <a:pPr/>
              <a:t>4.4.2012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9411-3FD5-476D-904B-9E7B123A91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3B26E-8951-4A90-8086-2B021150F5E1}" type="datetimeFigureOut">
              <a:rPr lang="cs-CZ" smtClean="0"/>
              <a:pPr/>
              <a:t>4.4.2012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9411-3FD5-476D-904B-9E7B123A91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3B26E-8951-4A90-8086-2B021150F5E1}" type="datetimeFigureOut">
              <a:rPr lang="cs-CZ" smtClean="0"/>
              <a:pPr/>
              <a:t>4.4.2012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9411-3FD5-476D-904B-9E7B123A91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3B26E-8951-4A90-8086-2B021150F5E1}" type="datetimeFigureOut">
              <a:rPr lang="cs-CZ" smtClean="0"/>
              <a:pPr/>
              <a:t>4.4.2012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9411-3FD5-476D-904B-9E7B123A91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3B26E-8951-4A90-8086-2B021150F5E1}" type="datetimeFigureOut">
              <a:rPr lang="cs-CZ" smtClean="0"/>
              <a:pPr/>
              <a:t>4.4.2012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9411-3FD5-476D-904B-9E7B123A91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3B26E-8951-4A90-8086-2B021150F5E1}" type="datetimeFigureOut">
              <a:rPr lang="cs-CZ" smtClean="0"/>
              <a:pPr/>
              <a:t>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E9411-3FD5-476D-904B-9E7B123A912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3528391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4">
                    <a:lumMod val="50000"/>
                  </a:schemeClr>
                </a:solidFill>
              </a:rPr>
              <a:t>7.B. Výtvarná interpretace jako součást výtvarné pedagogiky ve škole a v galerii. Individuální a kolektivní práce, trvalost a pomíjivost výsledků tvorby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157192"/>
            <a:ext cx="6400800" cy="1296144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1"/>
                </a:solidFill>
                <a:latin typeface="+mj-lt"/>
              </a:rPr>
              <a:t>Hučínová Lenka, 236143,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j-lt"/>
              </a:rPr>
              <a:t>GP3MP_MGP Metodika galerijní pedagogiky jaro 2012; vedoucí Alice Stuchlíková</a:t>
            </a:r>
          </a:p>
          <a:p>
            <a:endParaRPr lang="cs-CZ" sz="240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Trvalost a pomíjivost výsledků tvorby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  <a:solidFill>
            <a:schemeClr val="accent2">
              <a:lumMod val="60000"/>
              <a:lumOff val="40000"/>
              <a:alpha val="6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/>
              <a:t>	Animační program se od výtvarné dílny liší právě podobou výstupu.</a:t>
            </a:r>
          </a:p>
          <a:p>
            <a:pPr>
              <a:buNone/>
            </a:pPr>
            <a:r>
              <a:rPr lang="cs-CZ" sz="2400" dirty="0" smtClean="0"/>
              <a:t>	Výstup z animačního programu nemusí být nutně práce stylu výkresu či objektu (ačkoliv děti si rády odnášejí hotový výtvor)</a:t>
            </a:r>
          </a:p>
          <a:p>
            <a:pPr>
              <a:buNone/>
            </a:pPr>
            <a:r>
              <a:rPr lang="cs-CZ" sz="2400" dirty="0" smtClean="0"/>
              <a:t>	Hlavním cílem animačního programu je poznatek, zážitek, dojem apod.</a:t>
            </a:r>
          </a:p>
          <a:p>
            <a:pPr>
              <a:buNone/>
            </a:pPr>
            <a:r>
              <a:rPr lang="cs-CZ" sz="2400" dirty="0" smtClean="0"/>
              <a:t>	I při užití konceptuálního přístupu, výtvarných her a multimediálních akcí jsou hmatatelné výstupy pouze druhořadé.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  <a:solidFill>
            <a:schemeClr val="bg1">
              <a:alpha val="60000"/>
            </a:schemeClr>
          </a:solidFill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Citace: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sz="2000" dirty="0" smtClean="0"/>
              <a:t>HORÁČEK, Radek. </a:t>
            </a:r>
            <a:r>
              <a:rPr lang="cs-CZ" sz="2000" i="1" dirty="0" smtClean="0"/>
              <a:t>Galerijní animace a zprostředkování umění</a:t>
            </a:r>
            <a:r>
              <a:rPr lang="cs-CZ" sz="2000" dirty="0" smtClean="0"/>
              <a:t>. 1. </a:t>
            </a:r>
            <a:r>
              <a:rPr lang="cs-CZ" sz="2000" dirty="0" err="1" smtClean="0"/>
              <a:t>vyd</a:t>
            </a:r>
            <a:r>
              <a:rPr lang="cs-CZ" sz="2000" dirty="0" smtClean="0"/>
              <a:t>. Brno: CERM, 1998. 142 s. neoznačeno. ISBN </a:t>
            </a:r>
            <a:r>
              <a:rPr lang="cs-CZ" sz="2000" dirty="0" smtClean="0"/>
              <a:t>80-7204-084-7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BABYRÁDOVÁ, Hana. Výtvarná dílna. 1. </a:t>
            </a:r>
            <a:r>
              <a:rPr lang="cs-CZ" sz="2000" dirty="0" err="1" smtClean="0"/>
              <a:t>vyd</a:t>
            </a:r>
            <a:r>
              <a:rPr lang="cs-CZ" sz="2000" dirty="0" smtClean="0"/>
              <a:t>. Praha: Triton, Nakladatelství MU, 2005. 290 s. Spisy Pedagogické fakulty MU č. 96. </a:t>
            </a:r>
            <a:r>
              <a:rPr lang="cs-CZ" sz="2000" smtClean="0"/>
              <a:t>ISBN 80-7254-705-4</a:t>
            </a: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Interpretace výtvarného díla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  <a:solidFill>
            <a:schemeClr val="accent4">
              <a:lumMod val="40000"/>
              <a:lumOff val="60000"/>
              <a:alpha val="71000"/>
            </a:schemeClr>
          </a:solidFill>
          <a:ln>
            <a:noFill/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dirty="0"/>
              <a:t>	</a:t>
            </a:r>
            <a:endParaRPr lang="cs-CZ" sz="2400" dirty="0" smtClean="0"/>
          </a:p>
          <a:p>
            <a:pPr>
              <a:buNone/>
            </a:pPr>
            <a:r>
              <a:rPr lang="cs-CZ" sz="2400" i="1" dirty="0"/>
              <a:t>	</a:t>
            </a:r>
            <a:r>
              <a:rPr lang="cs-CZ" sz="2400" i="1" dirty="0" smtClean="0"/>
              <a:t>„</a:t>
            </a:r>
            <a:r>
              <a:rPr lang="cs-CZ" sz="2400" i="1" dirty="0"/>
              <a:t>Podstatnou součástí umění ve všech vývojových stádiích lidské společnosti byly komentáře, interpretace a další výklady doplňující vlastní prožívání uměleckých děl</a:t>
            </a:r>
            <a:r>
              <a:rPr lang="cs-CZ" sz="2400" i="1" dirty="0" smtClean="0"/>
              <a:t>.“</a:t>
            </a:r>
            <a:r>
              <a:rPr lang="cs-CZ" sz="2400" i="1" dirty="0"/>
              <a:t>	</a:t>
            </a:r>
            <a:endParaRPr lang="cs-CZ" sz="2400" i="1" dirty="0" smtClean="0"/>
          </a:p>
          <a:p>
            <a:pPr>
              <a:buNone/>
            </a:pPr>
            <a:r>
              <a:rPr lang="cs-CZ" sz="2400" i="1" dirty="0"/>
              <a:t>	</a:t>
            </a:r>
            <a:r>
              <a:rPr lang="cs-CZ" sz="2400" i="1" dirty="0" smtClean="0"/>
              <a:t>						</a:t>
            </a:r>
            <a:r>
              <a:rPr lang="cs-CZ" sz="2000" i="1" dirty="0" smtClean="0"/>
              <a:t>R. Horáček, </a:t>
            </a:r>
            <a:r>
              <a:rPr lang="cs-CZ" sz="2000" i="1" dirty="0" err="1" smtClean="0"/>
              <a:t>str</a:t>
            </a:r>
            <a:r>
              <a:rPr lang="cs-CZ" sz="2000" i="1" dirty="0" smtClean="0"/>
              <a:t> 38</a:t>
            </a:r>
          </a:p>
          <a:p>
            <a:pPr>
              <a:buNone/>
            </a:pPr>
            <a:r>
              <a:rPr lang="cs-CZ" sz="2000" i="1" dirty="0"/>
              <a:t>	</a:t>
            </a:r>
            <a:endParaRPr lang="cs-CZ" sz="2400" i="1" dirty="0" smtClean="0"/>
          </a:p>
          <a:p>
            <a:pPr>
              <a:buNone/>
            </a:pPr>
            <a:r>
              <a:rPr lang="cs-CZ" sz="2400" i="1" dirty="0"/>
              <a:t>	</a:t>
            </a:r>
            <a:endParaRPr lang="cs-CZ" sz="2400" i="1" dirty="0" smtClean="0"/>
          </a:p>
          <a:p>
            <a:pPr>
              <a:buNone/>
            </a:pPr>
            <a:r>
              <a:rPr lang="cs-CZ" sz="2400" i="1" dirty="0"/>
              <a:t>	</a:t>
            </a:r>
            <a:r>
              <a:rPr lang="cs-CZ" sz="2400" dirty="0" smtClean="0"/>
              <a:t>Výtvarný projev je ve své podstatě určitým způsobem komunikace (můžeme konkretizovat na vizuální komunikaci) a jako takový vyžaduje už z principu i určitý způsob interpretace/pochopení/porozumění/dekódování apod.</a:t>
            </a:r>
          </a:p>
          <a:p>
            <a:pPr>
              <a:buNone/>
            </a:pPr>
            <a:r>
              <a:rPr lang="cs-CZ" sz="2000" i="1" dirty="0" smtClean="0"/>
              <a:t>	</a:t>
            </a:r>
            <a:endParaRPr lang="cs-CZ" sz="2000" i="1" dirty="0"/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  <a:solidFill>
            <a:schemeClr val="accent4">
              <a:lumMod val="40000"/>
              <a:lumOff val="60000"/>
              <a:alpha val="71000"/>
            </a:schemeClr>
          </a:solidFill>
          <a:ln>
            <a:noFill/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400" dirty="0"/>
              <a:t>	</a:t>
            </a:r>
            <a:endParaRPr lang="cs-CZ" sz="2400" dirty="0" smtClean="0"/>
          </a:p>
          <a:p>
            <a:pPr>
              <a:buNone/>
            </a:pPr>
            <a:r>
              <a:rPr lang="cs-CZ" sz="2400" i="1" dirty="0"/>
              <a:t>	</a:t>
            </a:r>
            <a:r>
              <a:rPr lang="cs-CZ" sz="2400" i="1" dirty="0" smtClean="0"/>
              <a:t>„„Pokud se tedy zabýváme dějinami umění a uměleckými díly, pak vlastně nutně musíme svou interpretaci vytvářet jako prolínající se souhrn tří závažných zdrojů informací – tím prvním j samo </a:t>
            </a:r>
            <a:r>
              <a:rPr lang="cs-CZ" sz="2400" b="1" i="1" dirty="0" smtClean="0"/>
              <a:t>výtvarné dílo</a:t>
            </a:r>
            <a:r>
              <a:rPr lang="cs-CZ" sz="2400" i="1" dirty="0" smtClean="0"/>
              <a:t>, jeho dobový kontext a osobnost autora, druhým zdrojem jsou </a:t>
            </a:r>
            <a:r>
              <a:rPr lang="cs-CZ" sz="2400" b="1" i="1" dirty="0" smtClean="0"/>
              <a:t>výsledky dosavadních zkoumání </a:t>
            </a:r>
            <a:r>
              <a:rPr lang="cs-CZ" sz="2400" i="1" dirty="0" smtClean="0"/>
              <a:t>a názorů historiků umění a třetím zdrojem je naše </a:t>
            </a:r>
            <a:r>
              <a:rPr lang="cs-CZ" sz="2400" b="1" i="1" dirty="0" smtClean="0"/>
              <a:t>vlastní vnímání a prožitek.</a:t>
            </a:r>
            <a:r>
              <a:rPr lang="cs-CZ" sz="2400" i="1" dirty="0" smtClean="0"/>
              <a:t>“</a:t>
            </a:r>
            <a:r>
              <a:rPr lang="cs-CZ" sz="2400" i="1" dirty="0"/>
              <a:t>	</a:t>
            </a:r>
            <a:endParaRPr lang="cs-CZ" sz="2400" i="1" dirty="0" smtClean="0"/>
          </a:p>
          <a:p>
            <a:pPr>
              <a:buNone/>
            </a:pPr>
            <a:r>
              <a:rPr lang="cs-CZ" sz="2400" i="1" dirty="0"/>
              <a:t>	</a:t>
            </a:r>
            <a:r>
              <a:rPr lang="cs-CZ" sz="2400" i="1" dirty="0" smtClean="0"/>
              <a:t>						</a:t>
            </a:r>
            <a:r>
              <a:rPr lang="cs-CZ" sz="2000" i="1" dirty="0" smtClean="0"/>
              <a:t>R. Horáček, </a:t>
            </a:r>
            <a:r>
              <a:rPr lang="cs-CZ" sz="2000" i="1" dirty="0" err="1" smtClean="0"/>
              <a:t>str</a:t>
            </a:r>
            <a:r>
              <a:rPr lang="cs-CZ" sz="2000" i="1" dirty="0" smtClean="0"/>
              <a:t> 45</a:t>
            </a:r>
          </a:p>
          <a:p>
            <a:pPr>
              <a:buNone/>
            </a:pPr>
            <a:r>
              <a:rPr lang="cs-CZ" sz="2000" i="1" dirty="0"/>
              <a:t>	</a:t>
            </a:r>
            <a:endParaRPr lang="cs-CZ" sz="2400" i="1" dirty="0" smtClean="0"/>
          </a:p>
          <a:p>
            <a:pPr>
              <a:buNone/>
            </a:pPr>
            <a:r>
              <a:rPr lang="cs-CZ" sz="2400" i="1" dirty="0"/>
              <a:t>	</a:t>
            </a:r>
            <a:r>
              <a:rPr lang="cs-CZ" sz="2400" dirty="0" smtClean="0"/>
              <a:t>Vztahy mezi těmito třemi veličinami mohou být různé – nezasvěcený divák patrně věnuje větší pozornost vlastnímu vnímání a prožitku, naopak odborník může vlivem své specializace vlastní dojmy upozaďovat.</a:t>
            </a:r>
          </a:p>
          <a:p>
            <a:pPr>
              <a:buNone/>
            </a:pPr>
            <a:endParaRPr lang="cs-CZ" sz="2400" i="1" dirty="0"/>
          </a:p>
          <a:p>
            <a:pPr>
              <a:buNone/>
            </a:pPr>
            <a:r>
              <a:rPr lang="cs-CZ" sz="2400" i="1" dirty="0" smtClean="0"/>
              <a:t>	</a:t>
            </a:r>
            <a:r>
              <a:rPr lang="cs-CZ" sz="2400" dirty="0" smtClean="0"/>
              <a:t>Míra informovanosti pak může značně ovlivnit všechny ostatní roviny vnímání a interpretování díla.</a:t>
            </a:r>
            <a:endParaRPr lang="cs-CZ" sz="2400" i="1" dirty="0"/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  <a:solidFill>
            <a:schemeClr val="accent4">
              <a:lumMod val="40000"/>
              <a:lumOff val="60000"/>
              <a:alpha val="71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/>
              <a:t>	</a:t>
            </a:r>
            <a:endParaRPr lang="cs-CZ" sz="2400" dirty="0" smtClean="0"/>
          </a:p>
          <a:p>
            <a:pPr>
              <a:buNone/>
            </a:pPr>
            <a:r>
              <a:rPr lang="cs-CZ" sz="2400" i="1" dirty="0"/>
              <a:t>	</a:t>
            </a:r>
            <a:r>
              <a:rPr lang="cs-CZ" sz="2400" i="1" dirty="0" smtClean="0"/>
              <a:t>„Zajímavé </a:t>
            </a:r>
            <a:r>
              <a:rPr lang="cs-CZ" sz="2400" i="1" dirty="0"/>
              <a:t>také je, že </a:t>
            </a:r>
            <a:r>
              <a:rPr lang="cs-CZ" sz="2400" i="1" dirty="0" err="1"/>
              <a:t>Lichtwark</a:t>
            </a:r>
            <a:r>
              <a:rPr lang="cs-CZ" sz="2400" i="1" dirty="0"/>
              <a:t> i Hostinský shodně tvrdí, že je třeba především navázat kontakt </a:t>
            </a:r>
            <a:r>
              <a:rPr lang="cs-CZ" sz="2400" i="1" dirty="0" smtClean="0"/>
              <a:t>s uměním </a:t>
            </a:r>
            <a:r>
              <a:rPr lang="cs-CZ" sz="2400" i="1" dirty="0"/>
              <a:t>současným, protože o současné době jsme nejvíce a nejpřesněji informováni</a:t>
            </a:r>
            <a:r>
              <a:rPr lang="cs-CZ" sz="2400" i="1" dirty="0" smtClean="0"/>
              <a:t>.“</a:t>
            </a:r>
            <a:r>
              <a:rPr lang="cs-CZ" sz="2400" i="1" dirty="0"/>
              <a:t>	</a:t>
            </a:r>
            <a:endParaRPr lang="cs-CZ" sz="2400" i="1" dirty="0" smtClean="0"/>
          </a:p>
          <a:p>
            <a:pPr>
              <a:buNone/>
            </a:pPr>
            <a:r>
              <a:rPr lang="cs-CZ" sz="2400" i="1" dirty="0"/>
              <a:t>	</a:t>
            </a:r>
            <a:r>
              <a:rPr lang="cs-CZ" sz="2400" i="1" dirty="0" smtClean="0"/>
              <a:t>						</a:t>
            </a:r>
            <a:r>
              <a:rPr lang="cs-CZ" sz="2000" i="1" dirty="0" smtClean="0"/>
              <a:t>R. Horáček, str. 38</a:t>
            </a:r>
          </a:p>
          <a:p>
            <a:pPr>
              <a:buNone/>
            </a:pPr>
            <a:endParaRPr lang="cs-CZ" sz="2000" i="1" dirty="0"/>
          </a:p>
          <a:p>
            <a:pPr>
              <a:buNone/>
            </a:pPr>
            <a:endParaRPr lang="cs-CZ" sz="2000" i="1" dirty="0" smtClean="0"/>
          </a:p>
          <a:p>
            <a:pPr>
              <a:buNone/>
            </a:pPr>
            <a:r>
              <a:rPr lang="cs-CZ" sz="2000" i="1" dirty="0"/>
              <a:t>	</a:t>
            </a:r>
            <a:endParaRPr lang="cs-CZ" sz="2000" i="1" dirty="0" smtClean="0"/>
          </a:p>
          <a:p>
            <a:pPr>
              <a:buNone/>
            </a:pPr>
            <a:r>
              <a:rPr lang="cs-CZ" sz="2000" i="1" dirty="0" smtClean="0"/>
              <a:t>	</a:t>
            </a:r>
            <a:r>
              <a:rPr lang="cs-CZ" sz="2400" dirty="0"/>
              <a:t> </a:t>
            </a:r>
            <a:r>
              <a:rPr lang="cs-CZ" sz="2400" i="1" dirty="0"/>
              <a:t>„Jest </a:t>
            </a:r>
            <a:r>
              <a:rPr lang="cs-CZ" sz="2400" i="1" dirty="0" err="1"/>
              <a:t>počíti</a:t>
            </a:r>
            <a:r>
              <a:rPr lang="cs-CZ" sz="2400" i="1" dirty="0"/>
              <a:t> živým uměním, to jest uměním našeho století, nezdá se mi </a:t>
            </a:r>
            <a:r>
              <a:rPr lang="cs-CZ" sz="2400" i="1" dirty="0" err="1"/>
              <a:t>býti</a:t>
            </a:r>
            <a:r>
              <a:rPr lang="cs-CZ" sz="2400" i="1" dirty="0"/>
              <a:t> pochybným.“</a:t>
            </a:r>
          </a:p>
          <a:p>
            <a:pPr>
              <a:buNone/>
            </a:pPr>
            <a:r>
              <a:rPr lang="cs-CZ" sz="2400" i="1" dirty="0" smtClean="0"/>
              <a:t>							</a:t>
            </a:r>
            <a:r>
              <a:rPr lang="cs-CZ" sz="2000" i="1" dirty="0" smtClean="0"/>
              <a:t>A. </a:t>
            </a:r>
            <a:r>
              <a:rPr lang="cs-CZ" sz="2000" i="1" dirty="0" err="1" smtClean="0"/>
              <a:t>Lichtwark</a:t>
            </a:r>
            <a:endParaRPr lang="cs-CZ" sz="20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5750099"/>
          </a:xfrm>
          <a:solidFill>
            <a:schemeClr val="accent4">
              <a:lumMod val="40000"/>
              <a:lumOff val="60000"/>
              <a:alpha val="71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/>
              <a:t>	</a:t>
            </a:r>
            <a:endParaRPr lang="cs-CZ" sz="2400" dirty="0" smtClean="0"/>
          </a:p>
          <a:p>
            <a:pPr>
              <a:buNone/>
            </a:pPr>
            <a:r>
              <a:rPr lang="cs-CZ" sz="2400" i="1" dirty="0"/>
              <a:t>	</a:t>
            </a:r>
            <a:r>
              <a:rPr lang="cs-CZ" sz="2400" dirty="0" smtClean="0"/>
              <a:t>Současné umění je často citací dřívějších epoch a pro plné porozumění vyžaduje předchozí znalost.</a:t>
            </a:r>
          </a:p>
          <a:p>
            <a:pPr>
              <a:buNone/>
            </a:pPr>
            <a:endParaRPr lang="cs-CZ" sz="2400" i="1" dirty="0" smtClean="0"/>
          </a:p>
          <a:p>
            <a:pPr>
              <a:buNone/>
            </a:pPr>
            <a:r>
              <a:rPr lang="cs-CZ" sz="2400" i="1" dirty="0" smtClean="0"/>
              <a:t>	</a:t>
            </a:r>
            <a:r>
              <a:rPr lang="cs-CZ" sz="2400" dirty="0" smtClean="0"/>
              <a:t>Často reaguje na současné společenské dění; tím pádem se může stát časem méně srozumitelným</a:t>
            </a:r>
          </a:p>
          <a:p>
            <a:pPr>
              <a:buNone/>
            </a:pPr>
            <a:endParaRPr lang="cs-CZ" sz="2000" i="1" dirty="0" smtClean="0"/>
          </a:p>
          <a:p>
            <a:pPr>
              <a:buNone/>
            </a:pPr>
            <a:r>
              <a:rPr lang="cs-CZ" sz="2000" i="1" dirty="0" smtClean="0"/>
              <a:t>	</a:t>
            </a:r>
            <a:r>
              <a:rPr lang="cs-CZ" sz="2400" dirty="0" smtClean="0"/>
              <a:t>Někteří autoři jsou lépe čitelné pomocí osobní, emoční stránky, jiní pomocí racionální analýzy; ta hraje významnou roli obzvláště u konceptuálního umění.</a:t>
            </a:r>
          </a:p>
          <a:p>
            <a:pPr>
              <a:buNone/>
            </a:pPr>
            <a:endParaRPr lang="cs-CZ" sz="2400" i="1" dirty="0" smtClean="0"/>
          </a:p>
          <a:p>
            <a:pPr>
              <a:buNone/>
            </a:pPr>
            <a:r>
              <a:rPr lang="cs-CZ" sz="2400" i="1" dirty="0" smtClean="0"/>
              <a:t>	</a:t>
            </a:r>
            <a:r>
              <a:rPr lang="cs-CZ" sz="2400" dirty="0" smtClean="0"/>
              <a:t>Při zprostředkování umění bychom měli ovlivnit všechny roviny vnímání díla, pro dosažení porozumění.</a:t>
            </a:r>
            <a:endParaRPr lang="cs-CZ" sz="2400" i="1" dirty="0" smtClean="0"/>
          </a:p>
          <a:p>
            <a:pPr>
              <a:buNone/>
            </a:pPr>
            <a:r>
              <a:rPr lang="cs-CZ" sz="2400" i="1" dirty="0" smtClean="0"/>
              <a:t>	</a:t>
            </a:r>
            <a:endParaRPr lang="cs-CZ" sz="20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Individuální a kolektivní práce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i="1" dirty="0" smtClean="0"/>
              <a:t>	</a:t>
            </a:r>
            <a:r>
              <a:rPr lang="cs-CZ" sz="2400" b="1" dirty="0" smtClean="0"/>
              <a:t>Klady a zápory samostatné práce:</a:t>
            </a:r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r>
              <a:rPr lang="cs-CZ" sz="2400" dirty="0" smtClean="0"/>
              <a:t>	- uklidnění, relaxace, koncentrace, meditace</a:t>
            </a:r>
          </a:p>
          <a:p>
            <a:pPr>
              <a:buNone/>
            </a:pPr>
            <a:r>
              <a:rPr lang="cs-CZ" sz="2400" dirty="0" smtClean="0"/>
              <a:t>	- některým dětem vyhovuje více než práce ve skupině (ostych, přátelství/nepřátelství…)</a:t>
            </a:r>
          </a:p>
          <a:p>
            <a:pPr>
              <a:buNone/>
            </a:pPr>
            <a:r>
              <a:rPr lang="cs-CZ" sz="2400" dirty="0" smtClean="0"/>
              <a:t>	- vlastní tempo práce (může samozřejmě být i nevýhodou)</a:t>
            </a:r>
          </a:p>
          <a:p>
            <a:pPr>
              <a:buNone/>
            </a:pPr>
            <a:r>
              <a:rPr lang="cs-CZ" sz="2400" dirty="0" smtClean="0"/>
              <a:t>	- větší originalita, možnost projevit vlastní názor i pro méně průbojné	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	Úskalí:</a:t>
            </a:r>
          </a:p>
          <a:p>
            <a:pPr>
              <a:buNone/>
            </a:pPr>
            <a:r>
              <a:rPr lang="cs-CZ" sz="2400" dirty="0" smtClean="0"/>
              <a:t>	- „dítě bez inspirace“, bez chuti pracovat, nebo nesamostatné</a:t>
            </a:r>
          </a:p>
          <a:p>
            <a:pPr>
              <a:buNone/>
            </a:pPr>
            <a:r>
              <a:rPr lang="cs-CZ" sz="2400" dirty="0" smtClean="0"/>
              <a:t>	-  časově náročnější, hůř se plánuje</a:t>
            </a:r>
            <a:endParaRPr lang="cs-CZ" sz="2000" dirty="0" smtClean="0"/>
          </a:p>
          <a:p>
            <a:pPr>
              <a:buNone/>
            </a:pPr>
            <a:endParaRPr lang="cs-CZ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i="1" dirty="0" smtClean="0"/>
              <a:t>	</a:t>
            </a:r>
            <a:r>
              <a:rPr lang="cs-CZ" sz="2400" b="1" dirty="0" smtClean="0"/>
              <a:t>Klady a zápory spolupráce:</a:t>
            </a:r>
          </a:p>
          <a:p>
            <a:pPr>
              <a:buNone/>
            </a:pPr>
            <a:r>
              <a:rPr lang="cs-CZ" sz="2400" dirty="0" smtClean="0"/>
              <a:t>	- Rychlejší, dynamická, většinou zábavnější než izolovaná práce</a:t>
            </a:r>
          </a:p>
          <a:p>
            <a:pPr>
              <a:buNone/>
            </a:pPr>
            <a:r>
              <a:rPr lang="cs-CZ" sz="2400" dirty="0" smtClean="0"/>
              <a:t>	- Výsledky bývají působivější, rozsáhlejší a efektnější (za krátký čas působivý výsledek)</a:t>
            </a:r>
          </a:p>
          <a:p>
            <a:pPr>
              <a:buNone/>
            </a:pPr>
            <a:r>
              <a:rPr lang="cs-CZ" sz="2400" dirty="0" smtClean="0"/>
              <a:t>	- Podporuje organizaci, toleranci, efektivitu spolupráce (praktické pro život </a:t>
            </a:r>
            <a:r>
              <a:rPr lang="cs-CZ" sz="2400" dirty="0" smtClean="0">
                <a:sym typeface="Wingdings" pitchFamily="2" charset="2"/>
              </a:rPr>
              <a:t>)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	Úskalí:</a:t>
            </a:r>
          </a:p>
          <a:p>
            <a:pPr>
              <a:buNone/>
            </a:pPr>
            <a:r>
              <a:rPr lang="cs-CZ" sz="2400" dirty="0" smtClean="0"/>
              <a:t>	- Méně akční, nadané nebo průbojné děti zůstávají „v pozadí“</a:t>
            </a:r>
          </a:p>
          <a:p>
            <a:pPr>
              <a:buNone/>
            </a:pPr>
            <a:r>
              <a:rPr lang="cs-CZ" sz="2400" dirty="0" smtClean="0"/>
              <a:t>	- Je obtížné dobře složit skupinu (samá děvčátka x skupina buřičů x skupina flegmatiků)</a:t>
            </a:r>
            <a:endParaRPr lang="cs-CZ" sz="2000" i="1" dirty="0" smtClean="0"/>
          </a:p>
          <a:p>
            <a:pPr>
              <a:buNone/>
            </a:pPr>
            <a:r>
              <a:rPr lang="cs-CZ" sz="2000" i="1" dirty="0" smtClean="0"/>
              <a:t> 	</a:t>
            </a:r>
            <a:r>
              <a:rPr lang="cs-CZ" sz="2400" i="1" dirty="0" smtClean="0"/>
              <a:t>- </a:t>
            </a:r>
            <a:r>
              <a:rPr lang="cs-CZ" sz="2400" dirty="0" smtClean="0"/>
              <a:t>Když se v jedné skupině sejdou dva vůdčí elementy mohou se dostat do neřešitelného konfliktu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i="1" dirty="0" smtClean="0"/>
              <a:t>	„Vždy však platí, že „ve dvou se to lépe táhne“, neboť dvojice například snáze ztratí ostych při vyjadřování před ostatními, může vzájemně dotvářet své nápady. I případný výkres nebo jiná výtvarná práce jde ve dvou rychleji a zábavněji. Ale měla by zůstat dostatečná možnost pro takové děti, které raději pracují samostatně.“</a:t>
            </a:r>
          </a:p>
          <a:p>
            <a:pPr>
              <a:buNone/>
            </a:pPr>
            <a:r>
              <a:rPr lang="cs-CZ" sz="2400" i="1" dirty="0" smtClean="0">
                <a:latin typeface="+mj-lt"/>
              </a:rPr>
              <a:t>							</a:t>
            </a:r>
            <a:r>
              <a:rPr lang="cs-CZ" sz="2000" i="1" dirty="0" err="1" smtClean="0">
                <a:latin typeface="+mj-lt"/>
              </a:rPr>
              <a:t>R.Horáček</a:t>
            </a:r>
            <a:r>
              <a:rPr lang="cs-CZ" sz="2000" i="1" dirty="0" smtClean="0">
                <a:latin typeface="+mj-lt"/>
              </a:rPr>
              <a:t> [5]</a:t>
            </a:r>
          </a:p>
          <a:p>
            <a:pPr>
              <a:buNone/>
            </a:pPr>
            <a:endParaRPr lang="cs-CZ" sz="2000" i="1" dirty="0" smtClean="0">
              <a:latin typeface="+mj-lt"/>
            </a:endParaRPr>
          </a:p>
          <a:p>
            <a:pPr>
              <a:buNone/>
            </a:pPr>
            <a:endParaRPr lang="cs-CZ" sz="2000" i="1" dirty="0" smtClean="0">
              <a:latin typeface="+mj-lt"/>
            </a:endParaRPr>
          </a:p>
          <a:p>
            <a:pPr>
              <a:buNone/>
            </a:pPr>
            <a:r>
              <a:rPr lang="cs-CZ" sz="2000" i="1" dirty="0" smtClean="0">
                <a:latin typeface="+mj-lt"/>
              </a:rPr>
              <a:t>	</a:t>
            </a:r>
            <a:r>
              <a:rPr lang="cs-CZ" sz="2400" dirty="0" smtClean="0">
                <a:latin typeface="+mj-lt"/>
              </a:rPr>
              <a:t>- Vychovávat ke spolupráci, ale podporovat jednotlivost.</a:t>
            </a:r>
          </a:p>
          <a:p>
            <a:pPr>
              <a:buNone/>
            </a:pPr>
            <a:r>
              <a:rPr lang="cs-CZ" sz="2400" i="1" dirty="0" smtClean="0">
                <a:latin typeface="+mj-lt"/>
              </a:rPr>
              <a:t>	- </a:t>
            </a:r>
            <a:r>
              <a:rPr lang="cs-CZ" sz="2400" dirty="0" smtClean="0">
                <a:latin typeface="+mj-lt"/>
              </a:rPr>
              <a:t>Program by měl být vyrovnaný, ani příliš samostatný, ale ne JEN práce ve velké skupině.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60640"/>
          </a:xfr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i="1" dirty="0" smtClean="0"/>
              <a:t>	</a:t>
            </a:r>
          </a:p>
          <a:p>
            <a:pPr>
              <a:buNone/>
            </a:pPr>
            <a:r>
              <a:rPr lang="cs-CZ" sz="2400" i="1" dirty="0" smtClean="0"/>
              <a:t>	„Při praktických výtvarných činnostech na výstavách zpravidla není dostatek času na to, aby účastníci mohli vytvářet nějakou složitou a časově náročnou práci. Pokud však třeba probíhá animace na výstavě konstruktivně orientovaného umění, velice výhodná je tvorba ve skupině. Určitý matematický nebo geometrický systém, k němuž účastníci animace dospěli, vynikne teprve na dokončené práci – pokud tedy pracují skupiny, jistě zvládnou i takový formát, který by jednotlivec rozhodně dokončit nedokázal. Navíc je možné mezi skupinami vytvářet určité konkurenční napětí, které probouzí vedle zvědavosti na vlastní výsledek i zájem o práci druhých.“</a:t>
            </a:r>
          </a:p>
          <a:p>
            <a:pPr>
              <a:buNone/>
            </a:pPr>
            <a:r>
              <a:rPr lang="cs-CZ" sz="2400" i="1" dirty="0" smtClean="0"/>
              <a:t>							</a:t>
            </a:r>
            <a:r>
              <a:rPr lang="cs-CZ" sz="2000" i="1" dirty="0" err="1" smtClean="0"/>
              <a:t>R.Horáček</a:t>
            </a:r>
            <a:r>
              <a:rPr lang="cs-CZ" sz="2000" i="1" dirty="0" smtClean="0"/>
              <a:t> [6]</a:t>
            </a:r>
          </a:p>
          <a:p>
            <a:pPr>
              <a:buNone/>
            </a:pPr>
            <a:endParaRPr lang="cs-CZ" sz="2000" i="1" dirty="0" smtClean="0"/>
          </a:p>
          <a:p>
            <a:pPr>
              <a:buNone/>
            </a:pPr>
            <a:endParaRPr lang="cs-CZ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40</Words>
  <Application>Microsoft Office PowerPoint</Application>
  <PresentationFormat>Předvádění na obrazovce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7.B. Výtvarná interpretace jako součást výtvarné pedagogiky ve škole a v galerii. Individuální a kolektivní práce, trvalost a pomíjivost výsledků tvorby</vt:lpstr>
      <vt:lpstr>Interpretace výtvarného díla</vt:lpstr>
      <vt:lpstr>Snímek 3</vt:lpstr>
      <vt:lpstr>Snímek 4</vt:lpstr>
      <vt:lpstr>Snímek 5</vt:lpstr>
      <vt:lpstr>Individuální a kolektivní práce</vt:lpstr>
      <vt:lpstr>Snímek 7</vt:lpstr>
      <vt:lpstr>Snímek 8</vt:lpstr>
      <vt:lpstr>Snímek 9</vt:lpstr>
      <vt:lpstr>Trvalost a pomíjivost výsledků tvorby</vt:lpstr>
      <vt:lpstr>Snímek 11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7.B. Výtvarná interpretace jako součást výtvarné pedagogiky ve škole a v galerii. Individuální a kolektivní práce, trvalost a pomíjivost výsledků tvorby</dc:title>
  <dc:creator>Lenka Hučínová</dc:creator>
  <cp:lastModifiedBy>Lenka Hučínová</cp:lastModifiedBy>
  <cp:revision>12</cp:revision>
  <dcterms:created xsi:type="dcterms:W3CDTF">2012-04-02T15:37:49Z</dcterms:created>
  <dcterms:modified xsi:type="dcterms:W3CDTF">2012-04-04T16:49:42Z</dcterms:modified>
</cp:coreProperties>
</file>