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3"/>
  </p:notesMasterIdLst>
  <p:sldIdLst>
    <p:sldId id="256" r:id="rId2"/>
    <p:sldId id="258" r:id="rId3"/>
    <p:sldId id="272" r:id="rId4"/>
    <p:sldId id="273" r:id="rId5"/>
    <p:sldId id="274" r:id="rId6"/>
    <p:sldId id="275" r:id="rId7"/>
    <p:sldId id="259" r:id="rId8"/>
    <p:sldId id="260" r:id="rId9"/>
    <p:sldId id="261" r:id="rId10"/>
    <p:sldId id="262" r:id="rId11"/>
    <p:sldId id="263" r:id="rId12"/>
    <p:sldId id="266" r:id="rId13"/>
    <p:sldId id="267" r:id="rId14"/>
    <p:sldId id="268" r:id="rId15"/>
    <p:sldId id="269" r:id="rId16"/>
    <p:sldId id="270" r:id="rId17"/>
    <p:sldId id="271" r:id="rId18"/>
    <p:sldId id="277" r:id="rId19"/>
    <p:sldId id="276" r:id="rId20"/>
    <p:sldId id="279" r:id="rId21"/>
    <p:sldId id="278"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660066"/>
    <a:srgbClr val="003300"/>
    <a:srgbClr val="E9093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C4A679-5A07-4300-AEB4-2683083B1175}" type="datetimeFigureOut">
              <a:rPr lang="cs-CZ" smtClean="0"/>
              <a:t>26.4.2012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2F703A-E233-4F25-BA8F-E454A3E606ED}"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F21CB20F-7963-4EAE-B554-B1797772E8AA}" type="datetimeFigureOut">
              <a:rPr lang="cs-CZ" smtClean="0"/>
              <a:pPr/>
              <a:t>25.4.2012</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7B575464-AF9D-4951-BA16-369A488E420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21CB20F-7963-4EAE-B554-B1797772E8AA}"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21CB20F-7963-4EAE-B554-B1797772E8AA}"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F21CB20F-7963-4EAE-B554-B1797772E8AA}" type="datetimeFigureOut">
              <a:rPr lang="cs-CZ" smtClean="0"/>
              <a:pPr/>
              <a:t>25.4.2012</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7B575464-AF9D-4951-BA16-369A488E420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F21CB20F-7963-4EAE-B554-B1797772E8AA}" type="datetimeFigureOut">
              <a:rPr lang="cs-CZ" smtClean="0"/>
              <a:pPr/>
              <a:t>25.4.2012</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7B575464-AF9D-4951-BA16-369A488E4201}"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F21CB20F-7963-4EAE-B554-B1797772E8AA}" type="datetimeFigureOut">
              <a:rPr lang="cs-CZ" smtClean="0"/>
              <a:pPr/>
              <a:t>25.4.2012</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F21CB20F-7963-4EAE-B554-B1797772E8AA}" type="datetimeFigureOut">
              <a:rPr lang="cs-CZ" smtClean="0"/>
              <a:pPr/>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7B575464-AF9D-4951-BA16-369A488E4201}"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F21CB20F-7963-4EAE-B554-B1797772E8AA}" type="datetimeFigureOut">
              <a:rPr lang="cs-CZ" smtClean="0"/>
              <a:pPr/>
              <a:t>25.4.2012</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F21CB20F-7963-4EAE-B554-B1797772E8AA}" type="datetimeFigureOut">
              <a:rPr lang="cs-CZ" smtClean="0"/>
              <a:pPr/>
              <a:t>25.4.2012</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F21CB20F-7963-4EAE-B554-B1797772E8AA}" type="datetimeFigureOut">
              <a:rPr lang="cs-CZ" smtClean="0"/>
              <a:pPr/>
              <a:t>25.4.2012</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575464-AF9D-4951-BA16-369A488E420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F21CB20F-7963-4EAE-B554-B1797772E8AA}"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7B575464-AF9D-4951-BA16-369A488E4201}"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1CB20F-7963-4EAE-B554-B1797772E8AA}" type="datetimeFigureOut">
              <a:rPr lang="cs-CZ" smtClean="0"/>
              <a:pPr/>
              <a:t>25.4.2012</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B575464-AF9D-4951-BA16-369A488E4201}"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1046679"/>
            <a:ext cx="7344816" cy="2886377"/>
          </a:xfrm>
        </p:spPr>
        <p:txBody>
          <a:bodyPr>
            <a:normAutofit fontScale="90000"/>
          </a:bodyPr>
          <a:lstStyle/>
          <a:p>
            <a:pPr algn="ctr"/>
            <a:r>
              <a:rPr lang="cs-CZ" sz="3600" dirty="0" smtClean="0">
                <a:latin typeface="Adobe Garamond Pro Bold" pitchFamily="18" charset="-18"/>
              </a:rPr>
              <a:t>8.B</a:t>
            </a:r>
            <a:r>
              <a:rPr lang="cs-CZ" sz="3600" dirty="0" smtClean="0">
                <a:latin typeface="Adobe Garamond Pro Bold" pitchFamily="18" charset="-18"/>
              </a:rPr>
              <a:t>. </a:t>
            </a:r>
            <a:br>
              <a:rPr lang="cs-CZ" sz="3600" dirty="0" smtClean="0">
                <a:latin typeface="Adobe Garamond Pro Bold" pitchFamily="18" charset="-18"/>
              </a:rPr>
            </a:br>
            <a:r>
              <a:rPr lang="cs-CZ" sz="3600" dirty="0" smtClean="0"/>
              <a:t>Významné tendence v </a:t>
            </a:r>
            <a:r>
              <a:rPr lang="cs-CZ" sz="3600" dirty="0" smtClean="0">
                <a:effectLst/>
              </a:rPr>
              <a:t>současné</a:t>
            </a:r>
            <a:r>
              <a:rPr lang="cs-CZ" sz="3600" dirty="0" smtClean="0"/>
              <a:t> muzejní </a:t>
            </a:r>
            <a:br>
              <a:rPr lang="cs-CZ" sz="3600" dirty="0" smtClean="0"/>
            </a:br>
            <a:r>
              <a:rPr lang="cs-CZ" sz="3600" dirty="0" smtClean="0"/>
              <a:t>a galerijní pedagogice, </a:t>
            </a:r>
            <a:br>
              <a:rPr lang="cs-CZ" sz="3600" dirty="0" smtClean="0"/>
            </a:br>
            <a:r>
              <a:rPr lang="cs-CZ" sz="3600" dirty="0" smtClean="0"/>
              <a:t>příklady z domácích i </a:t>
            </a:r>
            <a:r>
              <a:rPr lang="cs-CZ" sz="3600" dirty="0" smtClean="0"/>
              <a:t>zahraničních </a:t>
            </a:r>
            <a:r>
              <a:rPr lang="cs-CZ" sz="3600" dirty="0" smtClean="0"/>
              <a:t>institucí. </a:t>
            </a:r>
            <a:r>
              <a:rPr lang="cs-CZ" dirty="0" smtClean="0">
                <a:solidFill>
                  <a:schemeClr val="accent4">
                    <a:lumMod val="50000"/>
                  </a:schemeClr>
                </a:solidFill>
                <a:latin typeface="Adobe Garamond Pro Bold" pitchFamily="18" charset="-18"/>
              </a:rPr>
              <a:t/>
            </a:r>
            <a:br>
              <a:rPr lang="cs-CZ" dirty="0" smtClean="0">
                <a:solidFill>
                  <a:schemeClr val="accent4">
                    <a:lumMod val="50000"/>
                  </a:schemeClr>
                </a:solidFill>
                <a:latin typeface="Adobe Garamond Pro Bold" pitchFamily="18" charset="-18"/>
              </a:rPr>
            </a:br>
            <a:endParaRPr lang="cs-CZ" dirty="0">
              <a:solidFill>
                <a:schemeClr val="accent4">
                  <a:lumMod val="50000"/>
                </a:schemeClr>
              </a:solidFill>
              <a:latin typeface="Adobe Garamond Pro Bold" pitchFamily="18" charset="-18"/>
            </a:endParaRPr>
          </a:p>
        </p:txBody>
      </p:sp>
      <p:sp>
        <p:nvSpPr>
          <p:cNvPr id="3" name="Podnadpis 2"/>
          <p:cNvSpPr>
            <a:spLocks noGrp="1"/>
          </p:cNvSpPr>
          <p:nvPr>
            <p:ph type="subTitle" idx="1"/>
          </p:nvPr>
        </p:nvSpPr>
        <p:spPr>
          <a:xfrm>
            <a:off x="827584" y="5472608"/>
            <a:ext cx="7488832" cy="1556792"/>
          </a:xfrm>
        </p:spPr>
        <p:txBody>
          <a:bodyPr>
            <a:normAutofit fontScale="92500" lnSpcReduction="10000"/>
          </a:bodyPr>
          <a:lstStyle/>
          <a:p>
            <a:pPr>
              <a:lnSpc>
                <a:spcPct val="90000"/>
              </a:lnSpc>
            </a:pPr>
            <a:endParaRPr lang="cs-CZ" sz="2000" dirty="0" smtClean="0">
              <a:solidFill>
                <a:schemeClr val="accent3">
                  <a:lumMod val="75000"/>
                </a:schemeClr>
              </a:solidFill>
              <a:ea typeface="Cambria Math" pitchFamily="18" charset="0"/>
            </a:endParaRPr>
          </a:p>
          <a:p>
            <a:pPr>
              <a:lnSpc>
                <a:spcPct val="90000"/>
              </a:lnSpc>
            </a:pPr>
            <a:r>
              <a:rPr lang="cs-CZ" sz="2000" dirty="0" smtClean="0">
                <a:solidFill>
                  <a:srgbClr val="003300"/>
                </a:solidFill>
                <a:ea typeface="Cambria Math" pitchFamily="18" charset="0"/>
              </a:rPr>
              <a:t>Zuzana </a:t>
            </a:r>
            <a:r>
              <a:rPr lang="cs-CZ" sz="2000" dirty="0" err="1" smtClean="0">
                <a:solidFill>
                  <a:srgbClr val="003300"/>
                </a:solidFill>
                <a:ea typeface="Cambria Math" pitchFamily="18" charset="0"/>
              </a:rPr>
              <a:t>Klusáčková</a:t>
            </a:r>
            <a:r>
              <a:rPr lang="cs-CZ" sz="2000" dirty="0" smtClean="0">
                <a:solidFill>
                  <a:srgbClr val="003300"/>
                </a:solidFill>
                <a:ea typeface="Cambria Math" pitchFamily="18" charset="0"/>
              </a:rPr>
              <a:t> 397164</a:t>
            </a:r>
          </a:p>
          <a:p>
            <a:pPr>
              <a:lnSpc>
                <a:spcPct val="90000"/>
              </a:lnSpc>
            </a:pPr>
            <a:r>
              <a:rPr lang="cs-CZ" sz="2000" dirty="0" smtClean="0">
                <a:solidFill>
                  <a:srgbClr val="003300"/>
                </a:solidFill>
                <a:ea typeface="Cambria Math" pitchFamily="18" charset="0"/>
              </a:rPr>
              <a:t>Metodika </a:t>
            </a:r>
            <a:r>
              <a:rPr lang="cs-CZ" sz="2000" dirty="0" smtClean="0">
                <a:solidFill>
                  <a:srgbClr val="003300"/>
                </a:solidFill>
                <a:ea typeface="Cambria Math" pitchFamily="18" charset="0"/>
              </a:rPr>
              <a:t>galerijní pedagogiky GP3MP_MGP</a:t>
            </a:r>
          </a:p>
          <a:p>
            <a:pPr>
              <a:lnSpc>
                <a:spcPct val="90000"/>
              </a:lnSpc>
            </a:pPr>
            <a:r>
              <a:rPr lang="cs-CZ" sz="2000" dirty="0" smtClean="0">
                <a:solidFill>
                  <a:srgbClr val="003300"/>
                </a:solidFill>
                <a:ea typeface="Cambria Math" pitchFamily="18" charset="0"/>
              </a:rPr>
              <a:t>vyučující </a:t>
            </a:r>
            <a:r>
              <a:rPr lang="cs-CZ" sz="2000" dirty="0" smtClean="0">
                <a:solidFill>
                  <a:srgbClr val="003300"/>
                </a:solidFill>
                <a:ea typeface="Cambria Math" pitchFamily="18" charset="0"/>
              </a:rPr>
              <a:t>Mgr. Alice Stuchlíková </a:t>
            </a:r>
          </a:p>
          <a:p>
            <a:pPr>
              <a:lnSpc>
                <a:spcPct val="90000"/>
              </a:lnSpc>
            </a:pPr>
            <a:r>
              <a:rPr lang="cs-CZ" sz="2000" dirty="0" smtClean="0">
                <a:solidFill>
                  <a:srgbClr val="003300"/>
                </a:solidFill>
                <a:ea typeface="Cambria Math" pitchFamily="18" charset="0"/>
              </a:rPr>
              <a:t>Jaro </a:t>
            </a:r>
            <a:r>
              <a:rPr lang="cs-CZ" sz="2000" dirty="0" smtClean="0">
                <a:solidFill>
                  <a:srgbClr val="003300"/>
                </a:solidFill>
                <a:ea typeface="Cambria Math" pitchFamily="18" charset="0"/>
              </a:rPr>
              <a:t>2012</a:t>
            </a:r>
          </a:p>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404664"/>
            <a:ext cx="8686800" cy="648072"/>
          </a:xfrm>
        </p:spPr>
        <p:txBody>
          <a:bodyPr>
            <a:noAutofit/>
          </a:bodyPr>
          <a:lstStyle/>
          <a:p>
            <a:pPr algn="ctr"/>
            <a:r>
              <a:rPr lang="cs-CZ" sz="2400" dirty="0" smtClean="0"/>
              <a:t>Podstatné rysy muzejně pedagogických aktivit dle </a:t>
            </a:r>
            <a:r>
              <a:rPr lang="cs-CZ" sz="2400" dirty="0" err="1" smtClean="0"/>
              <a:t>Heike</a:t>
            </a:r>
            <a:r>
              <a:rPr lang="cs-CZ" sz="2400" dirty="0" smtClean="0"/>
              <a:t> </a:t>
            </a:r>
            <a:r>
              <a:rPr lang="cs-CZ" sz="2400" dirty="0" err="1" smtClean="0"/>
              <a:t>Kraftové</a:t>
            </a:r>
            <a:r>
              <a:rPr lang="cs-CZ" sz="2400" dirty="0" smtClean="0"/>
              <a:t>:</a:t>
            </a:r>
            <a:endParaRPr lang="cs-CZ" sz="2400" dirty="0"/>
          </a:p>
        </p:txBody>
      </p:sp>
      <p:sp>
        <p:nvSpPr>
          <p:cNvPr id="3" name="Zástupný symbol pro obsah 2"/>
          <p:cNvSpPr>
            <a:spLocks noGrp="1"/>
          </p:cNvSpPr>
          <p:nvPr>
            <p:ph idx="1"/>
          </p:nvPr>
        </p:nvSpPr>
        <p:spPr>
          <a:xfrm>
            <a:off x="1043608" y="1554163"/>
            <a:ext cx="7128792" cy="3098974"/>
          </a:xfrm>
        </p:spPr>
        <p:txBody>
          <a:bodyPr/>
          <a:lstStyle/>
          <a:p>
            <a:pPr>
              <a:buSzPct val="100000"/>
              <a:buFont typeface="Arial" pitchFamily="34" charset="0"/>
              <a:buChar char="•"/>
            </a:pPr>
            <a:r>
              <a:rPr lang="cs-CZ" b="1" dirty="0" smtClean="0">
                <a:solidFill>
                  <a:schemeClr val="accent1"/>
                </a:solidFill>
              </a:rPr>
              <a:t>T</a:t>
            </a:r>
            <a:r>
              <a:rPr lang="cs-CZ" b="1" dirty="0" smtClean="0">
                <a:solidFill>
                  <a:schemeClr val="accent1"/>
                </a:solidFill>
              </a:rPr>
              <a:t>radiční podpora rozvíjet </a:t>
            </a:r>
            <a:r>
              <a:rPr lang="cs-CZ" b="1" dirty="0" smtClean="0">
                <a:solidFill>
                  <a:schemeClr val="accent1"/>
                </a:solidFill>
              </a:rPr>
              <a:t>tvořivost</a:t>
            </a:r>
          </a:p>
          <a:p>
            <a:pPr>
              <a:buSzPct val="100000"/>
              <a:buFont typeface="Arial" pitchFamily="34" charset="0"/>
              <a:buChar char="•"/>
            </a:pPr>
            <a:r>
              <a:rPr lang="cs-CZ" b="1" dirty="0" smtClean="0">
                <a:solidFill>
                  <a:schemeClr val="accent1"/>
                </a:solidFill>
              </a:rPr>
              <a:t>Využívání originálních zkušeností</a:t>
            </a:r>
          </a:p>
          <a:p>
            <a:pPr>
              <a:buSzPct val="100000"/>
              <a:buFont typeface="Arial" pitchFamily="34" charset="0"/>
              <a:buChar char="•"/>
            </a:pPr>
            <a:r>
              <a:rPr lang="cs-CZ" b="1" dirty="0" smtClean="0">
                <a:solidFill>
                  <a:schemeClr val="accent1"/>
                </a:solidFill>
              </a:rPr>
              <a:t>Respektování exemplárního </a:t>
            </a:r>
            <a:r>
              <a:rPr lang="cs-CZ" b="1" dirty="0" smtClean="0">
                <a:solidFill>
                  <a:schemeClr val="accent1"/>
                </a:solidFill>
              </a:rPr>
              <a:t>principu</a:t>
            </a:r>
          </a:p>
          <a:p>
            <a:pPr lvl="0">
              <a:buSzPct val="100000"/>
              <a:buFont typeface="Arial" pitchFamily="34" charset="0"/>
              <a:buChar char="•"/>
            </a:pPr>
            <a:r>
              <a:rPr lang="cs-CZ" b="1" dirty="0" smtClean="0">
                <a:solidFill>
                  <a:schemeClr val="accent1"/>
                </a:solidFill>
              </a:rPr>
              <a:t>Podpora </a:t>
            </a:r>
            <a:r>
              <a:rPr lang="cs-CZ" b="1" dirty="0" smtClean="0">
                <a:solidFill>
                  <a:schemeClr val="accent1"/>
                </a:solidFill>
              </a:rPr>
              <a:t>procesů situačního učení ad.</a:t>
            </a:r>
          </a:p>
          <a:p>
            <a:pPr>
              <a:buSzPct val="100000"/>
              <a:buNone/>
            </a:pPr>
            <a:endParaRPr lang="cs-CZ" dirty="0" smtClean="0"/>
          </a:p>
          <a:p>
            <a:pPr>
              <a:buNone/>
            </a:pPr>
            <a:endParaRPr lang="cs-CZ" dirty="0"/>
          </a:p>
        </p:txBody>
      </p:sp>
      <p:sp>
        <p:nvSpPr>
          <p:cNvPr id="4" name="TextovéPole 3"/>
          <p:cNvSpPr txBox="1"/>
          <p:nvPr/>
        </p:nvSpPr>
        <p:spPr>
          <a:xfrm>
            <a:off x="359532" y="4581128"/>
            <a:ext cx="8424936" cy="2123658"/>
          </a:xfrm>
          <a:prstGeom prst="rect">
            <a:avLst/>
          </a:prstGeom>
          <a:solidFill>
            <a:schemeClr val="accent2">
              <a:lumMod val="60000"/>
              <a:lumOff val="40000"/>
            </a:schemeClr>
          </a:solidFill>
        </p:spPr>
        <p:txBody>
          <a:bodyPr wrap="square" rtlCol="0">
            <a:spAutoFit/>
          </a:bodyPr>
          <a:lstStyle/>
          <a:p>
            <a:r>
              <a:rPr lang="cs-CZ" sz="2200" dirty="0" smtClean="0">
                <a:solidFill>
                  <a:srgbClr val="336600"/>
                </a:solidFill>
              </a:rPr>
              <a:t>Jedním </a:t>
            </a:r>
            <a:r>
              <a:rPr lang="cs-CZ" sz="2200" dirty="0" smtClean="0">
                <a:solidFill>
                  <a:srgbClr val="336600"/>
                </a:solidFill>
              </a:rPr>
              <a:t>z </a:t>
            </a:r>
            <a:r>
              <a:rPr lang="cs-CZ" sz="2200" b="1" dirty="0" smtClean="0">
                <a:solidFill>
                  <a:schemeClr val="tx2"/>
                </a:solidFill>
              </a:rPr>
              <a:t>nejaktuálnějších </a:t>
            </a:r>
            <a:r>
              <a:rPr lang="cs-CZ" sz="2200" b="1" dirty="0" smtClean="0">
                <a:solidFill>
                  <a:schemeClr val="tx2"/>
                </a:solidFill>
              </a:rPr>
              <a:t>trendů </a:t>
            </a:r>
            <a:r>
              <a:rPr lang="cs-CZ" sz="2200" dirty="0" smtClean="0">
                <a:solidFill>
                  <a:srgbClr val="336600"/>
                </a:solidFill>
              </a:rPr>
              <a:t>v </a:t>
            </a:r>
            <a:r>
              <a:rPr lang="cs-CZ" sz="2200" dirty="0" smtClean="0">
                <a:solidFill>
                  <a:srgbClr val="336600"/>
                </a:solidFill>
              </a:rPr>
              <a:t>oblasti muzejní pedagogiky je </a:t>
            </a:r>
            <a:r>
              <a:rPr lang="cs-CZ" sz="2200" b="1" dirty="0" smtClean="0">
                <a:solidFill>
                  <a:srgbClr val="336600"/>
                </a:solidFill>
              </a:rPr>
              <a:t>podpora vzdělávání a </a:t>
            </a:r>
            <a:r>
              <a:rPr lang="cs-CZ" sz="2200" b="1" dirty="0" smtClean="0">
                <a:solidFill>
                  <a:srgbClr val="336600"/>
                </a:solidFill>
              </a:rPr>
              <a:t>rozvoj odborné </a:t>
            </a:r>
            <a:r>
              <a:rPr lang="cs-CZ" sz="2200" b="1" dirty="0" smtClean="0">
                <a:solidFill>
                  <a:srgbClr val="336600"/>
                </a:solidFill>
              </a:rPr>
              <a:t>diskuze z řad </a:t>
            </a:r>
            <a:r>
              <a:rPr lang="cs-CZ" sz="2200" b="1" dirty="0" smtClean="0">
                <a:solidFill>
                  <a:srgbClr val="336600"/>
                </a:solidFill>
              </a:rPr>
              <a:t>odborníků</a:t>
            </a:r>
            <a:r>
              <a:rPr lang="cs-CZ" sz="2200" dirty="0" smtClean="0">
                <a:solidFill>
                  <a:srgbClr val="336600"/>
                </a:solidFill>
              </a:rPr>
              <a:t>. Vzdělávání </a:t>
            </a:r>
            <a:r>
              <a:rPr lang="cs-CZ" sz="2200" dirty="0" smtClean="0">
                <a:solidFill>
                  <a:srgbClr val="336600"/>
                </a:solidFill>
              </a:rPr>
              <a:t>v současnosti probíhá několika různými </a:t>
            </a:r>
            <a:r>
              <a:rPr lang="cs-CZ" sz="2200" dirty="0" smtClean="0">
                <a:solidFill>
                  <a:srgbClr val="336600"/>
                </a:solidFill>
              </a:rPr>
              <a:t>formami. V </a:t>
            </a:r>
            <a:r>
              <a:rPr lang="cs-CZ" sz="2200" dirty="0" smtClean="0">
                <a:solidFill>
                  <a:srgbClr val="336600"/>
                </a:solidFill>
              </a:rPr>
              <a:t>rámci vysokoškolského vzdělávání je možné odlišit </a:t>
            </a:r>
            <a:r>
              <a:rPr lang="cs-CZ" sz="2200" dirty="0" smtClean="0">
                <a:solidFill>
                  <a:srgbClr val="336600"/>
                </a:solidFill>
              </a:rPr>
              <a:t>dva hlavní proudy</a:t>
            </a:r>
            <a:r>
              <a:rPr lang="cs-CZ" sz="2200" dirty="0" smtClean="0">
                <a:solidFill>
                  <a:srgbClr val="336600"/>
                </a:solidFill>
              </a:rPr>
              <a:t>, a to začlenění obsahu muzejní </a:t>
            </a:r>
            <a:r>
              <a:rPr lang="cs-CZ" sz="2200" dirty="0" smtClean="0">
                <a:solidFill>
                  <a:srgbClr val="336600"/>
                </a:solidFill>
              </a:rPr>
              <a:t>pedagogiky </a:t>
            </a:r>
            <a:r>
              <a:rPr lang="pl-PL" sz="2200" dirty="0" smtClean="0">
                <a:solidFill>
                  <a:srgbClr val="336600"/>
                </a:solidFill>
              </a:rPr>
              <a:t>do </a:t>
            </a:r>
            <a:r>
              <a:rPr lang="pl-PL" sz="2200" dirty="0" smtClean="0">
                <a:solidFill>
                  <a:srgbClr val="336600"/>
                </a:solidFill>
              </a:rPr>
              <a:t>studia muzeologie </a:t>
            </a:r>
            <a:r>
              <a:rPr lang="pl-PL" sz="2200" dirty="0" smtClean="0">
                <a:solidFill>
                  <a:srgbClr val="336600"/>
                </a:solidFill>
              </a:rPr>
              <a:t>a pedagogické </a:t>
            </a:r>
            <a:r>
              <a:rPr lang="pl-PL" sz="2200" dirty="0" smtClean="0">
                <a:solidFill>
                  <a:srgbClr val="336600"/>
                </a:solidFill>
              </a:rPr>
              <a:t>obory se </a:t>
            </a:r>
            <a:r>
              <a:rPr lang="pl-PL" sz="2200" dirty="0" smtClean="0">
                <a:solidFill>
                  <a:srgbClr val="336600"/>
                </a:solidFill>
              </a:rPr>
              <a:t>specializací </a:t>
            </a:r>
            <a:r>
              <a:rPr lang="cs-CZ" sz="2200" dirty="0" smtClean="0">
                <a:solidFill>
                  <a:srgbClr val="336600"/>
                </a:solidFill>
              </a:rPr>
              <a:t>na </a:t>
            </a:r>
            <a:r>
              <a:rPr lang="cs-CZ" sz="2200" dirty="0" smtClean="0">
                <a:solidFill>
                  <a:srgbClr val="336600"/>
                </a:solidFill>
              </a:rPr>
              <a:t>muzejní pedagogiku.</a:t>
            </a:r>
            <a:endParaRPr lang="cs-CZ" sz="2200" dirty="0">
              <a:solidFill>
                <a:srgbClr val="3366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695018"/>
            <a:ext cx="8352928" cy="861774"/>
          </a:xfrm>
          <a:prstGeom prst="rect">
            <a:avLst/>
          </a:prstGeom>
          <a:noFill/>
        </p:spPr>
        <p:txBody>
          <a:bodyPr wrap="square" rtlCol="0">
            <a:spAutoFit/>
          </a:bodyPr>
          <a:lstStyle/>
          <a:p>
            <a:pPr>
              <a:buFontTx/>
              <a:buChar char="-"/>
            </a:pPr>
            <a:r>
              <a:rPr lang="cs-CZ" sz="2200" dirty="0" smtClean="0">
                <a:solidFill>
                  <a:schemeClr val="tx2"/>
                </a:solidFill>
              </a:rPr>
              <a:t> v</a:t>
            </a:r>
            <a:r>
              <a:rPr lang="cs-CZ" sz="2200" dirty="0" smtClean="0">
                <a:solidFill>
                  <a:schemeClr val="tx2"/>
                </a:solidFill>
              </a:rPr>
              <a:t> posledních letech se v českém pedagogickém lexiku stále častěji </a:t>
            </a:r>
            <a:r>
              <a:rPr lang="cs-CZ" sz="2200" dirty="0" smtClean="0">
                <a:solidFill>
                  <a:schemeClr val="tx2"/>
                </a:solidFill>
              </a:rPr>
              <a:t> </a:t>
            </a:r>
          </a:p>
          <a:p>
            <a:r>
              <a:rPr lang="cs-CZ" sz="2200" dirty="0" smtClean="0">
                <a:solidFill>
                  <a:schemeClr val="tx2"/>
                </a:solidFill>
              </a:rPr>
              <a:t>  objevuje </a:t>
            </a:r>
            <a:r>
              <a:rPr lang="cs-CZ" sz="2200" dirty="0" smtClean="0">
                <a:solidFill>
                  <a:schemeClr val="tx2"/>
                </a:solidFill>
              </a:rPr>
              <a:t>termín </a:t>
            </a:r>
            <a:r>
              <a:rPr lang="cs-CZ" sz="2800" b="1" dirty="0" smtClean="0">
                <a:solidFill>
                  <a:schemeClr val="accent1"/>
                </a:solidFill>
              </a:rPr>
              <a:t>„pomoc”</a:t>
            </a:r>
            <a:endParaRPr lang="cs-CZ" sz="2200" b="1" dirty="0">
              <a:solidFill>
                <a:schemeClr val="accent1"/>
              </a:solidFill>
            </a:endParaRPr>
          </a:p>
        </p:txBody>
      </p:sp>
      <p:sp>
        <p:nvSpPr>
          <p:cNvPr id="4" name="Zaoblený obdélníkový popisek 3"/>
          <p:cNvSpPr/>
          <p:nvPr/>
        </p:nvSpPr>
        <p:spPr>
          <a:xfrm flipH="1" flipV="1">
            <a:off x="755576" y="2132856"/>
            <a:ext cx="7704856" cy="2232248"/>
          </a:xfrm>
          <a:prstGeom prst="wedgeRoundRectCallout">
            <a:avLst>
              <a:gd name="adj1" fmla="val -440"/>
              <a:gd name="adj2" fmla="val 75748"/>
              <a:gd name="adj3" fmla="val 16667"/>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cs-CZ" dirty="0"/>
          </a:p>
        </p:txBody>
      </p:sp>
      <p:sp>
        <p:nvSpPr>
          <p:cNvPr id="5" name="Obdélník 4"/>
          <p:cNvSpPr/>
          <p:nvPr/>
        </p:nvSpPr>
        <p:spPr>
          <a:xfrm>
            <a:off x="971600" y="2261771"/>
            <a:ext cx="7704856" cy="2031325"/>
          </a:xfrm>
          <a:prstGeom prst="rect">
            <a:avLst/>
          </a:prstGeom>
        </p:spPr>
        <p:txBody>
          <a:bodyPr wrap="square">
            <a:spAutoFit/>
          </a:bodyPr>
          <a:lstStyle/>
          <a:p>
            <a:r>
              <a:rPr lang="cs-CZ" dirty="0" smtClean="0">
                <a:solidFill>
                  <a:srgbClr val="336600"/>
                </a:solidFill>
              </a:rPr>
              <a:t>„</a:t>
            </a:r>
            <a:r>
              <a:rPr lang="cs-CZ" i="1" dirty="0" smtClean="0">
                <a:solidFill>
                  <a:srgbClr val="336600"/>
                </a:solidFill>
              </a:rPr>
              <a:t>Výchova </a:t>
            </a:r>
            <a:r>
              <a:rPr lang="cs-CZ" i="1" dirty="0" smtClean="0">
                <a:solidFill>
                  <a:srgbClr val="336600"/>
                </a:solidFill>
              </a:rPr>
              <a:t>a vzdělávání – komplexně označována jako edukace s dimenzí kognitivní, emocionální i volní – tak bývá chápána spíše než jako vedení či formování člověka více ve smyslu pomoci lidskému jedinci na jeho životní cestě. Právě tento přístup k edukaci – zdůraznění významu pomoci člověka člověku – je typický pro edukační aktivity kulturních zařízení, v muzeích a galeriích pak pro teoretické koncepce i praktické služby muzejní a galerijní pedagogiky</a:t>
            </a:r>
            <a:r>
              <a:rPr lang="cs-CZ" i="1" dirty="0" smtClean="0">
                <a:solidFill>
                  <a:srgbClr val="336600"/>
                </a:solidFill>
              </a:rPr>
              <a:t>. ” </a:t>
            </a:r>
            <a:r>
              <a:rPr lang="cs-CZ" dirty="0" smtClean="0">
                <a:solidFill>
                  <a:srgbClr val="336600"/>
                </a:solidFill>
              </a:rPr>
              <a:t>(V. </a:t>
            </a:r>
            <a:r>
              <a:rPr lang="cs-CZ" dirty="0" err="1" smtClean="0">
                <a:solidFill>
                  <a:srgbClr val="336600"/>
                </a:solidFill>
              </a:rPr>
              <a:t>Jůva</a:t>
            </a:r>
            <a:r>
              <a:rPr lang="cs-CZ" dirty="0" smtClean="0">
                <a:solidFill>
                  <a:srgbClr val="336600"/>
                </a:solidFill>
              </a:rPr>
              <a:t>, 2004)</a:t>
            </a:r>
            <a:endParaRPr lang="cs-CZ" dirty="0" smtClean="0">
              <a:solidFill>
                <a:srgbClr val="336600"/>
              </a:solidFill>
            </a:endParaRPr>
          </a:p>
        </p:txBody>
      </p:sp>
      <p:sp>
        <p:nvSpPr>
          <p:cNvPr id="6" name="TextovéPole 5"/>
          <p:cNvSpPr txBox="1"/>
          <p:nvPr/>
        </p:nvSpPr>
        <p:spPr>
          <a:xfrm>
            <a:off x="395536" y="5085184"/>
            <a:ext cx="8280920" cy="2062103"/>
          </a:xfrm>
          <a:prstGeom prst="rect">
            <a:avLst/>
          </a:prstGeom>
          <a:noFill/>
        </p:spPr>
        <p:txBody>
          <a:bodyPr wrap="square" rtlCol="0">
            <a:spAutoFit/>
          </a:bodyPr>
          <a:lstStyle/>
          <a:p>
            <a:pPr algn="r">
              <a:buFontTx/>
              <a:buChar char="-"/>
            </a:pPr>
            <a:r>
              <a:rPr lang="cs-CZ" sz="2200" dirty="0" smtClean="0">
                <a:solidFill>
                  <a:schemeClr val="tx2"/>
                </a:solidFill>
              </a:rPr>
              <a:t> z</a:t>
            </a:r>
            <a:r>
              <a:rPr lang="cs-CZ" sz="2200" dirty="0" smtClean="0">
                <a:solidFill>
                  <a:schemeClr val="tx2"/>
                </a:solidFill>
              </a:rPr>
              <a:t> tohoto pohledu soudobá muzejní pedagogika </a:t>
            </a:r>
            <a:r>
              <a:rPr lang="cs-CZ" sz="2200" dirty="0" smtClean="0">
                <a:solidFill>
                  <a:schemeClr val="tx2"/>
                </a:solidFill>
              </a:rPr>
              <a:t>(a </a:t>
            </a:r>
            <a:r>
              <a:rPr lang="cs-CZ" sz="2200" dirty="0" smtClean="0">
                <a:solidFill>
                  <a:schemeClr val="tx2"/>
                </a:solidFill>
              </a:rPr>
              <a:t>ve specifickém </a:t>
            </a:r>
            <a:endParaRPr lang="cs-CZ" sz="2200" dirty="0" smtClean="0">
              <a:solidFill>
                <a:schemeClr val="tx2"/>
              </a:solidFill>
            </a:endParaRPr>
          </a:p>
          <a:p>
            <a:pPr algn="r"/>
            <a:r>
              <a:rPr lang="cs-CZ" sz="2200" dirty="0" smtClean="0">
                <a:solidFill>
                  <a:schemeClr val="tx2"/>
                </a:solidFill>
              </a:rPr>
              <a:t>     zaměření </a:t>
            </a:r>
            <a:r>
              <a:rPr lang="cs-CZ" sz="2200" dirty="0" smtClean="0">
                <a:solidFill>
                  <a:schemeClr val="tx2"/>
                </a:solidFill>
              </a:rPr>
              <a:t>na zprostředkování umění v pedagogice galerijní) </a:t>
            </a:r>
            <a:r>
              <a:rPr lang="cs-CZ" sz="2200" dirty="0" smtClean="0">
                <a:solidFill>
                  <a:schemeClr val="tx2"/>
                </a:solidFill>
              </a:rPr>
              <a:t>chápe podstatu </a:t>
            </a:r>
            <a:r>
              <a:rPr lang="cs-CZ" sz="2200" dirty="0" smtClean="0">
                <a:solidFill>
                  <a:schemeClr val="tx2"/>
                </a:solidFill>
              </a:rPr>
              <a:t>edukační funkce muzea </a:t>
            </a:r>
            <a:r>
              <a:rPr lang="cs-CZ" sz="2200" dirty="0" smtClean="0">
                <a:solidFill>
                  <a:schemeClr val="tx2"/>
                </a:solidFill>
              </a:rPr>
              <a:t>jako: </a:t>
            </a:r>
          </a:p>
          <a:p>
            <a:endParaRPr lang="cs-CZ" sz="2200" dirty="0" smtClean="0">
              <a:solidFill>
                <a:schemeClr val="tx2"/>
              </a:solidFill>
            </a:endParaRPr>
          </a:p>
          <a:p>
            <a:endParaRPr lang="cs-CZ" sz="2200" dirty="0" smtClean="0">
              <a:solidFill>
                <a:schemeClr val="tx2"/>
              </a:solidFill>
            </a:endParaRPr>
          </a:p>
          <a:p>
            <a:endParaRPr lang="cs-CZ" dirty="0"/>
          </a:p>
        </p:txBody>
      </p:sp>
      <p:sp>
        <p:nvSpPr>
          <p:cNvPr id="8" name="Šipka doprava 7"/>
          <p:cNvSpPr/>
          <p:nvPr/>
        </p:nvSpPr>
        <p:spPr>
          <a:xfrm>
            <a:off x="7956376" y="6237312"/>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5589240"/>
            <a:ext cx="9144000" cy="57606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0" y="3284984"/>
            <a:ext cx="9144000" cy="360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0" y="3933056"/>
            <a:ext cx="9144000" cy="360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0" y="4869160"/>
            <a:ext cx="9144000" cy="360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bdélník 3"/>
          <p:cNvSpPr/>
          <p:nvPr/>
        </p:nvSpPr>
        <p:spPr>
          <a:xfrm>
            <a:off x="0" y="2132856"/>
            <a:ext cx="9144000" cy="57606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304800" y="1484784"/>
            <a:ext cx="8659688" cy="5328592"/>
          </a:xfrm>
        </p:spPr>
        <p:txBody>
          <a:bodyPr>
            <a:normAutofit fontScale="62500" lnSpcReduction="20000"/>
          </a:bodyPr>
          <a:lstStyle/>
          <a:p>
            <a:pPr>
              <a:buClr>
                <a:schemeClr val="tx2"/>
              </a:buClr>
              <a:buSzPct val="100000"/>
              <a:buFont typeface="Arial" pitchFamily="34" charset="0"/>
              <a:buChar char="•"/>
            </a:pPr>
            <a:r>
              <a:rPr lang="cs-CZ" sz="3500" dirty="0" smtClean="0"/>
              <a:t>Pomoc v prohloubení muzejní edukace (v intencích muzejní pedagogiky jako součásti věd o výchově</a:t>
            </a:r>
            <a:r>
              <a:rPr lang="cs-CZ" sz="3500" dirty="0" smtClean="0"/>
              <a:t>)</a:t>
            </a:r>
          </a:p>
          <a:p>
            <a:pPr lvl="0">
              <a:buClr>
                <a:schemeClr val="tx2"/>
              </a:buClr>
              <a:buSzPct val="100000"/>
              <a:buFont typeface="Arial" pitchFamily="34" charset="0"/>
              <a:buChar char="•"/>
            </a:pPr>
            <a:r>
              <a:rPr lang="cs-CZ" sz="3500" dirty="0" smtClean="0">
                <a:solidFill>
                  <a:srgbClr val="336600"/>
                </a:solidFill>
              </a:rPr>
              <a:t>Pomoc </a:t>
            </a:r>
            <a:r>
              <a:rPr lang="cs-CZ" sz="3500" dirty="0" smtClean="0">
                <a:solidFill>
                  <a:srgbClr val="336600"/>
                </a:solidFill>
              </a:rPr>
              <a:t>při procesech lidského učení v muzeu nebo ve vazbě na tuto instituci (v psychologické orientaci muzejní pedagogiky)</a:t>
            </a:r>
          </a:p>
          <a:p>
            <a:pPr lvl="0">
              <a:buClr>
                <a:schemeClr val="tx2"/>
              </a:buClr>
              <a:buSzPct val="100000"/>
              <a:buFont typeface="Arial" pitchFamily="34" charset="0"/>
              <a:buChar char="•"/>
            </a:pPr>
            <a:r>
              <a:rPr lang="cs-CZ" sz="3500" dirty="0" smtClean="0"/>
              <a:t>Pomoc ve zkvalitnění muzejní komunikace (v pojetí muzejní pedagogiky jako součástí muzejní komunikace)</a:t>
            </a:r>
          </a:p>
          <a:p>
            <a:pPr lvl="0">
              <a:buClr>
                <a:schemeClr val="tx2"/>
              </a:buClr>
              <a:buSzPct val="100000"/>
              <a:buFont typeface="Arial" pitchFamily="34" charset="0"/>
              <a:buChar char="•"/>
            </a:pPr>
            <a:r>
              <a:rPr lang="cs-CZ" sz="3500" dirty="0" smtClean="0"/>
              <a:t>Pomoc ve stavbě mostů k porozumění kultury</a:t>
            </a:r>
          </a:p>
          <a:p>
            <a:pPr lvl="0">
              <a:buClr>
                <a:schemeClr val="tx2"/>
              </a:buClr>
              <a:buSzPct val="100000"/>
              <a:buFont typeface="Arial" pitchFamily="34" charset="0"/>
              <a:buChar char="•"/>
            </a:pPr>
            <a:r>
              <a:rPr lang="cs-CZ" sz="3500" dirty="0" smtClean="0"/>
              <a:t>Pomoc </a:t>
            </a:r>
            <a:r>
              <a:rPr lang="cs-CZ" sz="3500" dirty="0" smtClean="0"/>
              <a:t>při překonávání bariéry prahu kulturní instituce</a:t>
            </a:r>
          </a:p>
          <a:p>
            <a:pPr lvl="0">
              <a:buClr>
                <a:schemeClr val="tx2"/>
              </a:buClr>
              <a:buSzPct val="100000"/>
              <a:buFont typeface="Arial" pitchFamily="34" charset="0"/>
              <a:buChar char="•"/>
            </a:pPr>
            <a:r>
              <a:rPr lang="cs-CZ" sz="3500" dirty="0" smtClean="0"/>
              <a:t>Pomoc </a:t>
            </a:r>
            <a:r>
              <a:rPr lang="cs-CZ" sz="3500" dirty="0" smtClean="0"/>
              <a:t>v rozvoji kvality života</a:t>
            </a:r>
          </a:p>
          <a:p>
            <a:pPr lvl="0">
              <a:buClr>
                <a:schemeClr val="tx2"/>
              </a:buClr>
              <a:buSzPct val="100000"/>
              <a:buFont typeface="Arial" pitchFamily="34" charset="0"/>
              <a:buChar char="•"/>
            </a:pPr>
            <a:r>
              <a:rPr lang="cs-CZ" sz="3500" dirty="0" smtClean="0"/>
              <a:t>Pomoc při tvorbě doprovodných i didaktických materiálů k muzejním programům</a:t>
            </a:r>
          </a:p>
          <a:p>
            <a:pPr lvl="0">
              <a:buClr>
                <a:schemeClr val="tx2"/>
              </a:buClr>
              <a:buSzPct val="100000"/>
              <a:buFont typeface="Arial" pitchFamily="34" charset="0"/>
              <a:buChar char="•"/>
            </a:pPr>
            <a:r>
              <a:rPr lang="cs-CZ" sz="3500" dirty="0" smtClean="0"/>
              <a:t>Pomoc </a:t>
            </a:r>
            <a:r>
              <a:rPr lang="cs-CZ" sz="3500" dirty="0" smtClean="0"/>
              <a:t>při realizaci muzejních </a:t>
            </a:r>
            <a:r>
              <a:rPr lang="cs-CZ" sz="3500" dirty="0" smtClean="0"/>
              <a:t>programů</a:t>
            </a:r>
            <a:endParaRPr lang="cs-CZ" sz="3500" dirty="0" smtClean="0"/>
          </a:p>
          <a:p>
            <a:pPr lvl="0">
              <a:buClr>
                <a:schemeClr val="tx2"/>
              </a:buClr>
              <a:buSzPct val="100000"/>
              <a:buFont typeface="Arial" pitchFamily="34" charset="0"/>
              <a:buChar char="•"/>
            </a:pPr>
            <a:r>
              <a:rPr lang="cs-CZ" sz="3500" dirty="0" smtClean="0"/>
              <a:t>Pomoc v tradiční kooperaci se školou</a:t>
            </a:r>
          </a:p>
          <a:p>
            <a:pPr>
              <a:buClr>
                <a:schemeClr val="tx2"/>
              </a:buClr>
              <a:buSzPct val="100000"/>
              <a:buFont typeface="Arial" pitchFamily="34" charset="0"/>
              <a:buChar char="•"/>
            </a:pPr>
            <a:r>
              <a:rPr lang="cs-CZ" sz="3500" dirty="0" smtClean="0">
                <a:solidFill>
                  <a:srgbClr val="336600"/>
                </a:solidFill>
              </a:rPr>
              <a:t>Pomoc </a:t>
            </a:r>
            <a:r>
              <a:rPr lang="cs-CZ" sz="3500" dirty="0" smtClean="0">
                <a:solidFill>
                  <a:srgbClr val="336600"/>
                </a:solidFill>
              </a:rPr>
              <a:t>v rozvoji mediální kompetence zařazováním multimediálního a interaktivního učení do programů muzeí a galerií</a:t>
            </a:r>
          </a:p>
          <a:p>
            <a:pPr>
              <a:buClr>
                <a:schemeClr val="tx2"/>
              </a:buClr>
              <a:buSzPct val="100000"/>
              <a:buFont typeface="Arial" pitchFamily="34" charset="0"/>
              <a:buChar char="•"/>
            </a:pPr>
            <a:endParaRPr lang="cs-CZ" sz="3500" dirty="0" smtClean="0"/>
          </a:p>
          <a:p>
            <a:pPr lvl="0"/>
            <a:endParaRPr lang="cs-CZ"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4437112"/>
            <a:ext cx="9144000" cy="57606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0" y="3212976"/>
            <a:ext cx="9144000" cy="57606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0" y="1772816"/>
            <a:ext cx="9144000" cy="86409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bdélník 3"/>
          <p:cNvSpPr/>
          <p:nvPr/>
        </p:nvSpPr>
        <p:spPr>
          <a:xfrm>
            <a:off x="0" y="5373216"/>
            <a:ext cx="9144000" cy="360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304800" y="1412776"/>
            <a:ext cx="8587680" cy="5256584"/>
          </a:xfrm>
        </p:spPr>
        <p:txBody>
          <a:bodyPr>
            <a:normAutofit fontScale="70000" lnSpcReduction="20000"/>
          </a:bodyPr>
          <a:lstStyle/>
          <a:p>
            <a:pPr>
              <a:buClr>
                <a:schemeClr val="tx2"/>
              </a:buClr>
              <a:buSzPct val="100000"/>
              <a:buFont typeface="Arial" pitchFamily="34" charset="0"/>
              <a:buChar char="•"/>
            </a:pPr>
            <a:r>
              <a:rPr lang="cs-CZ" dirty="0" smtClean="0"/>
              <a:t>Pomoc ve výstavní činnosti (včetně výběru témat i exponátů</a:t>
            </a:r>
            <a:r>
              <a:rPr lang="cs-CZ" dirty="0" smtClean="0"/>
              <a:t>)</a:t>
            </a:r>
          </a:p>
          <a:p>
            <a:pPr lvl="0">
              <a:buClr>
                <a:schemeClr val="tx2"/>
              </a:buClr>
              <a:buSzPct val="100000"/>
              <a:buFont typeface="Arial" pitchFamily="34" charset="0"/>
              <a:buChar char="•"/>
            </a:pPr>
            <a:r>
              <a:rPr lang="cs-CZ" dirty="0" smtClean="0">
                <a:solidFill>
                  <a:srgbClr val="336600"/>
                </a:solidFill>
              </a:rPr>
              <a:t>Pomoc ve smysluplné náplni volného času (zvláště u dětí a mládeže včetně preventivní funkce jako obrany před narůstajícími sociálně patologickými jevy)</a:t>
            </a:r>
          </a:p>
          <a:p>
            <a:pPr lvl="0">
              <a:buClr>
                <a:schemeClr val="tx2"/>
              </a:buClr>
              <a:buSzPct val="100000"/>
              <a:buFont typeface="Arial" pitchFamily="34" charset="0"/>
              <a:buChar char="•"/>
            </a:pPr>
            <a:r>
              <a:rPr lang="cs-CZ" dirty="0" smtClean="0"/>
              <a:t>Pomoc při řešení současných rostoucích nároků současné společnosti</a:t>
            </a:r>
          </a:p>
          <a:p>
            <a:pPr lvl="0">
              <a:buClr>
                <a:schemeClr val="tx2"/>
              </a:buClr>
              <a:buSzPct val="100000"/>
              <a:buFont typeface="Arial" pitchFamily="34" charset="0"/>
              <a:buChar char="•"/>
            </a:pPr>
            <a:r>
              <a:rPr lang="cs-CZ" dirty="0" smtClean="0">
                <a:solidFill>
                  <a:srgbClr val="336600"/>
                </a:solidFill>
              </a:rPr>
              <a:t>Pomoc v rozvoji významné sociální role každého člověka – role uživatele a tvůrce kulturních hodnot</a:t>
            </a:r>
          </a:p>
          <a:p>
            <a:pPr lvl="0">
              <a:buClr>
                <a:schemeClr val="tx2"/>
              </a:buClr>
              <a:buSzPct val="100000"/>
              <a:buFont typeface="Arial" pitchFamily="34" charset="0"/>
              <a:buChar char="•"/>
            </a:pPr>
            <a:r>
              <a:rPr lang="cs-CZ" dirty="0" smtClean="0"/>
              <a:t>Pomoc dětem a mládeži v naplňování jejich kreativního práva na svébytnou dětskou kulturu</a:t>
            </a:r>
          </a:p>
          <a:p>
            <a:pPr lvl="0">
              <a:buClr>
                <a:schemeClr val="tx2"/>
              </a:buClr>
              <a:buSzPct val="100000"/>
              <a:buFont typeface="Arial" pitchFamily="34" charset="0"/>
              <a:buChar char="•"/>
            </a:pPr>
            <a:r>
              <a:rPr lang="cs-CZ" dirty="0" smtClean="0">
                <a:solidFill>
                  <a:srgbClr val="336600"/>
                </a:solidFill>
              </a:rPr>
              <a:t>Pomoc při sociální integraci s využitím norem a metod sociálního učení</a:t>
            </a:r>
          </a:p>
          <a:p>
            <a:pPr lvl="0">
              <a:buClr>
                <a:schemeClr val="tx2"/>
              </a:buClr>
              <a:buSzPct val="100000"/>
              <a:buFont typeface="Arial" pitchFamily="34" charset="0"/>
              <a:buChar char="•"/>
            </a:pPr>
            <a:r>
              <a:rPr lang="cs-CZ" dirty="0" smtClean="0"/>
              <a:t>Pomoc při vytváření internacionálního pohledu na svět</a:t>
            </a:r>
          </a:p>
          <a:p>
            <a:pPr lvl="0">
              <a:buClr>
                <a:schemeClr val="tx2"/>
              </a:buClr>
              <a:buSzPct val="100000"/>
              <a:buFont typeface="Arial" pitchFamily="34" charset="0"/>
              <a:buChar char="•"/>
            </a:pPr>
            <a:r>
              <a:rPr lang="cs-CZ" dirty="0" smtClean="0"/>
              <a:t>Pomoc v oblasti ekologické výchovy a environmentálního vzdělávání</a:t>
            </a:r>
          </a:p>
          <a:p>
            <a:pPr lvl="0">
              <a:buClr>
                <a:schemeClr val="tx2"/>
              </a:buClr>
              <a:buSzPct val="100000"/>
              <a:buFont typeface="Arial" pitchFamily="34" charset="0"/>
              <a:buChar char="•"/>
            </a:pPr>
            <a:r>
              <a:rPr lang="cs-CZ" dirty="0" smtClean="0"/>
              <a:t>Pomoc v integraci postižených a znevýhodněných jedinců do kulturního života (hlavně dětí a mládeže) atd.</a:t>
            </a:r>
          </a:p>
          <a:p>
            <a:pPr>
              <a:buClr>
                <a:schemeClr val="tx2"/>
              </a:buClr>
              <a:buSzPct val="100000"/>
              <a:buNone/>
            </a:pPr>
            <a:r>
              <a:rPr lang="cs-CZ" dirty="0" smtClean="0"/>
              <a:t> </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536" y="4437112"/>
            <a:ext cx="8424936" cy="216024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fontScale="90000"/>
          </a:bodyPr>
          <a:lstStyle/>
          <a:p>
            <a:pPr algn="ctr"/>
            <a:r>
              <a:rPr lang="cs-CZ" dirty="0" smtClean="0"/>
              <a:t>Galerijní pedagogika, galerijní animace</a:t>
            </a:r>
            <a:endParaRPr lang="cs-CZ" dirty="0"/>
          </a:p>
        </p:txBody>
      </p:sp>
      <p:sp>
        <p:nvSpPr>
          <p:cNvPr id="3" name="Zástupný symbol pro obsah 2"/>
          <p:cNvSpPr>
            <a:spLocks noGrp="1"/>
          </p:cNvSpPr>
          <p:nvPr>
            <p:ph idx="1"/>
          </p:nvPr>
        </p:nvSpPr>
        <p:spPr>
          <a:xfrm>
            <a:off x="304800" y="1554162"/>
            <a:ext cx="8686800" cy="4827166"/>
          </a:xfrm>
        </p:spPr>
        <p:txBody>
          <a:bodyPr>
            <a:noAutofit/>
          </a:bodyPr>
          <a:lstStyle/>
          <a:p>
            <a:pPr>
              <a:buClr>
                <a:schemeClr val="tx2"/>
              </a:buClr>
              <a:buSzPct val="100000"/>
              <a:buFont typeface="Arial" pitchFamily="34" charset="0"/>
              <a:buChar char="•"/>
            </a:pPr>
            <a:r>
              <a:rPr lang="cs-CZ" sz="2200" dirty="0" smtClean="0"/>
              <a:t>dalším</a:t>
            </a:r>
            <a:r>
              <a:rPr lang="cs-CZ" sz="2200" dirty="0" smtClean="0"/>
              <a:t>, nejen aktuálním, trendem (specifickým pro </a:t>
            </a:r>
            <a:r>
              <a:rPr lang="cs-CZ" sz="2200" dirty="0" smtClean="0"/>
              <a:t>české prostředí)</a:t>
            </a:r>
          </a:p>
          <a:p>
            <a:pPr>
              <a:buNone/>
            </a:pPr>
            <a:r>
              <a:rPr lang="cs-CZ" sz="2200" dirty="0" smtClean="0"/>
              <a:t> </a:t>
            </a:r>
            <a:r>
              <a:rPr lang="cs-CZ" sz="2200" dirty="0" smtClean="0"/>
              <a:t>     je </a:t>
            </a:r>
            <a:r>
              <a:rPr lang="cs-CZ" sz="2200" dirty="0" smtClean="0"/>
              <a:t>tzv. </a:t>
            </a:r>
            <a:r>
              <a:rPr lang="cs-CZ" sz="2200" b="1" dirty="0" smtClean="0">
                <a:solidFill>
                  <a:srgbClr val="336600"/>
                </a:solidFill>
              </a:rPr>
              <a:t>galerijní animace</a:t>
            </a:r>
            <a:r>
              <a:rPr lang="cs-CZ" sz="2200" dirty="0" smtClean="0">
                <a:solidFill>
                  <a:srgbClr val="336600"/>
                </a:solidFill>
              </a:rPr>
              <a:t>,</a:t>
            </a:r>
            <a:r>
              <a:rPr lang="cs-CZ" sz="2200" dirty="0" smtClean="0"/>
              <a:t> </a:t>
            </a:r>
            <a:r>
              <a:rPr lang="cs-CZ" sz="2200" dirty="0" smtClean="0"/>
              <a:t>též </a:t>
            </a:r>
            <a:r>
              <a:rPr lang="cs-CZ" sz="2200" b="1" dirty="0" smtClean="0">
                <a:solidFill>
                  <a:srgbClr val="336600"/>
                </a:solidFill>
              </a:rPr>
              <a:t>galerijní </a:t>
            </a:r>
            <a:r>
              <a:rPr lang="cs-CZ" sz="2200" b="1" dirty="0" smtClean="0">
                <a:solidFill>
                  <a:srgbClr val="336600"/>
                </a:solidFill>
              </a:rPr>
              <a:t>pedagogika.</a:t>
            </a:r>
            <a:r>
              <a:rPr lang="cs-CZ" sz="2200" b="1" dirty="0" smtClean="0"/>
              <a:t> </a:t>
            </a:r>
          </a:p>
          <a:p>
            <a:pPr>
              <a:buClr>
                <a:schemeClr val="tx2"/>
              </a:buClr>
              <a:buSzPct val="100000"/>
              <a:buFont typeface="Arial" pitchFamily="34" charset="0"/>
              <a:buChar char="•"/>
            </a:pPr>
            <a:r>
              <a:rPr lang="cs-CZ" sz="2200" b="1" dirty="0" smtClean="0"/>
              <a:t> </a:t>
            </a:r>
            <a:r>
              <a:rPr lang="cs-CZ" sz="2200" dirty="0" smtClean="0"/>
              <a:t>muzejní </a:t>
            </a:r>
            <a:r>
              <a:rPr lang="cs-CZ" sz="2200" dirty="0" smtClean="0"/>
              <a:t>pedagogika </a:t>
            </a:r>
            <a:r>
              <a:rPr lang="cs-CZ" sz="2200" dirty="0" smtClean="0"/>
              <a:t>je obecná disciplína, zahrnuje teoretické i   </a:t>
            </a:r>
          </a:p>
          <a:p>
            <a:pPr>
              <a:buNone/>
            </a:pPr>
            <a:r>
              <a:rPr lang="cs-CZ" sz="2200" dirty="0" smtClean="0"/>
              <a:t>      metodologické otázky </a:t>
            </a:r>
            <a:r>
              <a:rPr lang="cs-CZ" sz="2200" dirty="0" smtClean="0"/>
              <a:t>práce s veřejností v muzeu. </a:t>
            </a:r>
            <a:endParaRPr lang="cs-CZ" sz="2200" dirty="0" smtClean="0"/>
          </a:p>
          <a:p>
            <a:pPr>
              <a:buClr>
                <a:schemeClr val="tx2"/>
              </a:buClr>
              <a:buSzPct val="100000"/>
              <a:buFont typeface="Arial" pitchFamily="34" charset="0"/>
              <a:buChar char="•"/>
            </a:pPr>
            <a:r>
              <a:rPr lang="cs-CZ" sz="2200" dirty="0" smtClean="0"/>
              <a:t> </a:t>
            </a:r>
            <a:r>
              <a:rPr lang="cs-CZ" sz="2200" b="1" dirty="0" smtClean="0">
                <a:solidFill>
                  <a:schemeClr val="accent1"/>
                </a:solidFill>
              </a:rPr>
              <a:t>zásadním rozdílem</a:t>
            </a:r>
            <a:r>
              <a:rPr lang="cs-CZ" sz="2200" dirty="0" smtClean="0"/>
              <a:t>, kterým se odlišuje </a:t>
            </a:r>
            <a:r>
              <a:rPr lang="cs-CZ" sz="2200" dirty="0" smtClean="0"/>
              <a:t>muzejní pedagogika od </a:t>
            </a:r>
          </a:p>
          <a:p>
            <a:pPr>
              <a:buNone/>
            </a:pPr>
            <a:r>
              <a:rPr lang="cs-CZ" sz="2200" dirty="0" smtClean="0"/>
              <a:t> </a:t>
            </a:r>
            <a:r>
              <a:rPr lang="cs-CZ" sz="2200" dirty="0" smtClean="0"/>
              <a:t>     galerijní je, </a:t>
            </a:r>
            <a:r>
              <a:rPr lang="cs-CZ" sz="2200" dirty="0" smtClean="0"/>
              <a:t>že </a:t>
            </a:r>
            <a:r>
              <a:rPr lang="cs-CZ" sz="2200" dirty="0" smtClean="0"/>
              <a:t>se </a:t>
            </a:r>
            <a:r>
              <a:rPr lang="cs-CZ" sz="2200" b="1" dirty="0" smtClean="0">
                <a:solidFill>
                  <a:schemeClr val="accent1"/>
                </a:solidFill>
              </a:rPr>
              <a:t>může </a:t>
            </a:r>
            <a:r>
              <a:rPr lang="cs-CZ" sz="2200" b="1" dirty="0" smtClean="0">
                <a:solidFill>
                  <a:schemeClr val="accent1"/>
                </a:solidFill>
              </a:rPr>
              <a:t>věnovat prakticky jakékoliv odborné </a:t>
            </a:r>
            <a:r>
              <a:rPr lang="cs-CZ" sz="2200" b="1" dirty="0" smtClean="0">
                <a:solidFill>
                  <a:schemeClr val="accent1"/>
                </a:solidFill>
              </a:rPr>
              <a:t>oblasti,  </a:t>
            </a:r>
            <a:r>
              <a:rPr lang="cs-CZ" sz="2200" b="1" dirty="0" smtClean="0">
                <a:solidFill>
                  <a:srgbClr val="336600"/>
                </a:solidFill>
              </a:rPr>
              <a:t> </a:t>
            </a:r>
          </a:p>
          <a:p>
            <a:pPr>
              <a:buNone/>
            </a:pPr>
            <a:r>
              <a:rPr lang="cs-CZ" sz="2200" dirty="0" smtClean="0"/>
              <a:t>      </a:t>
            </a:r>
            <a:r>
              <a:rPr lang="cs-CZ" sz="2200" b="1" dirty="0" smtClean="0">
                <a:solidFill>
                  <a:schemeClr val="accent1"/>
                </a:solidFill>
              </a:rPr>
              <a:t>kterou </a:t>
            </a:r>
            <a:r>
              <a:rPr lang="cs-CZ" sz="2200" b="1" dirty="0" smtClean="0">
                <a:solidFill>
                  <a:schemeClr val="accent1"/>
                </a:solidFill>
              </a:rPr>
              <a:t>se muzeum zabývá </a:t>
            </a:r>
            <a:r>
              <a:rPr lang="cs-CZ" sz="2200" dirty="0" smtClean="0"/>
              <a:t>(</a:t>
            </a:r>
            <a:r>
              <a:rPr lang="cs-CZ" sz="2200" dirty="0" smtClean="0"/>
              <a:t>mineralogie, paleontologie, </a:t>
            </a:r>
            <a:r>
              <a:rPr lang="cs-CZ" sz="2200" dirty="0" smtClean="0"/>
              <a:t>dějiny ad.) </a:t>
            </a:r>
          </a:p>
          <a:p>
            <a:pPr>
              <a:buNone/>
            </a:pPr>
            <a:r>
              <a:rPr lang="cs-CZ" sz="2200" dirty="0" smtClean="0">
                <a:solidFill>
                  <a:srgbClr val="336600"/>
                </a:solidFill>
              </a:rPr>
              <a:t> </a:t>
            </a:r>
            <a:r>
              <a:rPr lang="cs-CZ" sz="2200" dirty="0" smtClean="0">
                <a:solidFill>
                  <a:srgbClr val="336600"/>
                </a:solidFill>
              </a:rPr>
              <a:t>     G</a:t>
            </a:r>
            <a:r>
              <a:rPr lang="cs-CZ" sz="2200" b="1" dirty="0" smtClean="0">
                <a:solidFill>
                  <a:srgbClr val="336600"/>
                </a:solidFill>
              </a:rPr>
              <a:t>alerijní </a:t>
            </a:r>
            <a:r>
              <a:rPr lang="cs-CZ" sz="2200" b="1" dirty="0" smtClean="0">
                <a:solidFill>
                  <a:srgbClr val="336600"/>
                </a:solidFill>
              </a:rPr>
              <a:t>animace </a:t>
            </a:r>
            <a:r>
              <a:rPr lang="cs-CZ" sz="2200" b="1" dirty="0" smtClean="0">
                <a:solidFill>
                  <a:srgbClr val="336600"/>
                </a:solidFill>
              </a:rPr>
              <a:t>se zabývá </a:t>
            </a:r>
            <a:r>
              <a:rPr lang="cs-CZ" sz="2200" b="1" dirty="0" smtClean="0">
                <a:solidFill>
                  <a:srgbClr val="336600"/>
                </a:solidFill>
              </a:rPr>
              <a:t>výhradně výtvarným </a:t>
            </a:r>
            <a:r>
              <a:rPr lang="cs-CZ" sz="2200" b="1" dirty="0" smtClean="0">
                <a:solidFill>
                  <a:srgbClr val="336600"/>
                </a:solidFill>
              </a:rPr>
              <a:t>uměním</a:t>
            </a:r>
            <a:r>
              <a:rPr lang="cs-CZ" sz="2200" dirty="0" smtClean="0"/>
              <a:t>, avšak  </a:t>
            </a:r>
          </a:p>
          <a:p>
            <a:pPr>
              <a:buNone/>
            </a:pPr>
            <a:r>
              <a:rPr lang="cs-CZ" sz="2200" dirty="0" smtClean="0"/>
              <a:t> </a:t>
            </a:r>
            <a:r>
              <a:rPr lang="cs-CZ" sz="2200" dirty="0" smtClean="0"/>
              <a:t>     zpřístupňování a zprostředkování </a:t>
            </a:r>
            <a:r>
              <a:rPr lang="cs-CZ" sz="2200" dirty="0" smtClean="0"/>
              <a:t>hodnot návštěvníkům je pro </a:t>
            </a:r>
            <a:r>
              <a:rPr lang="cs-CZ" sz="2200" dirty="0" smtClean="0"/>
              <a:t> </a:t>
            </a:r>
          </a:p>
          <a:p>
            <a:pPr>
              <a:buNone/>
            </a:pPr>
            <a:r>
              <a:rPr lang="cs-CZ" sz="2200" dirty="0" smtClean="0"/>
              <a:t> </a:t>
            </a:r>
            <a:r>
              <a:rPr lang="cs-CZ" sz="2200" dirty="0" smtClean="0"/>
              <a:t>     muzejní </a:t>
            </a:r>
            <a:r>
              <a:rPr lang="cs-CZ" sz="2200" dirty="0" smtClean="0"/>
              <a:t>i </a:t>
            </a:r>
            <a:r>
              <a:rPr lang="cs-CZ" sz="2200" dirty="0" smtClean="0"/>
              <a:t>galerijní pedagogiku podobné</a:t>
            </a:r>
            <a:r>
              <a:rPr lang="cs-CZ" sz="2200" dirty="0" smtClean="0"/>
              <a:t>. Využívají podobných </a:t>
            </a:r>
            <a:r>
              <a:rPr lang="cs-CZ" sz="2200" dirty="0" smtClean="0"/>
              <a:t> </a:t>
            </a:r>
          </a:p>
          <a:p>
            <a:pPr>
              <a:buNone/>
            </a:pPr>
            <a:r>
              <a:rPr lang="cs-CZ" sz="2200" dirty="0" smtClean="0"/>
              <a:t> </a:t>
            </a:r>
            <a:r>
              <a:rPr lang="cs-CZ" sz="2200" dirty="0" smtClean="0"/>
              <a:t>     prostředků</a:t>
            </a:r>
            <a:r>
              <a:rPr lang="cs-CZ" sz="2200" dirty="0" smtClean="0"/>
              <a:t>, </a:t>
            </a:r>
            <a:r>
              <a:rPr lang="cs-CZ" sz="2200" dirty="0" smtClean="0"/>
              <a:t>nástrojů </a:t>
            </a:r>
            <a:r>
              <a:rPr lang="pl-PL" sz="2200" dirty="0" smtClean="0"/>
              <a:t>i </a:t>
            </a:r>
            <a:r>
              <a:rPr lang="pl-PL" sz="2200" dirty="0" smtClean="0"/>
              <a:t>metod. Avšak u </a:t>
            </a:r>
            <a:r>
              <a:rPr lang="pl-PL" sz="2200" u="sng" dirty="0" smtClean="0">
                <a:solidFill>
                  <a:srgbClr val="336600"/>
                </a:solidFill>
              </a:rPr>
              <a:t>muzejní pedagogiky </a:t>
            </a:r>
            <a:r>
              <a:rPr lang="pl-PL" sz="2200" dirty="0" smtClean="0"/>
              <a:t>je kladen </a:t>
            </a:r>
            <a:endParaRPr lang="pl-PL" sz="2200" dirty="0" smtClean="0"/>
          </a:p>
          <a:p>
            <a:pPr>
              <a:buNone/>
            </a:pPr>
            <a:r>
              <a:rPr lang="pl-PL" sz="2200" dirty="0" smtClean="0"/>
              <a:t> </a:t>
            </a:r>
            <a:r>
              <a:rPr lang="pl-PL" sz="2200" dirty="0" smtClean="0"/>
              <a:t>     důraz </a:t>
            </a:r>
            <a:r>
              <a:rPr lang="cs-CZ" sz="2200" dirty="0" smtClean="0"/>
              <a:t>na </a:t>
            </a:r>
            <a:r>
              <a:rPr lang="cs-CZ" sz="2200" b="1" dirty="0" smtClean="0"/>
              <a:t>poznávání</a:t>
            </a:r>
            <a:r>
              <a:rPr lang="cs-CZ" sz="2200" dirty="0" smtClean="0"/>
              <a:t> a u </a:t>
            </a:r>
            <a:r>
              <a:rPr lang="cs-CZ" sz="2200" u="sng" dirty="0" smtClean="0">
                <a:solidFill>
                  <a:srgbClr val="336600"/>
                </a:solidFill>
              </a:rPr>
              <a:t>galerijní pedagogiky </a:t>
            </a:r>
            <a:r>
              <a:rPr lang="cs-CZ" sz="2200" dirty="0" smtClean="0"/>
              <a:t>na </a:t>
            </a:r>
            <a:r>
              <a:rPr lang="cs-CZ" sz="2200" b="1" dirty="0" smtClean="0"/>
              <a:t>emociální </a:t>
            </a:r>
            <a:r>
              <a:rPr lang="cs-CZ" sz="2200" b="1" dirty="0" smtClean="0"/>
              <a:t>prožitek</a:t>
            </a:r>
            <a:r>
              <a:rPr lang="cs-CZ" sz="2200" dirty="0" smtClean="0"/>
              <a:t>. </a:t>
            </a:r>
            <a:endParaRPr lang="cs-CZ" sz="2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536" y="1988840"/>
            <a:ext cx="8352928" cy="136815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304800" y="1556792"/>
            <a:ext cx="8083624" cy="4667349"/>
          </a:xfrm>
        </p:spPr>
        <p:txBody>
          <a:bodyPr>
            <a:normAutofit/>
          </a:bodyPr>
          <a:lstStyle/>
          <a:p>
            <a:pPr>
              <a:buClr>
                <a:schemeClr val="tx2"/>
              </a:buClr>
              <a:buSzPct val="100000"/>
              <a:buFont typeface="Arial" pitchFamily="34" charset="0"/>
              <a:buChar char="•"/>
            </a:pPr>
            <a:r>
              <a:rPr lang="cs-CZ" sz="2200" b="1" dirty="0" smtClean="0"/>
              <a:t>princip </a:t>
            </a:r>
            <a:r>
              <a:rPr lang="cs-CZ" sz="2200" b="1" dirty="0" smtClean="0"/>
              <a:t>galerijní pedagogiky  </a:t>
            </a:r>
            <a:r>
              <a:rPr lang="cs-CZ" sz="2200" dirty="0" smtClean="0"/>
              <a:t>závisí </a:t>
            </a:r>
            <a:r>
              <a:rPr lang="pl-PL" sz="2200" dirty="0" smtClean="0"/>
              <a:t>na </a:t>
            </a:r>
            <a:r>
              <a:rPr lang="pl-PL" sz="2200" b="1" dirty="0" smtClean="0">
                <a:solidFill>
                  <a:schemeClr val="accent1"/>
                </a:solidFill>
              </a:rPr>
              <a:t>tvůrčím </a:t>
            </a:r>
            <a:r>
              <a:rPr lang="pl-PL" sz="2200" b="1" dirty="0" smtClean="0">
                <a:solidFill>
                  <a:schemeClr val="accent1"/>
                </a:solidFill>
              </a:rPr>
              <a:t>postupu </a:t>
            </a:r>
            <a:r>
              <a:rPr lang="pl-PL" sz="2200" b="1" dirty="0" smtClean="0">
                <a:solidFill>
                  <a:schemeClr val="accent1"/>
                </a:solidFill>
              </a:rPr>
              <a:t>umělce</a:t>
            </a:r>
          </a:p>
          <a:p>
            <a:pPr>
              <a:buClr>
                <a:schemeClr val="tx2"/>
              </a:buClr>
              <a:buSzPct val="100000"/>
              <a:buNone/>
            </a:pPr>
            <a:r>
              <a:rPr lang="pl-PL" sz="2200" dirty="0" smtClean="0"/>
              <a:t>     </a:t>
            </a:r>
            <a:r>
              <a:rPr lang="pl-PL" sz="2200" b="1" dirty="0" smtClean="0"/>
              <a:t>Cílem</a:t>
            </a:r>
            <a:r>
              <a:rPr lang="pl-PL" sz="2200" dirty="0" smtClean="0"/>
              <a:t> </a:t>
            </a:r>
            <a:r>
              <a:rPr lang="pl-PL" sz="2200" dirty="0" smtClean="0"/>
              <a:t>je seznámit </a:t>
            </a:r>
            <a:r>
              <a:rPr lang="cs-CZ" sz="2200" dirty="0" smtClean="0"/>
              <a:t>se s </a:t>
            </a:r>
            <a:r>
              <a:rPr lang="cs-CZ" sz="2200" dirty="0" smtClean="0"/>
              <a:t>výtvarnými díly, podpořit prostorovou představivost, </a:t>
            </a:r>
            <a:r>
              <a:rPr lang="pt-BR" sz="2200" dirty="0" smtClean="0"/>
              <a:t>vyvolat citovou reakci na prezentované dílo, vcítění se do role</a:t>
            </a:r>
            <a:r>
              <a:rPr lang="cs-CZ" sz="2200" dirty="0" smtClean="0"/>
              <a:t> autora a snaha o všestranné vnímání a vlastní interpretaci skrze své výtvarné </a:t>
            </a:r>
            <a:r>
              <a:rPr lang="cs-CZ" sz="2200" dirty="0" smtClean="0"/>
              <a:t>cítění</a:t>
            </a:r>
          </a:p>
          <a:p>
            <a:pPr>
              <a:buClr>
                <a:schemeClr val="tx2"/>
              </a:buClr>
              <a:buSzPct val="100000"/>
              <a:buFont typeface="Arial" pitchFamily="34" charset="0"/>
              <a:buChar char="•"/>
            </a:pPr>
            <a:r>
              <a:rPr lang="cs-CZ" sz="2200" dirty="0" smtClean="0"/>
              <a:t>předmět </a:t>
            </a:r>
            <a:r>
              <a:rPr lang="cs-CZ" sz="2200" dirty="0" smtClean="0"/>
              <a:t>zájmu galerijní pedagogiky je užší než předmět zájmu pedagogiky </a:t>
            </a:r>
            <a:r>
              <a:rPr lang="cs-CZ" sz="2200" dirty="0" smtClean="0"/>
              <a:t>muzejní</a:t>
            </a:r>
          </a:p>
          <a:p>
            <a:pPr>
              <a:buClr>
                <a:schemeClr val="tx2"/>
              </a:buClr>
              <a:buSzPct val="100000"/>
              <a:buFont typeface="Arial" pitchFamily="34" charset="0"/>
              <a:buChar char="•"/>
            </a:pPr>
            <a:r>
              <a:rPr lang="cs-CZ" sz="2200" dirty="0" smtClean="0"/>
              <a:t>Prof. Radek </a:t>
            </a:r>
            <a:r>
              <a:rPr lang="cs-CZ" sz="2200" dirty="0" smtClean="0"/>
              <a:t>Horáček vidí galerijní pedagogiku </a:t>
            </a:r>
            <a:r>
              <a:rPr lang="cs-CZ" sz="2200" dirty="0" smtClean="0"/>
              <a:t>jako </a:t>
            </a:r>
            <a:r>
              <a:rPr lang="cs-CZ" sz="2200" dirty="0" smtClean="0"/>
              <a:t>součást muzejní pedagogiky, jejíž předmět zájmu zahrnuje mimo jiné i </a:t>
            </a:r>
            <a:r>
              <a:rPr lang="cs-CZ" sz="2200" b="1" dirty="0" smtClean="0">
                <a:solidFill>
                  <a:schemeClr val="accent1"/>
                </a:solidFill>
              </a:rPr>
              <a:t>výtvarné umění</a:t>
            </a:r>
            <a:r>
              <a:rPr lang="cs-CZ" sz="2200" dirty="0" smtClean="0">
                <a:solidFill>
                  <a:schemeClr val="accent1"/>
                </a:solidFill>
              </a:rPr>
              <a:t>.</a:t>
            </a:r>
          </a:p>
          <a:p>
            <a:pPr>
              <a:buNone/>
            </a:pP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0" y="5157192"/>
            <a:ext cx="9144000" cy="792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0" y="3573016"/>
            <a:ext cx="9144000" cy="792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bdélník 3"/>
          <p:cNvSpPr/>
          <p:nvPr/>
        </p:nvSpPr>
        <p:spPr>
          <a:xfrm>
            <a:off x="0" y="1484784"/>
            <a:ext cx="9144000" cy="12961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a:bodyPr>
          <a:lstStyle/>
          <a:p>
            <a:r>
              <a:rPr lang="cs-CZ" sz="3200" dirty="0" smtClean="0"/>
              <a:t>Dětské muzeum</a:t>
            </a:r>
            <a:endParaRPr lang="cs-CZ" sz="3200" dirty="0"/>
          </a:p>
        </p:txBody>
      </p:sp>
      <p:sp>
        <p:nvSpPr>
          <p:cNvPr id="3" name="Zástupný symbol pro obsah 2"/>
          <p:cNvSpPr>
            <a:spLocks noGrp="1"/>
          </p:cNvSpPr>
          <p:nvPr>
            <p:ph idx="1"/>
          </p:nvPr>
        </p:nvSpPr>
        <p:spPr>
          <a:xfrm>
            <a:off x="304800" y="1554162"/>
            <a:ext cx="8686800" cy="4971182"/>
          </a:xfrm>
        </p:spPr>
        <p:txBody>
          <a:bodyPr>
            <a:normAutofit/>
          </a:bodyPr>
          <a:lstStyle/>
          <a:p>
            <a:pPr lvl="0">
              <a:buClr>
                <a:schemeClr val="tx2"/>
              </a:buClr>
              <a:buSzPct val="100000"/>
              <a:buFont typeface="Arial" pitchFamily="34" charset="0"/>
              <a:buChar char="•"/>
            </a:pPr>
            <a:r>
              <a:rPr lang="cs-CZ" sz="2400" dirty="0" smtClean="0">
                <a:solidFill>
                  <a:srgbClr val="336600"/>
                </a:solidFill>
              </a:rPr>
              <a:t>dětské </a:t>
            </a:r>
            <a:r>
              <a:rPr lang="cs-CZ" sz="2400" dirty="0" smtClean="0">
                <a:solidFill>
                  <a:srgbClr val="336600"/>
                </a:solidFill>
              </a:rPr>
              <a:t>muzeum pořádá v netradičně pojatých interiérech specializované programy určené mateřským, základním i středním školám, školním družinám a zájmovým skupinám</a:t>
            </a:r>
            <a:r>
              <a:rPr lang="cs-CZ" sz="2400" dirty="0" smtClean="0">
                <a:solidFill>
                  <a:srgbClr val="336600"/>
                </a:solidFill>
              </a:rPr>
              <a:t>.</a:t>
            </a:r>
          </a:p>
          <a:p>
            <a:pPr lvl="0">
              <a:buClr>
                <a:schemeClr val="tx2"/>
              </a:buClr>
              <a:buSzPct val="100000"/>
              <a:buFont typeface="Arial" pitchFamily="34" charset="0"/>
              <a:buChar char="•"/>
            </a:pPr>
            <a:r>
              <a:rPr lang="cs-CZ" sz="2400" dirty="0" smtClean="0"/>
              <a:t>pořádají </a:t>
            </a:r>
            <a:r>
              <a:rPr lang="cs-CZ" sz="2400" dirty="0" smtClean="0"/>
              <a:t>se zde pravidelné sobotní dopolední programy pro děti (a někdy i jejich rodiče), prázdninové akce, soutěže apod</a:t>
            </a:r>
            <a:r>
              <a:rPr lang="cs-CZ" sz="2400" dirty="0" smtClean="0"/>
              <a:t>.</a:t>
            </a:r>
          </a:p>
          <a:p>
            <a:pPr lvl="0">
              <a:buClr>
                <a:schemeClr val="tx2"/>
              </a:buClr>
              <a:buSzPct val="100000"/>
              <a:buFont typeface="Arial" pitchFamily="34" charset="0"/>
              <a:buChar char="•"/>
            </a:pPr>
            <a:r>
              <a:rPr lang="cs-CZ" sz="2400" dirty="0" smtClean="0"/>
              <a:t>pro </a:t>
            </a:r>
            <a:r>
              <a:rPr lang="cs-CZ" sz="2400" dirty="0" smtClean="0"/>
              <a:t>studenty VŠ pedagogického </a:t>
            </a:r>
            <a:r>
              <a:rPr lang="cs-CZ" sz="2400" dirty="0" smtClean="0"/>
              <a:t>zaměření, zabývající </a:t>
            </a:r>
            <a:r>
              <a:rPr lang="cs-CZ" sz="2400" dirty="0" smtClean="0"/>
              <a:t>se prací s dětmi, nabízí poradenský a metodický servis</a:t>
            </a:r>
            <a:r>
              <a:rPr lang="cs-CZ" sz="2400" dirty="0" smtClean="0"/>
              <a:t>.</a:t>
            </a:r>
          </a:p>
          <a:p>
            <a:pPr lvl="0">
              <a:buClr>
                <a:schemeClr val="tx2"/>
              </a:buClr>
              <a:buSzPct val="100000"/>
              <a:buFont typeface="Arial" pitchFamily="34" charset="0"/>
              <a:buChar char="•"/>
            </a:pPr>
            <a:r>
              <a:rPr lang="cs-CZ" sz="2400" dirty="0" smtClean="0"/>
              <a:t>ve </a:t>
            </a:r>
            <a:r>
              <a:rPr lang="cs-CZ" sz="2400" dirty="0" smtClean="0"/>
              <a:t>spolupráci s odbornými pracovníky přibližuje Dětské muzeum jednotlivé muzejní obory </a:t>
            </a:r>
            <a:r>
              <a:rPr lang="cs-CZ" sz="2400" dirty="0" smtClean="0"/>
              <a:t>zajímavou a hravou </a:t>
            </a:r>
            <a:r>
              <a:rPr lang="cs-CZ" sz="2400" dirty="0" smtClean="0"/>
              <a:t>formou</a:t>
            </a:r>
            <a:r>
              <a:rPr lang="cs-CZ" sz="2400" dirty="0" smtClean="0"/>
              <a:t>.</a:t>
            </a:r>
          </a:p>
          <a:p>
            <a:pPr lvl="0">
              <a:buClr>
                <a:schemeClr val="tx2"/>
              </a:buClr>
              <a:buSzPct val="100000"/>
              <a:buFont typeface="Arial" pitchFamily="34" charset="0"/>
              <a:buChar char="•"/>
            </a:pPr>
            <a:r>
              <a:rPr lang="cs-CZ" sz="2400" dirty="0" smtClean="0"/>
              <a:t>tím </a:t>
            </a:r>
            <a:r>
              <a:rPr lang="cs-CZ" sz="2400" dirty="0" smtClean="0"/>
              <a:t>přispívá k výchově nové generace muzejních návštěvníků a naplňuje kulturně výchovné poslání </a:t>
            </a:r>
            <a:r>
              <a:rPr lang="cs-CZ" sz="2400" dirty="0" smtClean="0"/>
              <a:t>muzea</a:t>
            </a:r>
            <a:endParaRPr lang="cs-CZ" sz="2400" dirty="0" smtClean="0"/>
          </a:p>
          <a:p>
            <a:pPr>
              <a:buNone/>
            </a:pPr>
            <a:endParaRPr lang="cs-CZ"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_DSC0194.jpg"/>
          <p:cNvPicPr>
            <a:picLocks noChangeAspect="1"/>
          </p:cNvPicPr>
          <p:nvPr/>
        </p:nvPicPr>
        <p:blipFill>
          <a:blip r:embed="rId2" cstate="print">
            <a:duotone>
              <a:schemeClr val="accent1">
                <a:shade val="45000"/>
                <a:satMod val="135000"/>
              </a:schemeClr>
              <a:prstClr val="white"/>
            </a:duotone>
          </a:blip>
          <a:srcRect l="398"/>
          <a:stretch>
            <a:fillRect/>
          </a:stretch>
        </p:blipFill>
        <p:spPr>
          <a:xfrm rot="5400000">
            <a:off x="3284984" y="998985"/>
            <a:ext cx="6857998" cy="4860031"/>
          </a:xfrm>
          <a:prstGeom prst="rect">
            <a:avLst/>
          </a:prstGeom>
        </p:spPr>
      </p:pic>
      <p:sp>
        <p:nvSpPr>
          <p:cNvPr id="2" name="Obdélník 1"/>
          <p:cNvSpPr/>
          <p:nvPr/>
        </p:nvSpPr>
        <p:spPr>
          <a:xfrm>
            <a:off x="395536" y="476672"/>
            <a:ext cx="3888432" cy="604867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200" b="1" u="sng" dirty="0" smtClean="0">
                <a:solidFill>
                  <a:srgbClr val="336600"/>
                </a:solidFill>
              </a:rPr>
              <a:t>Moravská galerie Brno</a:t>
            </a:r>
          </a:p>
          <a:p>
            <a:pPr>
              <a:buFontTx/>
              <a:buChar char="-"/>
            </a:pPr>
            <a:r>
              <a:rPr lang="cs-CZ" sz="2200" dirty="0" smtClean="0">
                <a:solidFill>
                  <a:schemeClr val="tx2"/>
                </a:solidFill>
              </a:rPr>
              <a:t> </a:t>
            </a:r>
            <a:r>
              <a:rPr lang="cs-CZ" sz="2200" dirty="0" smtClean="0">
                <a:solidFill>
                  <a:schemeClr val="tx2"/>
                </a:solidFill>
              </a:rPr>
              <a:t>programy nejen pro děti</a:t>
            </a:r>
          </a:p>
          <a:p>
            <a:pPr>
              <a:buFontTx/>
              <a:buChar char="-"/>
            </a:pPr>
            <a:r>
              <a:rPr lang="cs-CZ" sz="2200" dirty="0" smtClean="0">
                <a:solidFill>
                  <a:schemeClr val="tx2"/>
                </a:solidFill>
              </a:rPr>
              <a:t> </a:t>
            </a:r>
            <a:r>
              <a:rPr lang="cs-CZ" sz="2200" dirty="0" smtClean="0">
                <a:solidFill>
                  <a:schemeClr val="tx2"/>
                </a:solidFill>
              </a:rPr>
              <a:t>výtvarné dílny od dětí </a:t>
            </a:r>
          </a:p>
          <a:p>
            <a:r>
              <a:rPr lang="cs-CZ" sz="2200" dirty="0" smtClean="0">
                <a:solidFill>
                  <a:schemeClr val="tx2"/>
                </a:solidFill>
              </a:rPr>
              <a:t> </a:t>
            </a:r>
            <a:r>
              <a:rPr lang="cs-CZ" sz="2200" dirty="0" smtClean="0">
                <a:solidFill>
                  <a:schemeClr val="tx2"/>
                </a:solidFill>
              </a:rPr>
              <a:t> až po seniory, </a:t>
            </a:r>
          </a:p>
          <a:p>
            <a:r>
              <a:rPr lang="cs-CZ" sz="2200" dirty="0" smtClean="0">
                <a:solidFill>
                  <a:schemeClr val="tx2"/>
                </a:solidFill>
              </a:rPr>
              <a:t>  doprovodné programy</a:t>
            </a:r>
          </a:p>
          <a:p>
            <a:pPr>
              <a:buFontTx/>
              <a:buChar char="-"/>
            </a:pPr>
            <a:r>
              <a:rPr lang="cs-CZ" sz="2200" dirty="0" smtClean="0">
                <a:solidFill>
                  <a:schemeClr val="tx2"/>
                </a:solidFill>
              </a:rPr>
              <a:t>Metodické centrum CENS</a:t>
            </a:r>
          </a:p>
          <a:p>
            <a:r>
              <a:rPr lang="cs-CZ" sz="2000" dirty="0" smtClean="0">
                <a:solidFill>
                  <a:schemeClr val="tx2"/>
                </a:solidFill>
              </a:rPr>
              <a:t> (výzkum a vývoj nových přístupů k </a:t>
            </a:r>
          </a:p>
          <a:p>
            <a:r>
              <a:rPr lang="cs-CZ" sz="2000" dirty="0" smtClean="0">
                <a:solidFill>
                  <a:schemeClr val="tx2"/>
                </a:solidFill>
              </a:rPr>
              <a:t> </a:t>
            </a:r>
            <a:r>
              <a:rPr lang="cs-CZ" sz="2000" dirty="0" smtClean="0">
                <a:solidFill>
                  <a:schemeClr val="tx2"/>
                </a:solidFill>
              </a:rPr>
              <a:t>prezentaci uměleckých děl v </a:t>
            </a:r>
          </a:p>
          <a:p>
            <a:r>
              <a:rPr lang="cs-CZ" sz="2000" dirty="0" smtClean="0">
                <a:solidFill>
                  <a:schemeClr val="tx2"/>
                </a:solidFill>
              </a:rPr>
              <a:t> </a:t>
            </a:r>
            <a:r>
              <a:rPr lang="cs-CZ" sz="2000" dirty="0" smtClean="0">
                <a:solidFill>
                  <a:schemeClr val="tx2"/>
                </a:solidFill>
              </a:rPr>
              <a:t>muzeu a galerii)</a:t>
            </a:r>
          </a:p>
          <a:p>
            <a:pPr algn="ctr"/>
            <a:r>
              <a:rPr lang="cs-CZ" sz="2200" dirty="0" smtClean="0">
                <a:solidFill>
                  <a:srgbClr val="336600"/>
                </a:solidFill>
              </a:rPr>
              <a:t>Pražákův palác, Husova 18</a:t>
            </a:r>
          </a:p>
          <a:p>
            <a:pPr>
              <a:buFontTx/>
              <a:buChar char="-"/>
            </a:pPr>
            <a:r>
              <a:rPr lang="cs-CZ" sz="2200" dirty="0" smtClean="0">
                <a:solidFill>
                  <a:schemeClr val="tx2"/>
                </a:solidFill>
              </a:rPr>
              <a:t>stálá expozice moder. umění</a:t>
            </a:r>
          </a:p>
          <a:p>
            <a:pPr>
              <a:buFontTx/>
              <a:buChar char="-"/>
            </a:pPr>
            <a:r>
              <a:rPr lang="cs-CZ" sz="2200" dirty="0" smtClean="0">
                <a:solidFill>
                  <a:schemeClr val="tx2"/>
                </a:solidFill>
              </a:rPr>
              <a:t> </a:t>
            </a:r>
            <a:r>
              <a:rPr lang="cs-CZ" sz="2200" dirty="0" smtClean="0">
                <a:solidFill>
                  <a:schemeClr val="tx2"/>
                </a:solidFill>
              </a:rPr>
              <a:t>knihovna ve 3.patře</a:t>
            </a:r>
          </a:p>
          <a:p>
            <a:pPr>
              <a:buFontTx/>
              <a:buChar char="-"/>
            </a:pPr>
            <a:r>
              <a:rPr lang="cs-CZ" sz="2200" dirty="0" smtClean="0">
                <a:solidFill>
                  <a:schemeClr val="tx2"/>
                </a:solidFill>
              </a:rPr>
              <a:t> sobotní dětský ateliér</a:t>
            </a:r>
          </a:p>
          <a:p>
            <a:pPr>
              <a:buFontTx/>
              <a:buChar char="-"/>
            </a:pPr>
            <a:r>
              <a:rPr lang="cs-CZ" sz="2200" dirty="0" smtClean="0">
                <a:solidFill>
                  <a:schemeClr val="tx2"/>
                </a:solidFill>
              </a:rPr>
              <a:t> Muzejní noc - květen</a:t>
            </a:r>
          </a:p>
          <a:p>
            <a:pPr>
              <a:buFontTx/>
              <a:buChar char="-"/>
            </a:pPr>
            <a:r>
              <a:rPr lang="cs-CZ" sz="2200" dirty="0" smtClean="0">
                <a:solidFill>
                  <a:schemeClr val="tx2"/>
                </a:solidFill>
              </a:rPr>
              <a:t> Noc v galerii – září</a:t>
            </a:r>
          </a:p>
          <a:p>
            <a:pPr algn="ctr"/>
            <a:r>
              <a:rPr lang="cs-CZ" sz="2200" dirty="0" smtClean="0">
                <a:solidFill>
                  <a:srgbClr val="336600"/>
                </a:solidFill>
              </a:rPr>
              <a:t>Uměleckoprůmyslové muzeum, Husova 14</a:t>
            </a:r>
          </a:p>
          <a:p>
            <a:r>
              <a:rPr lang="cs-CZ" sz="2200" dirty="0" smtClean="0">
                <a:solidFill>
                  <a:schemeClr val="tx2"/>
                </a:solidFill>
              </a:rPr>
              <a:t>- </a:t>
            </a:r>
            <a:r>
              <a:rPr lang="cs-CZ" sz="2200" dirty="0" smtClean="0">
                <a:solidFill>
                  <a:schemeClr val="tx2"/>
                </a:solidFill>
              </a:rPr>
              <a:t>s</a:t>
            </a:r>
            <a:r>
              <a:rPr lang="cs-CZ" sz="2200" dirty="0" smtClean="0">
                <a:solidFill>
                  <a:schemeClr val="tx2"/>
                </a:solidFill>
              </a:rPr>
              <a:t>tálá expozice, výtvarné kurzy</a:t>
            </a:r>
            <a:endParaRPr lang="cs-CZ" sz="2200" dirty="0">
              <a:solidFill>
                <a:schemeClr val="tx2"/>
              </a:solidFill>
            </a:endParaRPr>
          </a:p>
        </p:txBody>
      </p:sp>
      <p:sp>
        <p:nvSpPr>
          <p:cNvPr id="3" name="TextovéPole 2"/>
          <p:cNvSpPr txBox="1"/>
          <p:nvPr/>
        </p:nvSpPr>
        <p:spPr>
          <a:xfrm>
            <a:off x="4644008" y="2780928"/>
            <a:ext cx="4176464" cy="400110"/>
          </a:xfrm>
          <a:prstGeom prst="rect">
            <a:avLst/>
          </a:prstGeom>
          <a:noFill/>
        </p:spPr>
        <p:txBody>
          <a:bodyPr wrap="square" rtlCol="0">
            <a:spAutoFit/>
          </a:bodyPr>
          <a:lstStyle/>
          <a:p>
            <a:r>
              <a:rPr lang="cs-CZ" sz="2000" b="1" dirty="0" smtClean="0">
                <a:solidFill>
                  <a:schemeClr val="tx2"/>
                </a:solidFill>
              </a:rPr>
              <a:t>Spolupráce s Moravskou galerií Brno</a:t>
            </a:r>
            <a:endParaRPr lang="cs-CZ" sz="2000" b="1" dirty="0">
              <a:solidFill>
                <a:schemeClr val="tx2"/>
              </a:solidFill>
            </a:endParaRPr>
          </a:p>
        </p:txBody>
      </p:sp>
      <p:sp>
        <p:nvSpPr>
          <p:cNvPr id="4" name="Šipka doprava 3"/>
          <p:cNvSpPr/>
          <p:nvPr/>
        </p:nvSpPr>
        <p:spPr>
          <a:xfrm rot="5400000">
            <a:off x="6372200" y="3429000"/>
            <a:ext cx="576064" cy="432048"/>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5" name="Obdélník 4"/>
          <p:cNvSpPr/>
          <p:nvPr/>
        </p:nvSpPr>
        <p:spPr>
          <a:xfrm>
            <a:off x="4860032" y="4005064"/>
            <a:ext cx="3816424" cy="252028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b="1" dirty="0" smtClean="0">
                <a:solidFill>
                  <a:srgbClr val="336600"/>
                </a:solidFill>
              </a:rPr>
              <a:t>Rodný dům Josefa Hoffmanna, Brtnice</a:t>
            </a:r>
          </a:p>
          <a:p>
            <a:r>
              <a:rPr lang="cs-CZ" sz="2000" dirty="0" smtClean="0">
                <a:solidFill>
                  <a:schemeClr val="tx2"/>
                </a:solidFill>
              </a:rPr>
              <a:t>- muzeum užitého umění</a:t>
            </a:r>
          </a:p>
          <a:p>
            <a:pPr>
              <a:buFontTx/>
              <a:buChar char="-"/>
            </a:pPr>
            <a:r>
              <a:rPr lang="cs-CZ" sz="2000" dirty="0" smtClean="0">
                <a:solidFill>
                  <a:schemeClr val="tx2"/>
                </a:solidFill>
              </a:rPr>
              <a:t> spolupráce s MG – workshopy</a:t>
            </a:r>
          </a:p>
          <a:p>
            <a:pPr>
              <a:buFontTx/>
              <a:buChar char="-"/>
            </a:pPr>
            <a:endParaRPr lang="cs-CZ" sz="2000" dirty="0" smtClean="0">
              <a:solidFill>
                <a:schemeClr val="accent6">
                  <a:lumMod val="20000"/>
                  <a:lumOff val="80000"/>
                </a:schemeClr>
              </a:solidFill>
            </a:endParaRPr>
          </a:p>
          <a:p>
            <a:pPr algn="ctr"/>
            <a:r>
              <a:rPr lang="cs-CZ" sz="2000" b="1" dirty="0" err="1" smtClean="0">
                <a:solidFill>
                  <a:srgbClr val="336600"/>
                </a:solidFill>
              </a:rPr>
              <a:t>Jurkovičova</a:t>
            </a:r>
            <a:r>
              <a:rPr lang="cs-CZ" sz="2000" b="1" dirty="0" smtClean="0">
                <a:solidFill>
                  <a:srgbClr val="336600"/>
                </a:solidFill>
              </a:rPr>
              <a:t> vila</a:t>
            </a:r>
          </a:p>
          <a:p>
            <a:r>
              <a:rPr lang="cs-CZ" sz="2000" dirty="0" smtClean="0">
                <a:solidFill>
                  <a:schemeClr val="tx2"/>
                </a:solidFill>
              </a:rPr>
              <a:t>- spolupráce s MG</a:t>
            </a:r>
            <a:endParaRPr lang="cs-CZ" sz="2000"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6102fe6a9ca21f12361403dbd73d24b0.jpg"/>
          <p:cNvPicPr>
            <a:picLocks noChangeAspect="1"/>
          </p:cNvPicPr>
          <p:nvPr/>
        </p:nvPicPr>
        <p:blipFill>
          <a:blip r:embed="rId2" cstate="print">
            <a:lum bright="70000" contrast="-70000"/>
          </a:blip>
          <a:srcRect l="3829" r="6983"/>
          <a:stretch>
            <a:fillRect/>
          </a:stretch>
        </p:blipFill>
        <p:spPr>
          <a:xfrm>
            <a:off x="-36512" y="0"/>
            <a:ext cx="9180512" cy="6858000"/>
          </a:xfrm>
          <a:prstGeom prst="rect">
            <a:avLst/>
          </a:prstGeom>
        </p:spPr>
      </p:pic>
      <p:sp>
        <p:nvSpPr>
          <p:cNvPr id="4" name="TextovéPole 3"/>
          <p:cNvSpPr txBox="1"/>
          <p:nvPr/>
        </p:nvSpPr>
        <p:spPr>
          <a:xfrm>
            <a:off x="2414326" y="404664"/>
            <a:ext cx="4315349" cy="523220"/>
          </a:xfrm>
          <a:prstGeom prst="rect">
            <a:avLst/>
          </a:prstGeom>
          <a:noFill/>
        </p:spPr>
        <p:txBody>
          <a:bodyPr wrap="none" rtlCol="0">
            <a:spAutoFit/>
          </a:bodyPr>
          <a:lstStyle/>
          <a:p>
            <a:pPr algn="ctr"/>
            <a:r>
              <a:rPr lang="cs-CZ" sz="2800" b="1" u="sng" dirty="0" smtClean="0">
                <a:solidFill>
                  <a:srgbClr val="336600"/>
                </a:solidFill>
              </a:rPr>
              <a:t>Moravské zemské muzeum</a:t>
            </a:r>
            <a:endParaRPr lang="cs-CZ" sz="2800" b="1" u="sng" dirty="0">
              <a:solidFill>
                <a:srgbClr val="336600"/>
              </a:solidFill>
            </a:endParaRPr>
          </a:p>
        </p:txBody>
      </p:sp>
      <p:sp>
        <p:nvSpPr>
          <p:cNvPr id="5" name="TextovéPole 4"/>
          <p:cNvSpPr txBox="1"/>
          <p:nvPr/>
        </p:nvSpPr>
        <p:spPr>
          <a:xfrm>
            <a:off x="323528" y="908720"/>
            <a:ext cx="8496944" cy="6709529"/>
          </a:xfrm>
          <a:prstGeom prst="rect">
            <a:avLst/>
          </a:prstGeom>
          <a:noFill/>
        </p:spPr>
        <p:txBody>
          <a:bodyPr wrap="square" rtlCol="0">
            <a:spAutoFit/>
          </a:bodyPr>
          <a:lstStyle/>
          <a:p>
            <a:r>
              <a:rPr lang="cs-CZ" sz="2200" dirty="0" smtClean="0">
                <a:solidFill>
                  <a:srgbClr val="336600"/>
                </a:solidFill>
              </a:rPr>
              <a:t>Palác Šlechtičen</a:t>
            </a:r>
          </a:p>
          <a:p>
            <a:pPr>
              <a:buFontTx/>
              <a:buChar char="-"/>
            </a:pPr>
            <a:r>
              <a:rPr lang="cs-CZ" sz="2200" dirty="0" smtClean="0">
                <a:solidFill>
                  <a:schemeClr val="tx2"/>
                </a:solidFill>
              </a:rPr>
              <a:t>2. nejstarší a největší muzejní instituce v ČR</a:t>
            </a:r>
          </a:p>
          <a:p>
            <a:pPr>
              <a:buFontTx/>
              <a:buChar char="-"/>
            </a:pPr>
            <a:r>
              <a:rPr lang="cs-CZ" sz="2200" dirty="0" smtClean="0">
                <a:solidFill>
                  <a:schemeClr val="tx2"/>
                </a:solidFill>
              </a:rPr>
              <a:t> </a:t>
            </a:r>
            <a:r>
              <a:rPr lang="cs-CZ" sz="2200" dirty="0" smtClean="0">
                <a:solidFill>
                  <a:schemeClr val="tx2"/>
                </a:solidFill>
              </a:rPr>
              <a:t>* 1817</a:t>
            </a:r>
          </a:p>
          <a:p>
            <a:pPr>
              <a:buFontTx/>
              <a:buChar char="-"/>
            </a:pPr>
            <a:r>
              <a:rPr lang="cs-CZ" sz="2200" dirty="0" smtClean="0">
                <a:solidFill>
                  <a:schemeClr val="tx2"/>
                </a:solidFill>
              </a:rPr>
              <a:t> </a:t>
            </a:r>
            <a:r>
              <a:rPr lang="cs-CZ" sz="2200" dirty="0" smtClean="0">
                <a:solidFill>
                  <a:schemeClr val="tx2"/>
                </a:solidFill>
              </a:rPr>
              <a:t>činnost je rozsáhlá – </a:t>
            </a:r>
            <a:r>
              <a:rPr lang="cs-CZ" sz="2200" b="1" dirty="0" smtClean="0">
                <a:solidFill>
                  <a:schemeClr val="tx2"/>
                </a:solidFill>
              </a:rPr>
              <a:t>Dětské muzeum</a:t>
            </a:r>
          </a:p>
          <a:p>
            <a:r>
              <a:rPr lang="cs-CZ" sz="2000" dirty="0" smtClean="0">
                <a:solidFill>
                  <a:schemeClr val="tx2"/>
                </a:solidFill>
              </a:rPr>
              <a:t> </a:t>
            </a:r>
            <a:r>
              <a:rPr lang="cs-CZ" sz="2000" dirty="0" smtClean="0">
                <a:solidFill>
                  <a:schemeClr val="tx2"/>
                </a:solidFill>
              </a:rPr>
              <a:t>                                         (Brooklyn – 19. stol, Evropa a u nás – 60. – 70. léta)</a:t>
            </a:r>
          </a:p>
          <a:p>
            <a:r>
              <a:rPr lang="cs-CZ" dirty="0" smtClean="0">
                <a:solidFill>
                  <a:schemeClr val="tx2"/>
                </a:solidFill>
              </a:rPr>
              <a:t>                                               - 1991 – počátek v rámci MZM, zřizovatelka Zdeňka Poláková, 1995 – rozdělení na 2 </a:t>
            </a:r>
            <a:r>
              <a:rPr lang="cs-CZ" dirty="0" err="1" smtClean="0">
                <a:solidFill>
                  <a:schemeClr val="tx2"/>
                </a:solidFill>
              </a:rPr>
              <a:t>prac</a:t>
            </a:r>
            <a:r>
              <a:rPr lang="cs-CZ" dirty="0" smtClean="0">
                <a:solidFill>
                  <a:schemeClr val="tx2"/>
                </a:solidFill>
              </a:rPr>
              <a:t>. – 1. </a:t>
            </a:r>
            <a:r>
              <a:rPr lang="cs-CZ" dirty="0" err="1" smtClean="0">
                <a:solidFill>
                  <a:schemeClr val="tx2"/>
                </a:solidFill>
              </a:rPr>
              <a:t>Propagoační</a:t>
            </a:r>
            <a:r>
              <a:rPr lang="cs-CZ" dirty="0" smtClean="0">
                <a:solidFill>
                  <a:schemeClr val="tx2"/>
                </a:solidFill>
              </a:rPr>
              <a:t> oddělení, 2. Dětské muzeum</a:t>
            </a:r>
          </a:p>
          <a:p>
            <a:r>
              <a:rPr lang="cs-CZ" sz="2200" dirty="0" smtClean="0">
                <a:solidFill>
                  <a:schemeClr val="tx2"/>
                </a:solidFill>
              </a:rPr>
              <a:t> </a:t>
            </a:r>
            <a:r>
              <a:rPr lang="cs-CZ" sz="2200" dirty="0" smtClean="0">
                <a:solidFill>
                  <a:schemeClr val="tx2"/>
                </a:solidFill>
              </a:rPr>
              <a:t>                                     </a:t>
            </a:r>
            <a:r>
              <a:rPr lang="cs-CZ" sz="2200" b="1" dirty="0" smtClean="0">
                <a:solidFill>
                  <a:schemeClr val="tx2"/>
                </a:solidFill>
              </a:rPr>
              <a:t>Muzeum pedagogika</a:t>
            </a:r>
          </a:p>
          <a:p>
            <a:r>
              <a:rPr lang="cs-CZ" sz="2200" dirty="0" smtClean="0">
                <a:solidFill>
                  <a:schemeClr val="tx2"/>
                </a:solidFill>
              </a:rPr>
              <a:t> </a:t>
            </a:r>
            <a:r>
              <a:rPr lang="cs-CZ" sz="2200" dirty="0" smtClean="0">
                <a:solidFill>
                  <a:schemeClr val="tx2"/>
                </a:solidFill>
              </a:rPr>
              <a:t>                                     </a:t>
            </a:r>
            <a:r>
              <a:rPr lang="cs-CZ" sz="2200" b="1" dirty="0" smtClean="0">
                <a:solidFill>
                  <a:schemeClr val="tx2"/>
                </a:solidFill>
              </a:rPr>
              <a:t>Přírodovědné a společenskovědní disciplíny</a:t>
            </a:r>
          </a:p>
          <a:p>
            <a:r>
              <a:rPr lang="cs-CZ" sz="2200" dirty="0" smtClean="0">
                <a:solidFill>
                  <a:srgbClr val="336600"/>
                </a:solidFill>
              </a:rPr>
              <a:t> </a:t>
            </a:r>
            <a:r>
              <a:rPr lang="cs-CZ" sz="2200" dirty="0" smtClean="0">
                <a:solidFill>
                  <a:srgbClr val="336600"/>
                </a:solidFill>
              </a:rPr>
              <a:t>                                     </a:t>
            </a:r>
            <a:r>
              <a:rPr lang="cs-CZ" sz="2200" b="1" dirty="0" smtClean="0">
                <a:solidFill>
                  <a:srgbClr val="336600"/>
                </a:solidFill>
              </a:rPr>
              <a:t>Metodické centrum</a:t>
            </a:r>
          </a:p>
          <a:p>
            <a:pPr>
              <a:buClr>
                <a:srgbClr val="336600"/>
              </a:buClr>
              <a:buFont typeface="Arial" pitchFamily="34" charset="0"/>
              <a:buChar char="•"/>
            </a:pPr>
            <a:r>
              <a:rPr lang="cs-CZ" sz="2200" b="1" dirty="0" smtClean="0">
                <a:solidFill>
                  <a:schemeClr val="tx2"/>
                </a:solidFill>
              </a:rPr>
              <a:t> </a:t>
            </a:r>
            <a:r>
              <a:rPr lang="cs-CZ" sz="2200" dirty="0" smtClean="0">
                <a:solidFill>
                  <a:srgbClr val="336600"/>
                </a:solidFill>
              </a:rPr>
              <a:t>vychází z koncepce kulturní politiky</a:t>
            </a:r>
          </a:p>
          <a:p>
            <a:pPr>
              <a:buClr>
                <a:srgbClr val="336600"/>
              </a:buClr>
              <a:buFont typeface="Arial" pitchFamily="34" charset="0"/>
              <a:buChar char="•"/>
            </a:pPr>
            <a:r>
              <a:rPr lang="cs-CZ" sz="2200" dirty="0" smtClean="0">
                <a:solidFill>
                  <a:srgbClr val="336600"/>
                </a:solidFill>
              </a:rPr>
              <a:t> </a:t>
            </a:r>
            <a:r>
              <a:rPr lang="cs-CZ" sz="2200" dirty="0" smtClean="0">
                <a:solidFill>
                  <a:srgbClr val="336600"/>
                </a:solidFill>
              </a:rPr>
              <a:t>prezentace kulturního dědictví, sbírek, informační technologie</a:t>
            </a:r>
          </a:p>
          <a:p>
            <a:pPr>
              <a:buClr>
                <a:srgbClr val="336600"/>
              </a:buClr>
              <a:buFont typeface="Arial" pitchFamily="34" charset="0"/>
              <a:buChar char="•"/>
            </a:pPr>
            <a:r>
              <a:rPr lang="cs-CZ" sz="2200" dirty="0" smtClean="0">
                <a:solidFill>
                  <a:srgbClr val="336600"/>
                </a:solidFill>
              </a:rPr>
              <a:t> </a:t>
            </a:r>
            <a:r>
              <a:rPr lang="cs-CZ" sz="2200" dirty="0" smtClean="0">
                <a:solidFill>
                  <a:srgbClr val="336600"/>
                </a:solidFill>
              </a:rPr>
              <a:t>oblast výchovy, vzdělávání, využití volného času obyvatel</a:t>
            </a:r>
          </a:p>
          <a:p>
            <a:pPr>
              <a:buClr>
                <a:srgbClr val="336600"/>
              </a:buClr>
              <a:buFont typeface="Arial" pitchFamily="34" charset="0"/>
              <a:buChar char="•"/>
            </a:pPr>
            <a:r>
              <a:rPr lang="cs-CZ" sz="2200" dirty="0" smtClean="0">
                <a:solidFill>
                  <a:srgbClr val="336600"/>
                </a:solidFill>
              </a:rPr>
              <a:t> </a:t>
            </a:r>
            <a:r>
              <a:rPr lang="cs-CZ" sz="2200" dirty="0" smtClean="0">
                <a:solidFill>
                  <a:srgbClr val="336600"/>
                </a:solidFill>
              </a:rPr>
              <a:t>zprostředkování obsahu muzea a poskytnutí dále – </a:t>
            </a:r>
          </a:p>
          <a:p>
            <a:pPr>
              <a:buClr>
                <a:srgbClr val="336600"/>
              </a:buClr>
            </a:pPr>
            <a:r>
              <a:rPr lang="cs-CZ" sz="2200" dirty="0" smtClean="0">
                <a:solidFill>
                  <a:srgbClr val="336600"/>
                </a:solidFill>
              </a:rPr>
              <a:t> </a:t>
            </a:r>
            <a:r>
              <a:rPr lang="cs-CZ" sz="2200" dirty="0" smtClean="0">
                <a:solidFill>
                  <a:srgbClr val="336600"/>
                </a:solidFill>
              </a:rPr>
              <a:t>                          </a:t>
            </a:r>
            <a:r>
              <a:rPr lang="cs-CZ" sz="2200" dirty="0" smtClean="0">
                <a:solidFill>
                  <a:schemeClr val="accent1"/>
                </a:solidFill>
              </a:rPr>
              <a:t> </a:t>
            </a:r>
            <a:r>
              <a:rPr lang="cs-CZ" sz="2200" b="1" dirty="0" smtClean="0">
                <a:solidFill>
                  <a:schemeClr val="accent1"/>
                </a:solidFill>
              </a:rPr>
              <a:t>demokratizace = zpřístupnění všem</a:t>
            </a:r>
          </a:p>
          <a:p>
            <a:pPr>
              <a:buClr>
                <a:srgbClr val="336600"/>
              </a:buClr>
              <a:buFont typeface="Arial" pitchFamily="34" charset="0"/>
              <a:buChar char="•"/>
            </a:pPr>
            <a:r>
              <a:rPr lang="cs-CZ" sz="2200" dirty="0" smtClean="0">
                <a:solidFill>
                  <a:srgbClr val="336600"/>
                </a:solidFill>
              </a:rPr>
              <a:t> </a:t>
            </a:r>
            <a:r>
              <a:rPr lang="cs-CZ" sz="2200" dirty="0" smtClean="0">
                <a:solidFill>
                  <a:srgbClr val="336600"/>
                </a:solidFill>
              </a:rPr>
              <a:t>podpora zpřístupňování muzeí</a:t>
            </a:r>
          </a:p>
          <a:p>
            <a:pPr>
              <a:buClr>
                <a:srgbClr val="336600"/>
              </a:buClr>
              <a:buFont typeface="Arial" pitchFamily="34" charset="0"/>
              <a:buChar char="•"/>
            </a:pPr>
            <a:r>
              <a:rPr lang="cs-CZ" sz="2200" dirty="0" smtClean="0">
                <a:solidFill>
                  <a:srgbClr val="336600"/>
                </a:solidFill>
              </a:rPr>
              <a:t> </a:t>
            </a:r>
            <a:r>
              <a:rPr lang="cs-CZ" sz="2200" dirty="0" smtClean="0">
                <a:solidFill>
                  <a:srgbClr val="336600"/>
                </a:solidFill>
              </a:rPr>
              <a:t>zaměření na určité skupiny – děti, školy, senioři, znevýhodněné </a:t>
            </a:r>
          </a:p>
          <a:p>
            <a:pPr>
              <a:buClr>
                <a:srgbClr val="336600"/>
              </a:buClr>
            </a:pPr>
            <a:r>
              <a:rPr lang="cs-CZ" sz="2200" dirty="0" smtClean="0">
                <a:solidFill>
                  <a:srgbClr val="336600"/>
                </a:solidFill>
              </a:rPr>
              <a:t> </a:t>
            </a:r>
            <a:r>
              <a:rPr lang="cs-CZ" sz="2200" dirty="0" smtClean="0">
                <a:solidFill>
                  <a:srgbClr val="336600"/>
                </a:solidFill>
              </a:rPr>
              <a:t>                                                   skupiny, projekty s handicapovanými</a:t>
            </a:r>
          </a:p>
          <a:p>
            <a:pPr>
              <a:buClr>
                <a:srgbClr val="336600"/>
              </a:buClr>
            </a:pPr>
            <a:endParaRPr lang="cs-CZ" sz="2200" dirty="0" smtClean="0">
              <a:solidFill>
                <a:srgbClr val="336600"/>
              </a:solidFill>
            </a:endParaRPr>
          </a:p>
          <a:p>
            <a:pPr>
              <a:buClr>
                <a:srgbClr val="336600"/>
              </a:buClr>
              <a:buFont typeface="Arial" pitchFamily="34" charset="0"/>
              <a:buChar char="•"/>
            </a:pPr>
            <a:endParaRPr lang="cs-CZ" sz="2200" b="1" dirty="0">
              <a:solidFill>
                <a:srgbClr val="336600"/>
              </a:solidFill>
            </a:endParaRPr>
          </a:p>
        </p:txBody>
      </p:sp>
      <p:sp>
        <p:nvSpPr>
          <p:cNvPr id="6" name="TextovéPole 5"/>
          <p:cNvSpPr txBox="1"/>
          <p:nvPr/>
        </p:nvSpPr>
        <p:spPr>
          <a:xfrm>
            <a:off x="7840438" y="6597352"/>
            <a:ext cx="1303562" cy="523220"/>
          </a:xfrm>
          <a:prstGeom prst="rect">
            <a:avLst/>
          </a:prstGeom>
          <a:noFill/>
        </p:spPr>
        <p:txBody>
          <a:bodyPr wrap="square" rtlCol="0">
            <a:spAutoFit/>
          </a:bodyPr>
          <a:lstStyle/>
          <a:p>
            <a:r>
              <a:rPr lang="cs-CZ" sz="1000" dirty="0" smtClean="0"/>
              <a:t>http://www.</a:t>
            </a:r>
            <a:r>
              <a:rPr lang="cs-CZ" sz="1000" dirty="0" err="1" smtClean="0"/>
              <a:t>mzm.cz</a:t>
            </a:r>
            <a:r>
              <a:rPr lang="cs-CZ" sz="1000" dirty="0" smtClean="0"/>
              <a:t>/</a:t>
            </a:r>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pompidou.jpg"/>
          <p:cNvPicPr>
            <a:picLocks noChangeAspect="1"/>
          </p:cNvPicPr>
          <p:nvPr/>
        </p:nvPicPr>
        <p:blipFill>
          <a:blip r:embed="rId2" cstate="print">
            <a:duotone>
              <a:schemeClr val="accent1">
                <a:shade val="45000"/>
                <a:satMod val="135000"/>
              </a:schemeClr>
              <a:prstClr val="white"/>
            </a:duotone>
          </a:blip>
          <a:srcRect l="6133" r="6133"/>
          <a:stretch>
            <a:fillRect/>
          </a:stretch>
        </p:blipFill>
        <p:spPr>
          <a:xfrm>
            <a:off x="0" y="0"/>
            <a:ext cx="9144000" cy="6857999"/>
          </a:xfrm>
          <a:prstGeom prst="rect">
            <a:avLst/>
          </a:prstGeom>
        </p:spPr>
      </p:pic>
      <p:sp>
        <p:nvSpPr>
          <p:cNvPr id="2" name="Obdélník 1"/>
          <p:cNvSpPr/>
          <p:nvPr/>
        </p:nvSpPr>
        <p:spPr>
          <a:xfrm>
            <a:off x="323528" y="188640"/>
            <a:ext cx="4248472" cy="64807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200" dirty="0">
              <a:solidFill>
                <a:schemeClr val="accent6">
                  <a:lumMod val="20000"/>
                  <a:lumOff val="80000"/>
                </a:schemeClr>
              </a:solidFill>
            </a:endParaRPr>
          </a:p>
        </p:txBody>
      </p:sp>
      <p:sp>
        <p:nvSpPr>
          <p:cNvPr id="16385" name="Rectangle 1"/>
          <p:cNvSpPr>
            <a:spLocks noChangeArrowheads="1"/>
          </p:cNvSpPr>
          <p:nvPr/>
        </p:nvSpPr>
        <p:spPr bwMode="auto">
          <a:xfrm>
            <a:off x="251520" y="155530"/>
            <a:ext cx="4392488"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200" b="1" i="0" u="sng" strike="noStrike" cap="none" normalizeH="0" baseline="0" dirty="0" smtClean="0">
                <a:ln>
                  <a:noFill/>
                </a:ln>
                <a:solidFill>
                  <a:srgbClr val="336600"/>
                </a:solidFill>
                <a:effectLst/>
                <a:ea typeface="Calibri" pitchFamily="34" charset="0"/>
                <a:cs typeface="Times New Roman" pitchFamily="18" charset="0"/>
              </a:rPr>
              <a:t>Centre </a:t>
            </a:r>
            <a:r>
              <a:rPr kumimoji="0" lang="cs-CZ" sz="2200" b="1" i="0" u="sng" strike="noStrike" cap="none" normalizeH="0" baseline="0" dirty="0" err="1" smtClean="0">
                <a:ln>
                  <a:noFill/>
                </a:ln>
                <a:solidFill>
                  <a:srgbClr val="336600"/>
                </a:solidFill>
                <a:effectLst/>
                <a:ea typeface="Calibri" pitchFamily="34" charset="0"/>
                <a:cs typeface="Times New Roman" pitchFamily="18" charset="0"/>
              </a:rPr>
              <a:t>Georges</a:t>
            </a:r>
            <a:r>
              <a:rPr kumimoji="0" lang="cs-CZ" sz="2200" b="1" i="0" u="sng" strike="noStrike" cap="none" normalizeH="0" dirty="0" smtClean="0">
                <a:ln>
                  <a:noFill/>
                </a:ln>
                <a:solidFill>
                  <a:srgbClr val="336600"/>
                </a:solidFill>
                <a:effectLst/>
                <a:ea typeface="Calibri" pitchFamily="34" charset="0"/>
                <a:cs typeface="Times New Roman" pitchFamily="18" charset="0"/>
              </a:rPr>
              <a:t> </a:t>
            </a:r>
            <a:r>
              <a:rPr kumimoji="0" lang="cs-CZ" sz="2200" b="1" i="0" u="sng" strike="noStrike" cap="none" normalizeH="0" baseline="0" dirty="0" err="1" smtClean="0">
                <a:ln>
                  <a:noFill/>
                </a:ln>
                <a:solidFill>
                  <a:srgbClr val="336600"/>
                </a:solidFill>
                <a:effectLst/>
                <a:ea typeface="Calibri" pitchFamily="34" charset="0"/>
                <a:cs typeface="Times New Roman" pitchFamily="18" charset="0"/>
              </a:rPr>
              <a:t>Pompidou</a:t>
            </a:r>
            <a:r>
              <a:rPr kumimoji="0" lang="cs-CZ" sz="2200" b="1" i="0" u="sng" strike="noStrike" cap="none" normalizeH="0" baseline="0" dirty="0" smtClean="0">
                <a:ln>
                  <a:noFill/>
                </a:ln>
                <a:solidFill>
                  <a:srgbClr val="336600"/>
                </a:solidFill>
                <a:effectLst/>
                <a:ea typeface="Calibri" pitchFamily="34" charset="0"/>
                <a:cs typeface="Times New Roman" pitchFamily="18" charset="0"/>
              </a:rPr>
              <a:t> - Paříž</a:t>
            </a:r>
            <a:endParaRPr kumimoji="0" lang="cs-CZ" sz="2200" b="0" i="0" u="none" strike="noStrike" cap="none" normalizeH="0" baseline="0" dirty="0" smtClean="0">
              <a:ln>
                <a:noFill/>
              </a:ln>
              <a:solidFill>
                <a:srgbClr val="336600"/>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2200" b="0" i="0" u="none" strike="noStrike" cap="none" normalizeH="0" baseline="0" dirty="0" smtClean="0">
                <a:ln>
                  <a:noFill/>
                </a:ln>
                <a:solidFill>
                  <a:srgbClr val="336600"/>
                </a:solidFill>
                <a:effectLst/>
                <a:ea typeface="Calibri" pitchFamily="34" charset="0"/>
                <a:cs typeface="Times New Roman" pitchFamily="18" charset="0"/>
              </a:rPr>
              <a:t> týká se dětí okolo 6 – 12 let </a:t>
            </a:r>
            <a:r>
              <a:rPr kumimoji="0" lang="cs-CZ" sz="2200" b="0" i="0" u="none" strike="noStrike" cap="none" normalizeH="0" baseline="0" dirty="0" smtClean="0">
                <a:ln>
                  <a:noFill/>
                </a:ln>
                <a:solidFill>
                  <a:schemeClr val="tx1"/>
                </a:solidFill>
                <a:effectLst/>
                <a:ea typeface="Calibri" pitchFamily="34" charset="0"/>
                <a:cs typeface="Times New Roman" pitchFamily="18" charset="0"/>
              </a:rPr>
              <a:t/>
            </a:r>
            <a:br>
              <a:rPr kumimoji="0" lang="cs-CZ" sz="2200" b="0" i="0" u="none" strike="noStrike" cap="none" normalizeH="0" baseline="0" dirty="0" smtClean="0">
                <a:ln>
                  <a:noFill/>
                </a:ln>
                <a:solidFill>
                  <a:schemeClr val="tx1"/>
                </a:solidFill>
                <a:effectLst/>
                <a:ea typeface="Calibri" pitchFamily="34" charset="0"/>
                <a:cs typeface="Times New Roman" pitchFamily="18" charset="0"/>
              </a:rPr>
            </a:br>
            <a:r>
              <a:rPr kumimoji="0" lang="cs-CZ" sz="2200" b="0" i="0" u="none" strike="noStrike" cap="none" normalizeH="0" dirty="0" smtClean="0">
                <a:ln>
                  <a:noFill/>
                </a:ln>
                <a:solidFill>
                  <a:schemeClr val="tx1"/>
                </a:solidFill>
                <a:effectLst/>
                <a:ea typeface="Calibri" pitchFamily="34" charset="0"/>
                <a:cs typeface="Times New Roman" pitchFamily="18" charset="0"/>
              </a:rPr>
              <a:t>  </a:t>
            </a:r>
            <a:r>
              <a:rPr kumimoji="0" lang="cs-CZ" sz="2200" b="0" i="0" u="none" strike="noStrike" cap="none" normalizeH="0" baseline="0" dirty="0" smtClean="0">
                <a:ln>
                  <a:noFill/>
                </a:ln>
                <a:solidFill>
                  <a:srgbClr val="336600"/>
                </a:solidFill>
                <a:effectLst/>
                <a:ea typeface="Calibri" pitchFamily="34" charset="0"/>
                <a:cs typeface="Times New Roman" pitchFamily="18" charset="0"/>
              </a:rPr>
              <a:t>s aktivitou okolo moderního umění</a:t>
            </a:r>
            <a:endParaRPr kumimoji="0" lang="cs-CZ" sz="2200" b="0" i="0" u="none" strike="noStrike" cap="none" normalizeH="0" baseline="0" dirty="0" smtClean="0">
              <a:ln>
                <a:noFill/>
              </a:ln>
              <a:solidFill>
                <a:srgbClr val="336600"/>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výstava umění, tanec a vizuální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umění</a:t>
            </a:r>
            <a:endParaRPr kumimoji="0" lang="cs-CZ" sz="2200" b="0" i="0" u="none" strike="noStrike" cap="none" normalizeH="0" baseline="0" dirty="0" smtClean="0">
              <a:ln>
                <a:noFill/>
              </a:ln>
              <a:solidFill>
                <a:schemeClr val="accent6">
                  <a:lumMod val="20000"/>
                  <a:lumOff val="8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v ateliéru probíhá nějaká činnost,  </a:t>
            </a:r>
          </a:p>
          <a:p>
            <a:pPr marL="0" marR="0" lvl="0" indent="0" algn="l" defTabSz="914400" rtl="0" eaLnBrk="0" fontAlgn="base" latinLnBrk="0" hangingPunct="0">
              <a:lnSpc>
                <a:spcPct val="100000"/>
              </a:lnSpc>
              <a:spcBef>
                <a:spcPct val="0"/>
              </a:spcBef>
              <a:spcAft>
                <a:spcPct val="0"/>
              </a:spcAft>
              <a:buClrTx/>
              <a:buSzTx/>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pokud možno v překvapivém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scénáři, během 2 hodin děti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pozorují architektonické prvky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budovy Centre G. </a:t>
            </a:r>
            <a:r>
              <a:rPr kumimoji="0" lang="cs-CZ" sz="2200" b="0" i="0" u="none" strike="noStrike" cap="none" normalizeH="0" baseline="0" dirty="0" err="1" smtClean="0">
                <a:ln>
                  <a:noFill/>
                </a:ln>
                <a:solidFill>
                  <a:schemeClr val="accent6">
                    <a:lumMod val="20000"/>
                    <a:lumOff val="80000"/>
                  </a:schemeClr>
                </a:solidFill>
                <a:effectLst/>
                <a:ea typeface="Calibri" pitchFamily="34" charset="0"/>
                <a:cs typeface="Times New Roman" pitchFamily="18" charset="0"/>
              </a:rPr>
              <a:t>Pompidou</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kreslí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na karton a pak je ve </a:t>
            </a:r>
            <a:r>
              <a:rPr kumimoji="0" lang="cs-CZ" sz="2200" b="0" i="0" u="none" strike="noStrike" cap="none" normalizeH="0" baseline="0" dirty="0" err="1" smtClean="0">
                <a:ln>
                  <a:noFill/>
                </a:ln>
                <a:solidFill>
                  <a:schemeClr val="accent6">
                    <a:lumMod val="20000"/>
                    <a:lumOff val="80000"/>
                  </a:schemeClr>
                </a:solidFill>
                <a:effectLst/>
                <a:ea typeface="Calibri" pitchFamily="34" charset="0"/>
                <a:cs typeface="Times New Roman" pitchFamily="18" charset="0"/>
              </a:rPr>
              <a:t>zjednodu</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err="1" smtClean="0">
                <a:ln>
                  <a:noFill/>
                </a:ln>
                <a:solidFill>
                  <a:schemeClr val="accent6">
                    <a:lumMod val="20000"/>
                    <a:lumOff val="80000"/>
                  </a:schemeClr>
                </a:solidFill>
                <a:effectLst/>
                <a:ea typeface="Calibri" pitchFamily="34" charset="0"/>
                <a:cs typeface="Times New Roman" pitchFamily="18" charset="0"/>
              </a:rPr>
              <a:t>šené</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formě převádějí na stanové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plátno ve formě značky.</a:t>
            </a:r>
            <a:endParaRPr kumimoji="0" lang="cs-CZ" sz="2200" b="0" i="0" u="none" strike="noStrike" cap="none" normalizeH="0" baseline="0" dirty="0" smtClean="0">
              <a:ln>
                <a:noFill/>
              </a:ln>
              <a:solidFill>
                <a:schemeClr val="accent6">
                  <a:lumMod val="20000"/>
                  <a:lumOff val="8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tyto textilní objekty se pak </a:t>
            </a:r>
          </a:p>
          <a:p>
            <a:pPr marL="0" marR="0" lvl="0" indent="0" algn="l" defTabSz="914400" rtl="0" eaLnBrk="0" fontAlgn="base" latinLnBrk="0" hangingPunct="0">
              <a:lnSpc>
                <a:spcPct val="100000"/>
              </a:lnSpc>
              <a:spcBef>
                <a:spcPct val="0"/>
              </a:spcBef>
              <a:spcAft>
                <a:spcPct val="0"/>
              </a:spcAft>
              <a:buClrTx/>
              <a:buSzTx/>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skládáním a trháním mění v  </a:t>
            </a:r>
          </a:p>
          <a:p>
            <a:pPr marL="0" marR="0" lvl="0" indent="0" algn="l" defTabSz="914400" rtl="0" eaLnBrk="0" fontAlgn="base" latinLnBrk="0" hangingPunct="0">
              <a:lnSpc>
                <a:spcPct val="100000"/>
              </a:lnSpc>
              <a:spcBef>
                <a:spcPct val="0"/>
              </a:spcBef>
              <a:spcAft>
                <a:spcPct val="0"/>
              </a:spcAft>
              <a:buClrTx/>
              <a:buSzTx/>
              <a:tabLst/>
            </a:pPr>
            <a:r>
              <a:rPr lang="cs-CZ" sz="2200" dirty="0" smtClean="0">
                <a:solidFill>
                  <a:schemeClr val="accent6">
                    <a:lumMod val="20000"/>
                    <a:lumOff val="80000"/>
                  </a:schemeClr>
                </a:solidFill>
                <a:ea typeface="Calibri" pitchFamily="34" charset="0"/>
                <a:cs typeface="Times New Roman" pitchFamily="18" charset="0"/>
              </a:rPr>
              <a:t> </a:t>
            </a:r>
            <a:r>
              <a:rPr lang="cs-CZ" sz="2200" dirty="0" smtClean="0">
                <a:solidFill>
                  <a:schemeClr val="accent6">
                    <a:lumMod val="20000"/>
                    <a:lumOff val="80000"/>
                  </a:schemeClr>
                </a:solidFill>
                <a:ea typeface="Calibri" pitchFamily="34" charset="0"/>
                <a:cs typeface="Times New Roman" pitchFamily="18" charset="0"/>
              </a:rPr>
              <a:t> </a:t>
            </a: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dětské kostýmy</a:t>
            </a:r>
            <a:endParaRPr kumimoji="0" lang="cs-CZ" sz="2200" b="0" i="0" u="none" strike="noStrike" cap="none" normalizeH="0" baseline="0" dirty="0" smtClean="0">
              <a:ln>
                <a:noFill/>
              </a:ln>
              <a:solidFill>
                <a:schemeClr val="accent6">
                  <a:lumMod val="20000"/>
                  <a:lumOff val="8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dětský pohyb podle dané </a:t>
            </a:r>
          </a:p>
          <a:p>
            <a:pPr marL="0" marR="0" lvl="0" indent="0" algn="l" defTabSz="914400" rtl="0" eaLnBrk="0" fontAlgn="base" latinLnBrk="0" hangingPunct="0">
              <a:lnSpc>
                <a:spcPct val="100000"/>
              </a:lnSpc>
              <a:spcBef>
                <a:spcPct val="0"/>
              </a:spcBef>
              <a:spcAft>
                <a:spcPct val="0"/>
              </a:spcAft>
              <a:buClrTx/>
              <a:buSzTx/>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choreografie potom dává pocit </a:t>
            </a:r>
          </a:p>
          <a:p>
            <a:pPr marL="0" marR="0" lvl="0" indent="0" algn="l" defTabSz="914400" rtl="0" eaLnBrk="0" fontAlgn="base" latinLnBrk="0" hangingPunct="0">
              <a:lnSpc>
                <a:spcPct val="100000"/>
              </a:lnSpc>
              <a:spcBef>
                <a:spcPct val="0"/>
              </a:spcBef>
              <a:spcAft>
                <a:spcPct val="0"/>
              </a:spcAft>
              <a:buClrTx/>
              <a:buSzTx/>
              <a:tabLst/>
            </a:pPr>
            <a:r>
              <a:rPr kumimoji="0" lang="cs-CZ" sz="2200" b="0" i="0" u="none" strike="noStrike" cap="none" normalizeH="0" baseline="0" dirty="0" smtClean="0">
                <a:ln>
                  <a:noFill/>
                </a:ln>
                <a:solidFill>
                  <a:schemeClr val="accent6">
                    <a:lumMod val="20000"/>
                    <a:lumOff val="80000"/>
                  </a:schemeClr>
                </a:solidFill>
                <a:effectLst/>
                <a:ea typeface="Calibri" pitchFamily="34" charset="0"/>
                <a:cs typeface="Times New Roman" pitchFamily="18" charset="0"/>
              </a:rPr>
              <a:t>  tančící architektury</a:t>
            </a:r>
            <a:endParaRPr kumimoji="0" lang="cs-CZ" sz="2200" b="0" i="0" u="none" strike="noStrike" cap="none" normalizeH="0" baseline="0" dirty="0" smtClean="0">
              <a:ln>
                <a:noFill/>
              </a:ln>
              <a:solidFill>
                <a:schemeClr val="accent6">
                  <a:lumMod val="20000"/>
                  <a:lumOff val="8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sp>
        <p:nvSpPr>
          <p:cNvPr id="7" name="TextovéPole 6"/>
          <p:cNvSpPr txBox="1"/>
          <p:nvPr/>
        </p:nvSpPr>
        <p:spPr>
          <a:xfrm>
            <a:off x="4788024" y="3068960"/>
            <a:ext cx="4176464" cy="3744416"/>
          </a:xfrm>
          <a:prstGeom prst="rect">
            <a:avLst/>
          </a:prstGeom>
          <a:noFill/>
        </p:spPr>
        <p:txBody>
          <a:bodyPr wrap="square" rtlCol="0">
            <a:spAutoFit/>
          </a:bodyPr>
          <a:lstStyle/>
          <a:p>
            <a:r>
              <a:rPr lang="cs-CZ" dirty="0" smtClean="0"/>
              <a:t>Dětský ateliér nabízí několik typů stálých programů pro školy, např. audiovizuální ateliér se zaměřením na elektronická média, ateliér předmětů denní potřeby soustřeďující se na objektovou tvorbu, sledující ovšem široké sociální souvislosti, dále ateliéry životního prostředí a soudobého výtvarného umění a hudební ateliér. Osobitým typem programů jsou výrazové ateliéry, které jsou určeny dětem ve věku 8 – 10 let a konají se vždy ve středu a v sobotu v určitém uzavřeném několikadílném cyklu.</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Na úvod...</a:t>
            </a:r>
            <a:endParaRPr lang="cs-CZ" sz="3200" dirty="0"/>
          </a:p>
        </p:txBody>
      </p:sp>
      <p:sp>
        <p:nvSpPr>
          <p:cNvPr id="3" name="Zástupný symbol pro obsah 2"/>
          <p:cNvSpPr>
            <a:spLocks noGrp="1"/>
          </p:cNvSpPr>
          <p:nvPr>
            <p:ph idx="1"/>
          </p:nvPr>
        </p:nvSpPr>
        <p:spPr>
          <a:xfrm>
            <a:off x="304800" y="1556792"/>
            <a:ext cx="8686800" cy="5115198"/>
          </a:xfrm>
        </p:spPr>
        <p:txBody>
          <a:bodyPr>
            <a:normAutofit/>
          </a:bodyPr>
          <a:lstStyle/>
          <a:p>
            <a:pPr>
              <a:buClr>
                <a:srgbClr val="003300"/>
              </a:buClr>
              <a:buFont typeface="Wingdings" pitchFamily="2" charset="2"/>
              <a:buChar char="§"/>
            </a:pPr>
            <a:r>
              <a:rPr lang="cs-CZ" sz="2200" dirty="0" smtClean="0">
                <a:solidFill>
                  <a:srgbClr val="336600"/>
                </a:solidFill>
              </a:rPr>
              <a:t>galerijní a muzejní práce pro veřejnost je stará již </a:t>
            </a:r>
            <a:r>
              <a:rPr lang="cs-CZ" sz="2200" b="1" dirty="0" smtClean="0">
                <a:solidFill>
                  <a:srgbClr val="336600"/>
                </a:solidFill>
              </a:rPr>
              <a:t>několik tisíciletí</a:t>
            </a:r>
          </a:p>
          <a:p>
            <a:pPr>
              <a:buClr>
                <a:srgbClr val="003300"/>
              </a:buClr>
              <a:buFont typeface="Wingdings" pitchFamily="2" charset="2"/>
              <a:buChar char="§"/>
            </a:pPr>
            <a:r>
              <a:rPr lang="cs-CZ" sz="2200" dirty="0" smtClean="0">
                <a:solidFill>
                  <a:srgbClr val="336600"/>
                </a:solidFill>
              </a:rPr>
              <a:t>n</a:t>
            </a:r>
            <a:r>
              <a:rPr lang="cs-CZ" sz="2200" dirty="0" smtClean="0">
                <a:solidFill>
                  <a:srgbClr val="336600"/>
                </a:solidFill>
              </a:rPr>
              <a:t>ejspíše je spjata se jménem princezny </a:t>
            </a:r>
          </a:p>
          <a:p>
            <a:pPr>
              <a:buClr>
                <a:srgbClr val="003300"/>
              </a:buClr>
              <a:buNone/>
            </a:pPr>
            <a:r>
              <a:rPr lang="cs-CZ" sz="2200" b="1" dirty="0" smtClean="0">
                <a:solidFill>
                  <a:srgbClr val="336600"/>
                </a:solidFill>
              </a:rPr>
              <a:t> </a:t>
            </a:r>
            <a:r>
              <a:rPr lang="cs-CZ" sz="2200" b="1" dirty="0" smtClean="0">
                <a:solidFill>
                  <a:srgbClr val="336600"/>
                </a:solidFill>
              </a:rPr>
              <a:t>    Bel-</a:t>
            </a:r>
            <a:r>
              <a:rPr lang="cs-CZ" sz="2200" b="1" dirty="0" err="1" smtClean="0">
                <a:solidFill>
                  <a:srgbClr val="336600"/>
                </a:solidFill>
              </a:rPr>
              <a:t>Shalti</a:t>
            </a:r>
            <a:r>
              <a:rPr lang="cs-CZ" sz="2200" b="1" dirty="0" smtClean="0">
                <a:solidFill>
                  <a:srgbClr val="336600"/>
                </a:solidFill>
              </a:rPr>
              <a:t>-</a:t>
            </a:r>
            <a:r>
              <a:rPr lang="cs-CZ" sz="2200" b="1" dirty="0" err="1" smtClean="0">
                <a:solidFill>
                  <a:srgbClr val="336600"/>
                </a:solidFill>
              </a:rPr>
              <a:t>Nannar</a:t>
            </a:r>
            <a:r>
              <a:rPr lang="cs-CZ" sz="2200" dirty="0" smtClean="0">
                <a:solidFill>
                  <a:srgbClr val="336600"/>
                </a:solidFill>
              </a:rPr>
              <a:t>, </a:t>
            </a:r>
            <a:r>
              <a:rPr lang="cs-CZ" sz="2200" dirty="0" smtClean="0">
                <a:solidFill>
                  <a:srgbClr val="336600"/>
                </a:solidFill>
              </a:rPr>
              <a:t>dcerou posledního babylonského krále </a:t>
            </a:r>
            <a:r>
              <a:rPr lang="cs-CZ" sz="2200" dirty="0" err="1" smtClean="0">
                <a:solidFill>
                  <a:srgbClr val="336600"/>
                </a:solidFill>
              </a:rPr>
              <a:t>Nabunna’ida</a:t>
            </a:r>
            <a:r>
              <a:rPr lang="cs-CZ" sz="2200" dirty="0" smtClean="0">
                <a:solidFill>
                  <a:srgbClr val="336600"/>
                </a:solidFill>
              </a:rPr>
              <a:t>, jež vládl v letech 555 – 538 před n. l.</a:t>
            </a:r>
          </a:p>
          <a:p>
            <a:pPr>
              <a:buClr>
                <a:srgbClr val="003300"/>
              </a:buClr>
              <a:buFont typeface="Wingdings" pitchFamily="2" charset="2"/>
              <a:buChar char="§"/>
            </a:pPr>
            <a:r>
              <a:rPr lang="cs-CZ" sz="2200" b="1" dirty="0" smtClean="0">
                <a:solidFill>
                  <a:srgbClr val="336600"/>
                </a:solidFill>
              </a:rPr>
              <a:t>Bel-</a:t>
            </a:r>
            <a:r>
              <a:rPr lang="cs-CZ" sz="2200" b="1" dirty="0" err="1" smtClean="0">
                <a:solidFill>
                  <a:srgbClr val="336600"/>
                </a:solidFill>
              </a:rPr>
              <a:t>Shalti</a:t>
            </a:r>
            <a:r>
              <a:rPr lang="cs-CZ" sz="2200" b="1" dirty="0" smtClean="0">
                <a:solidFill>
                  <a:srgbClr val="336600"/>
                </a:solidFill>
              </a:rPr>
              <a:t>-</a:t>
            </a:r>
            <a:r>
              <a:rPr lang="cs-CZ" sz="2200" b="1" dirty="0" err="1" smtClean="0">
                <a:solidFill>
                  <a:srgbClr val="336600"/>
                </a:solidFill>
              </a:rPr>
              <a:t>Nannar</a:t>
            </a:r>
            <a:r>
              <a:rPr lang="cs-CZ" sz="2200" dirty="0" smtClean="0">
                <a:solidFill>
                  <a:srgbClr val="336600"/>
                </a:solidFill>
              </a:rPr>
              <a:t> založila v tehdejším městě Ur sbírku tamních starožitností, ke kterým dokonce pořídila první známý katalog (základní soupis)</a:t>
            </a:r>
          </a:p>
          <a:p>
            <a:pPr>
              <a:buClr>
                <a:srgbClr val="003300"/>
              </a:buClr>
              <a:buFont typeface="Wingdings" pitchFamily="2" charset="2"/>
              <a:buChar char="§"/>
            </a:pPr>
            <a:r>
              <a:rPr lang="cs-CZ" sz="2200" dirty="0" smtClean="0">
                <a:solidFill>
                  <a:srgbClr val="336600"/>
                </a:solidFill>
              </a:rPr>
              <a:t>p</a:t>
            </a:r>
            <a:r>
              <a:rPr lang="cs-CZ" sz="2200" dirty="0" smtClean="0">
                <a:solidFill>
                  <a:srgbClr val="336600"/>
                </a:solidFill>
              </a:rPr>
              <a:t>o objevení, v roce 1934, sirem </a:t>
            </a:r>
            <a:r>
              <a:rPr lang="cs-CZ" sz="2200" b="1" dirty="0" smtClean="0">
                <a:solidFill>
                  <a:srgbClr val="336600"/>
                </a:solidFill>
              </a:rPr>
              <a:t>Charlesem Leonardem </a:t>
            </a:r>
            <a:r>
              <a:rPr lang="cs-CZ" sz="2200" b="1" dirty="0" err="1" smtClean="0">
                <a:solidFill>
                  <a:srgbClr val="336600"/>
                </a:solidFill>
              </a:rPr>
              <a:t>Wooleym</a:t>
            </a:r>
            <a:r>
              <a:rPr lang="cs-CZ" sz="2200" b="1" dirty="0" smtClean="0">
                <a:solidFill>
                  <a:srgbClr val="336600"/>
                </a:solidFill>
              </a:rPr>
              <a:t> </a:t>
            </a:r>
            <a:r>
              <a:rPr lang="cs-CZ" sz="2200" dirty="0" smtClean="0">
                <a:solidFill>
                  <a:srgbClr val="336600"/>
                </a:solidFill>
              </a:rPr>
              <a:t>bylo zřejmé, že již v pradávném předstupni muzea byly předměty shromažďovány  </a:t>
            </a:r>
            <a:r>
              <a:rPr lang="cs-CZ" sz="2200" b="1" dirty="0" smtClean="0">
                <a:solidFill>
                  <a:srgbClr val="336600"/>
                </a:solidFill>
              </a:rPr>
              <a:t>za účelem vyučování a k výchově</a:t>
            </a:r>
            <a:endParaRPr lang="cs-CZ" sz="2200" dirty="0" smtClean="0">
              <a:solidFill>
                <a:srgbClr val="336600"/>
              </a:solidFill>
            </a:endParaRPr>
          </a:p>
          <a:p>
            <a:pPr>
              <a:buClr>
                <a:srgbClr val="003300"/>
              </a:buClr>
              <a:buFont typeface="Wingdings" pitchFamily="2" charset="2"/>
              <a:buChar char="§"/>
            </a:pPr>
            <a:r>
              <a:rPr lang="cs-CZ" sz="2200" dirty="0" smtClean="0">
                <a:solidFill>
                  <a:srgbClr val="003300"/>
                </a:solidFill>
              </a:rPr>
              <a:t>       </a:t>
            </a:r>
            <a:r>
              <a:rPr lang="cs-CZ" sz="2200" b="1" dirty="0" smtClean="0">
                <a:solidFill>
                  <a:srgbClr val="003300"/>
                </a:solidFill>
              </a:rPr>
              <a:t> </a:t>
            </a:r>
            <a:r>
              <a:rPr lang="cs-CZ" sz="2400" b="1" dirty="0" smtClean="0">
                <a:solidFill>
                  <a:schemeClr val="accent1">
                    <a:lumMod val="75000"/>
                  </a:schemeClr>
                </a:solidFill>
              </a:rPr>
              <a:t>už tehdy tak museli existovat lidé, jejichž posláním bylo   </a:t>
            </a:r>
          </a:p>
          <a:p>
            <a:pPr>
              <a:buClr>
                <a:srgbClr val="003300"/>
              </a:buClr>
              <a:buNone/>
            </a:pPr>
            <a:r>
              <a:rPr lang="cs-CZ" sz="2400" b="1" dirty="0" smtClean="0">
                <a:solidFill>
                  <a:schemeClr val="accent1">
                    <a:lumMod val="75000"/>
                  </a:schemeClr>
                </a:solidFill>
              </a:rPr>
              <a:t> </a:t>
            </a:r>
            <a:r>
              <a:rPr lang="cs-CZ" sz="2400" b="1" dirty="0" smtClean="0">
                <a:solidFill>
                  <a:schemeClr val="accent1">
                    <a:lumMod val="75000"/>
                  </a:schemeClr>
                </a:solidFill>
              </a:rPr>
              <a:t>             zprostředkovávat umělecká díla a historické památky  </a:t>
            </a:r>
          </a:p>
          <a:p>
            <a:pPr>
              <a:buClr>
                <a:srgbClr val="003300"/>
              </a:buClr>
              <a:buNone/>
            </a:pPr>
            <a:r>
              <a:rPr lang="cs-CZ" sz="2400" b="1" dirty="0" smtClean="0">
                <a:solidFill>
                  <a:schemeClr val="accent1">
                    <a:lumMod val="75000"/>
                  </a:schemeClr>
                </a:solidFill>
              </a:rPr>
              <a:t>                                                 ostatním</a:t>
            </a:r>
            <a:endParaRPr lang="cs-CZ" sz="2400" b="1" dirty="0">
              <a:solidFill>
                <a:schemeClr val="accent1">
                  <a:lumMod val="75000"/>
                </a:schemeClr>
              </a:solidFill>
            </a:endParaRPr>
          </a:p>
        </p:txBody>
      </p:sp>
      <p:sp>
        <p:nvSpPr>
          <p:cNvPr id="5" name="Šipka doprava 4"/>
          <p:cNvSpPr/>
          <p:nvPr/>
        </p:nvSpPr>
        <p:spPr>
          <a:xfrm>
            <a:off x="395536" y="5301208"/>
            <a:ext cx="792088" cy="360040"/>
          </a:xfrm>
          <a:prstGeom prst="rightArrow">
            <a:avLst>
              <a:gd name="adj1" fmla="val 6430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img_262822_main.jpg"/>
          <p:cNvPicPr>
            <a:picLocks noChangeAspect="1"/>
          </p:cNvPicPr>
          <p:nvPr/>
        </p:nvPicPr>
        <p:blipFill>
          <a:blip r:embed="rId2" cstate="print"/>
          <a:srcRect t="4345" b="4415"/>
          <a:stretch>
            <a:fillRect/>
          </a:stretch>
        </p:blipFill>
        <p:spPr>
          <a:xfrm>
            <a:off x="6588224" y="3973146"/>
            <a:ext cx="1728192" cy="2494218"/>
          </a:xfrm>
          <a:prstGeom prst="rect">
            <a:avLst/>
          </a:prstGeom>
        </p:spPr>
      </p:pic>
      <p:pic>
        <p:nvPicPr>
          <p:cNvPr id="6" name="Obrázek 5" descr="000962319_nkc20102120712.jpg"/>
          <p:cNvPicPr>
            <a:picLocks noChangeAspect="1"/>
          </p:cNvPicPr>
          <p:nvPr/>
        </p:nvPicPr>
        <p:blipFill>
          <a:blip r:embed="rId3" cstate="print"/>
          <a:stretch>
            <a:fillRect/>
          </a:stretch>
        </p:blipFill>
        <p:spPr>
          <a:xfrm rot="20358351">
            <a:off x="4404819" y="3278845"/>
            <a:ext cx="2164484" cy="3116857"/>
          </a:xfrm>
          <a:prstGeom prst="rect">
            <a:avLst/>
          </a:prstGeom>
        </p:spPr>
      </p:pic>
      <p:sp>
        <p:nvSpPr>
          <p:cNvPr id="2" name="Nadpis 1"/>
          <p:cNvSpPr>
            <a:spLocks noGrp="1"/>
          </p:cNvSpPr>
          <p:nvPr>
            <p:ph type="title"/>
          </p:nvPr>
        </p:nvSpPr>
        <p:spPr/>
        <p:txBody>
          <a:bodyPr>
            <a:normAutofit/>
          </a:bodyPr>
          <a:lstStyle/>
          <a:p>
            <a:r>
              <a:rPr lang="cs-CZ" sz="3200" dirty="0" smtClean="0"/>
              <a:t>Potřebné zdroje informací</a:t>
            </a:r>
            <a:endParaRPr lang="cs-CZ" sz="3200" dirty="0"/>
          </a:p>
        </p:txBody>
      </p:sp>
      <p:sp>
        <p:nvSpPr>
          <p:cNvPr id="3" name="Zástupný symbol pro obsah 2"/>
          <p:cNvSpPr>
            <a:spLocks noGrp="1"/>
          </p:cNvSpPr>
          <p:nvPr>
            <p:ph idx="1"/>
          </p:nvPr>
        </p:nvSpPr>
        <p:spPr/>
        <p:txBody>
          <a:bodyPr/>
          <a:lstStyle/>
          <a:p>
            <a:pPr>
              <a:buNone/>
            </a:pPr>
            <a:r>
              <a:rPr lang="cs-CZ" sz="1800" dirty="0" smtClean="0"/>
              <a:t>POLÁKOVÁ, Zdeňka: </a:t>
            </a:r>
            <a:r>
              <a:rPr lang="cs-CZ" sz="1800" dirty="0" err="1" smtClean="0"/>
              <a:t>Inspiration</a:t>
            </a:r>
            <a:r>
              <a:rPr lang="cs-CZ" sz="1800" dirty="0" smtClean="0"/>
              <a:t> muzejní pedagogiky 1. Moravské zemské muzeum, </a:t>
            </a:r>
          </a:p>
          <a:p>
            <a:pPr>
              <a:buNone/>
            </a:pPr>
            <a:r>
              <a:rPr lang="cs-CZ" sz="1800" dirty="0" smtClean="0"/>
              <a:t>      Brno 2010</a:t>
            </a:r>
          </a:p>
          <a:p>
            <a:pPr>
              <a:buFontTx/>
              <a:buChar char="-"/>
            </a:pPr>
            <a:r>
              <a:rPr lang="cs-CZ" sz="1800" dirty="0" smtClean="0"/>
              <a:t>tato publikace předkládá výběr poznatků z oblasti muzejní pedagogiky, soustředěný za dobu sedmnáctiletého působení Dětského muzea při Moravském zemském muzeu v Brně. </a:t>
            </a:r>
          </a:p>
          <a:p>
            <a:pPr>
              <a:buFontTx/>
              <a:buChar char="-"/>
            </a:pPr>
            <a:r>
              <a:rPr lang="cs-CZ" sz="1800" dirty="0" smtClean="0"/>
              <a:t>Její první díl má sloužit především začínajícím pracovníkům muzeí, ale i studentům muzeologických a pedagogických oborů a pedagogům volného času.</a:t>
            </a:r>
          </a:p>
          <a:p>
            <a:pPr>
              <a:buFontTx/>
              <a:buChar char="-"/>
            </a:pPr>
            <a:r>
              <a:rPr lang="cs-CZ" sz="1800" dirty="0" smtClean="0"/>
              <a:t>Texty jsou koncipovány jako názorná příručka obsahující užitečné informace a rady</a:t>
            </a:r>
          </a:p>
          <a:p>
            <a:pPr>
              <a:buFontTx/>
              <a:buChar char="-"/>
            </a:pPr>
            <a:endParaRPr lang="cs-CZ" sz="1800" dirty="0" smtClean="0"/>
          </a:p>
          <a:p>
            <a:pPr>
              <a:buNone/>
            </a:pPr>
            <a:r>
              <a:rPr lang="cs-CZ" sz="1800" dirty="0" smtClean="0"/>
              <a:t>ŠERÁK, Michal: Zájmové vzdělávání dospělých. PORTÁL 2009  </a:t>
            </a:r>
          </a:p>
          <a:p>
            <a:pPr>
              <a:buNone/>
            </a:pPr>
            <a:r>
              <a:rPr lang="cs-CZ" sz="1800" dirty="0" smtClean="0"/>
              <a:t>www.</a:t>
            </a:r>
            <a:r>
              <a:rPr lang="cs-CZ" sz="1800" dirty="0" err="1" smtClean="0"/>
              <a:t>cyranovyboty.cz</a:t>
            </a:r>
            <a:endParaRPr lang="cs-CZ" sz="1800" dirty="0" smtClean="0"/>
          </a:p>
          <a:p>
            <a:pPr>
              <a:buNone/>
            </a:pPr>
            <a:r>
              <a:rPr lang="cs-CZ" sz="1800" dirty="0" smtClean="0"/>
              <a:t>www.</a:t>
            </a:r>
            <a:r>
              <a:rPr lang="cs-CZ" sz="1800" dirty="0" err="1" smtClean="0"/>
              <a:t>memp.cz</a:t>
            </a:r>
            <a:r>
              <a:rPr lang="cs-CZ" sz="1800" dirty="0" smtClean="0"/>
              <a:t>– projekty, inspirace</a:t>
            </a:r>
            <a:endParaRPr lang="cs-CZ" sz="1800" dirty="0"/>
          </a:p>
        </p:txBody>
      </p:sp>
      <p:sp>
        <p:nvSpPr>
          <p:cNvPr id="5" name="TextovéPole 4"/>
          <p:cNvSpPr txBox="1"/>
          <p:nvPr/>
        </p:nvSpPr>
        <p:spPr>
          <a:xfrm>
            <a:off x="6300192" y="6453337"/>
            <a:ext cx="2376264" cy="200055"/>
          </a:xfrm>
          <a:prstGeom prst="rect">
            <a:avLst/>
          </a:prstGeom>
          <a:noFill/>
        </p:spPr>
        <p:txBody>
          <a:bodyPr wrap="square" rtlCol="0">
            <a:spAutoFit/>
          </a:bodyPr>
          <a:lstStyle/>
          <a:p>
            <a:r>
              <a:rPr lang="cs-CZ" sz="700" dirty="0" smtClean="0"/>
              <a:t>http://knihy.</a:t>
            </a:r>
            <a:r>
              <a:rPr lang="cs-CZ" sz="700" dirty="0" err="1" smtClean="0"/>
              <a:t>abz.cz</a:t>
            </a:r>
            <a:r>
              <a:rPr lang="cs-CZ" sz="700" dirty="0" smtClean="0"/>
              <a:t>/prodej/</a:t>
            </a:r>
            <a:r>
              <a:rPr lang="cs-CZ" sz="700" dirty="0" err="1" smtClean="0"/>
              <a:t>zajmove</a:t>
            </a:r>
            <a:r>
              <a:rPr lang="cs-CZ" sz="700" dirty="0" smtClean="0"/>
              <a:t>-</a:t>
            </a:r>
            <a:r>
              <a:rPr lang="cs-CZ" sz="700" dirty="0" err="1" smtClean="0"/>
              <a:t>vzdelavani</a:t>
            </a:r>
            <a:r>
              <a:rPr lang="cs-CZ" sz="700" dirty="0" smtClean="0"/>
              <a:t>-</a:t>
            </a:r>
            <a:r>
              <a:rPr lang="cs-CZ" sz="700" dirty="0" err="1" smtClean="0"/>
              <a:t>dospelych</a:t>
            </a:r>
            <a:endParaRPr lang="cs-CZ" sz="700" dirty="0"/>
          </a:p>
        </p:txBody>
      </p:sp>
      <p:sp>
        <p:nvSpPr>
          <p:cNvPr id="7" name="TextovéPole 6"/>
          <p:cNvSpPr txBox="1"/>
          <p:nvPr/>
        </p:nvSpPr>
        <p:spPr>
          <a:xfrm rot="20402116">
            <a:off x="4828084" y="6260809"/>
            <a:ext cx="2521844" cy="200055"/>
          </a:xfrm>
          <a:prstGeom prst="rect">
            <a:avLst/>
          </a:prstGeom>
          <a:noFill/>
        </p:spPr>
        <p:txBody>
          <a:bodyPr wrap="none" rtlCol="0">
            <a:spAutoFit/>
          </a:bodyPr>
          <a:lstStyle/>
          <a:p>
            <a:r>
              <a:rPr lang="cs-CZ" sz="700" dirty="0" smtClean="0"/>
              <a:t>http://aleph.vkol.cz/pub/svk01/00096/23/000962319.htm</a:t>
            </a:r>
            <a:endParaRPr lang="cs-CZ" sz="7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000107686_isbn9788072040841.jpg"/>
          <p:cNvPicPr>
            <a:picLocks noChangeAspect="1"/>
          </p:cNvPicPr>
          <p:nvPr/>
        </p:nvPicPr>
        <p:blipFill>
          <a:blip r:embed="rId2" cstate="print"/>
          <a:srcRect t="1100" r="1906"/>
          <a:stretch>
            <a:fillRect/>
          </a:stretch>
        </p:blipFill>
        <p:spPr>
          <a:xfrm rot="742431">
            <a:off x="5871265" y="2167137"/>
            <a:ext cx="3198345" cy="4742093"/>
          </a:xfrm>
          <a:prstGeom prst="rect">
            <a:avLst/>
          </a:prstGeom>
          <a:effectLst>
            <a:softEdge rad="63500"/>
          </a:effectLst>
        </p:spPr>
      </p:pic>
      <p:sp>
        <p:nvSpPr>
          <p:cNvPr id="2" name="Nadpis 1"/>
          <p:cNvSpPr>
            <a:spLocks noGrp="1"/>
          </p:cNvSpPr>
          <p:nvPr>
            <p:ph type="title"/>
          </p:nvPr>
        </p:nvSpPr>
        <p:spPr/>
        <p:txBody>
          <a:bodyPr>
            <a:normAutofit/>
          </a:bodyPr>
          <a:lstStyle/>
          <a:p>
            <a:r>
              <a:rPr lang="cs-CZ" sz="3200" dirty="0" smtClean="0"/>
              <a:t>Literatura a internet</a:t>
            </a:r>
            <a:endParaRPr lang="cs-CZ" sz="3200" dirty="0"/>
          </a:p>
        </p:txBody>
      </p:sp>
      <p:sp>
        <p:nvSpPr>
          <p:cNvPr id="3" name="Zástupný symbol pro obsah 2"/>
          <p:cNvSpPr>
            <a:spLocks noGrp="1"/>
          </p:cNvSpPr>
          <p:nvPr>
            <p:ph idx="1"/>
          </p:nvPr>
        </p:nvSpPr>
        <p:spPr/>
        <p:txBody>
          <a:bodyPr/>
          <a:lstStyle/>
          <a:p>
            <a:pPr>
              <a:buNone/>
            </a:pPr>
            <a:r>
              <a:rPr lang="cs-CZ" sz="1800" dirty="0" smtClean="0"/>
              <a:t>HORÁČEK, Radek: Galerijní animace a zprostředkování umění. Nakladatelství CERM, Brno 1998</a:t>
            </a:r>
          </a:p>
          <a:p>
            <a:pPr>
              <a:buNone/>
            </a:pPr>
            <a:r>
              <a:rPr lang="cs-CZ" sz="1800" dirty="0" smtClean="0"/>
              <a:t>JŮVA</a:t>
            </a:r>
            <a:r>
              <a:rPr lang="cs-CZ" sz="1800" dirty="0" smtClean="0"/>
              <a:t>, Vladimír: Dětské muzeum - edukační fenomén pro 21. století. </a:t>
            </a:r>
            <a:r>
              <a:rPr lang="cs-CZ" sz="1800" dirty="0" smtClean="0"/>
              <a:t>Habilitační práce pedagogické fakulty MU Brno. Brno 2004</a:t>
            </a:r>
          </a:p>
          <a:p>
            <a:pPr>
              <a:buNone/>
            </a:pPr>
            <a:r>
              <a:rPr lang="cs-CZ" sz="1800" dirty="0" smtClean="0"/>
              <a:t>POLÁKOVÁ, Zdeňka: </a:t>
            </a:r>
            <a:r>
              <a:rPr lang="cs-CZ" sz="1800" dirty="0" err="1" smtClean="0"/>
              <a:t>Inspiration</a:t>
            </a:r>
            <a:r>
              <a:rPr lang="cs-CZ" sz="1800" dirty="0" smtClean="0"/>
              <a:t> muzejní pedagogiky 1. Moravské zemské muzeum, </a:t>
            </a:r>
          </a:p>
          <a:p>
            <a:pPr>
              <a:buNone/>
            </a:pPr>
            <a:r>
              <a:rPr lang="cs-CZ" sz="1800" dirty="0" smtClean="0"/>
              <a:t> </a:t>
            </a:r>
            <a:r>
              <a:rPr lang="cs-CZ" sz="1800" dirty="0" smtClean="0"/>
              <a:t>     Brno 2010</a:t>
            </a:r>
          </a:p>
          <a:p>
            <a:pPr>
              <a:buNone/>
            </a:pPr>
            <a:endParaRPr lang="cs-CZ" sz="1800" dirty="0" smtClean="0"/>
          </a:p>
          <a:p>
            <a:pPr>
              <a:buNone/>
            </a:pPr>
            <a:r>
              <a:rPr lang="cs-CZ" sz="1800" dirty="0" smtClean="0"/>
              <a:t>http</a:t>
            </a:r>
            <a:r>
              <a:rPr lang="cs-CZ" sz="1800" dirty="0" smtClean="0"/>
              <a:t>://www.</a:t>
            </a:r>
            <a:r>
              <a:rPr lang="cs-CZ" sz="1800" dirty="0" err="1" smtClean="0"/>
              <a:t>moravska</a:t>
            </a:r>
            <a:r>
              <a:rPr lang="cs-CZ" sz="1800" dirty="0" smtClean="0"/>
              <a:t>-galerie.</a:t>
            </a:r>
            <a:r>
              <a:rPr lang="cs-CZ" sz="1800" dirty="0" err="1" smtClean="0"/>
              <a:t>cz</a:t>
            </a:r>
            <a:r>
              <a:rPr lang="cs-CZ" sz="1800" dirty="0" smtClean="0"/>
              <a:t>/</a:t>
            </a:r>
          </a:p>
          <a:p>
            <a:pPr>
              <a:buNone/>
            </a:pPr>
            <a:r>
              <a:rPr lang="cs-CZ" sz="1800" dirty="0" smtClean="0"/>
              <a:t>http://www.</a:t>
            </a:r>
            <a:r>
              <a:rPr lang="cs-CZ" sz="1800" dirty="0" err="1" smtClean="0"/>
              <a:t>mzm.cz</a:t>
            </a:r>
            <a:r>
              <a:rPr lang="cs-CZ" sz="1800" dirty="0" smtClean="0"/>
              <a:t>/</a:t>
            </a:r>
          </a:p>
          <a:p>
            <a:pPr>
              <a:buNone/>
            </a:pPr>
            <a:r>
              <a:rPr lang="cs-CZ" sz="1800" dirty="0" smtClean="0"/>
              <a:t>http://cs.wikipedia.org/wiki/Muzeopedagogika</a:t>
            </a:r>
          </a:p>
          <a:p>
            <a:pPr>
              <a:buNone/>
            </a:pPr>
            <a:r>
              <a:rPr lang="cs-CZ" sz="1800" dirty="0" smtClean="0"/>
              <a:t>Http</a:t>
            </a:r>
            <a:r>
              <a:rPr lang="cs-CZ" sz="1800" dirty="0" smtClean="0"/>
              <a:t>://www.</a:t>
            </a:r>
            <a:r>
              <a:rPr lang="cs-CZ" sz="1800" dirty="0" err="1" smtClean="0"/>
              <a:t>albertina.at</a:t>
            </a:r>
            <a:r>
              <a:rPr lang="cs-CZ" sz="1800" dirty="0" smtClean="0"/>
              <a:t>/</a:t>
            </a:r>
          </a:p>
          <a:p>
            <a:pPr>
              <a:buNone/>
            </a:pPr>
            <a:r>
              <a:rPr lang="cs-CZ" sz="1800" dirty="0" smtClean="0"/>
              <a:t>http://www.</a:t>
            </a:r>
            <a:r>
              <a:rPr lang="cs-CZ" sz="1800" dirty="0" err="1" smtClean="0"/>
              <a:t>centrepompidou.fr</a:t>
            </a:r>
            <a:r>
              <a:rPr lang="cs-CZ" sz="1800" dirty="0" smtClean="0"/>
              <a:t>/</a:t>
            </a:r>
          </a:p>
        </p:txBody>
      </p:sp>
      <p:sp>
        <p:nvSpPr>
          <p:cNvPr id="5" name="TextovéPole 4"/>
          <p:cNvSpPr txBox="1"/>
          <p:nvPr/>
        </p:nvSpPr>
        <p:spPr>
          <a:xfrm rot="16991808">
            <a:off x="7512753" y="5583149"/>
            <a:ext cx="2521844" cy="200055"/>
          </a:xfrm>
          <a:prstGeom prst="rect">
            <a:avLst/>
          </a:prstGeom>
          <a:noFill/>
        </p:spPr>
        <p:txBody>
          <a:bodyPr wrap="none" rtlCol="0">
            <a:spAutoFit/>
          </a:bodyPr>
          <a:lstStyle/>
          <a:p>
            <a:r>
              <a:rPr lang="cs-CZ" sz="700" dirty="0" smtClean="0"/>
              <a:t>http://aleph.vkol.cz/pub/svk01/00010/76/000107686.htm</a:t>
            </a:r>
            <a:endParaRPr lang="cs-CZ" sz="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ový popisek 3"/>
          <p:cNvSpPr/>
          <p:nvPr/>
        </p:nvSpPr>
        <p:spPr>
          <a:xfrm flipH="1" flipV="1">
            <a:off x="2195736" y="3717032"/>
            <a:ext cx="6480720" cy="2808312"/>
          </a:xfrm>
          <a:prstGeom prst="wedgeRoundRectCallout">
            <a:avLst>
              <a:gd name="adj1" fmla="val -7885"/>
              <a:gd name="adj2" fmla="val 1757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oblený obdélníkový popisek 1"/>
          <p:cNvSpPr/>
          <p:nvPr/>
        </p:nvSpPr>
        <p:spPr>
          <a:xfrm flipV="1">
            <a:off x="323528" y="1052736"/>
            <a:ext cx="7488832" cy="2448272"/>
          </a:xfrm>
          <a:prstGeom prst="wedgeRoundRectCallout">
            <a:avLst>
              <a:gd name="adj1" fmla="val -196"/>
              <a:gd name="adj2" fmla="val 83496"/>
              <a:gd name="adj3" fmla="val 1666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200"/>
          </a:p>
        </p:txBody>
      </p:sp>
      <p:sp>
        <p:nvSpPr>
          <p:cNvPr id="3" name="TextovéPole 2"/>
          <p:cNvSpPr txBox="1"/>
          <p:nvPr/>
        </p:nvSpPr>
        <p:spPr>
          <a:xfrm>
            <a:off x="539552" y="1120676"/>
            <a:ext cx="7200800" cy="2308324"/>
          </a:xfrm>
          <a:prstGeom prst="rect">
            <a:avLst/>
          </a:prstGeom>
          <a:noFill/>
        </p:spPr>
        <p:txBody>
          <a:bodyPr wrap="square" rtlCol="0">
            <a:spAutoFit/>
          </a:bodyPr>
          <a:lstStyle/>
          <a:p>
            <a:r>
              <a:rPr lang="cs-CZ" i="1" dirty="0" smtClean="0"/>
              <a:t>„Umělecké dílo je sice dokladem určité historické a společenské situace, ale především promlouvá o citovém a myšlenkovém světě svého tvůrce i jeho doby a stejně tak vyžaduje citové zaujetí nás, kteří se na obraz nebo sochu či jinou podobu výtvarného díla díváme. Při zprostředkování umění nikdy nelze stanovit nějaký všeobecně platný předpis nebo postup – proto je třeba naše zkoumání považovat za jeden z mnoha možných pohledů na tuto problematiku. A je třeba dál hledat cesty k porozumění a prožitku výtvarného díla.” </a:t>
            </a:r>
            <a:r>
              <a:rPr lang="cs-CZ" dirty="0" smtClean="0"/>
              <a:t>(R. Horáček, 1998)</a:t>
            </a:r>
            <a:endParaRPr lang="cs-CZ" i="1" dirty="0"/>
          </a:p>
        </p:txBody>
      </p:sp>
      <p:sp>
        <p:nvSpPr>
          <p:cNvPr id="5" name="TextovéPole 4"/>
          <p:cNvSpPr txBox="1"/>
          <p:nvPr/>
        </p:nvSpPr>
        <p:spPr>
          <a:xfrm>
            <a:off x="2411760" y="3861048"/>
            <a:ext cx="6120680" cy="2585323"/>
          </a:xfrm>
          <a:prstGeom prst="rect">
            <a:avLst/>
          </a:prstGeom>
          <a:noFill/>
        </p:spPr>
        <p:txBody>
          <a:bodyPr wrap="square" rtlCol="0">
            <a:spAutoFit/>
          </a:bodyPr>
          <a:lstStyle/>
          <a:p>
            <a:r>
              <a:rPr lang="cs-CZ" i="1" dirty="0" smtClean="0"/>
              <a:t>„Podstatnou součástí dnešního provozu umění jsou různé podoby galerijních a muzejních vzdělávacích programů, naučné televizní pořady, velmi rozsáhlá a rozmanitá literatura i bohatý dokumentační materiál v internetové informační síti. Pojmem provoz umění můžeme vhodně postihnout všechny okolnosti existence působení umění. Vedle samotného díla a osobnosti umělce má nyní zvýšený význam i činnost teoretiků, výtvarných publicistů, galeristů, sběratelů, sponzorů i obchodníků s uměním.” </a:t>
            </a:r>
            <a:r>
              <a:rPr lang="cs-CZ" dirty="0" smtClean="0"/>
              <a:t>(R. Horáček, 1998)</a:t>
            </a:r>
            <a:endParaRPr lang="cs-CZ"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476672"/>
            <a:ext cx="8496944" cy="4832092"/>
          </a:xfrm>
          <a:prstGeom prst="rect">
            <a:avLst/>
          </a:prstGeom>
          <a:noFill/>
        </p:spPr>
        <p:txBody>
          <a:bodyPr wrap="square" rtlCol="0">
            <a:spAutoFit/>
          </a:bodyPr>
          <a:lstStyle/>
          <a:p>
            <a:pPr>
              <a:buClr>
                <a:schemeClr val="tx2"/>
              </a:buClr>
              <a:buFont typeface="Arial" pitchFamily="34" charset="0"/>
              <a:buChar char="•"/>
            </a:pPr>
            <a:r>
              <a:rPr lang="cs-CZ" sz="2200" dirty="0" smtClean="0">
                <a:solidFill>
                  <a:schemeClr val="tx2"/>
                </a:solidFill>
              </a:rPr>
              <a:t>   velmi se dnes změnilo uplatnění a působení umění na veřejnosti, </a:t>
            </a:r>
          </a:p>
          <a:p>
            <a:pPr>
              <a:buClr>
                <a:schemeClr val="tx2"/>
              </a:buClr>
            </a:pPr>
            <a:r>
              <a:rPr lang="cs-CZ" sz="2200" dirty="0" smtClean="0">
                <a:solidFill>
                  <a:schemeClr val="tx2"/>
                </a:solidFill>
              </a:rPr>
              <a:t>    protože vedle veřejných muzeí a galerií je dnes velice široká síť </a:t>
            </a:r>
          </a:p>
          <a:p>
            <a:pPr>
              <a:buClr>
                <a:schemeClr val="tx2"/>
              </a:buClr>
            </a:pPr>
            <a:r>
              <a:rPr lang="cs-CZ" sz="2200" dirty="0" smtClean="0">
                <a:solidFill>
                  <a:schemeClr val="tx2"/>
                </a:solidFill>
              </a:rPr>
              <a:t> </a:t>
            </a:r>
            <a:r>
              <a:rPr lang="cs-CZ" sz="2200" dirty="0" smtClean="0">
                <a:solidFill>
                  <a:schemeClr val="tx2"/>
                </a:solidFill>
              </a:rPr>
              <a:t>   </a:t>
            </a:r>
            <a:r>
              <a:rPr lang="cs-CZ" sz="2200" b="1" dirty="0" smtClean="0">
                <a:solidFill>
                  <a:srgbClr val="336600"/>
                </a:solidFill>
              </a:rPr>
              <a:t>soukromých galerií, </a:t>
            </a:r>
            <a:r>
              <a:rPr lang="cs-CZ" sz="2200" dirty="0" smtClean="0">
                <a:solidFill>
                  <a:schemeClr val="tx2"/>
                </a:solidFill>
              </a:rPr>
              <a:t>konají se </a:t>
            </a:r>
            <a:r>
              <a:rPr lang="cs-CZ" sz="2200" b="1" dirty="0" smtClean="0">
                <a:solidFill>
                  <a:srgbClr val="336600"/>
                </a:solidFill>
              </a:rPr>
              <a:t>mezinárodní přehlídky, veletrhy umění </a:t>
            </a:r>
          </a:p>
          <a:p>
            <a:pPr>
              <a:buClr>
                <a:schemeClr val="tx2"/>
              </a:buClr>
            </a:pPr>
            <a:r>
              <a:rPr lang="cs-CZ" sz="2200" b="1" dirty="0" smtClean="0">
                <a:solidFill>
                  <a:srgbClr val="336600"/>
                </a:solidFill>
              </a:rPr>
              <a:t> </a:t>
            </a:r>
            <a:r>
              <a:rPr lang="cs-CZ" sz="2200" b="1" dirty="0" smtClean="0">
                <a:solidFill>
                  <a:srgbClr val="336600"/>
                </a:solidFill>
              </a:rPr>
              <a:t>   i různé aukce</a:t>
            </a:r>
          </a:p>
          <a:p>
            <a:pPr>
              <a:buClr>
                <a:schemeClr val="tx2"/>
              </a:buClr>
              <a:buFont typeface="Arial" pitchFamily="34" charset="0"/>
              <a:buChar char="•"/>
            </a:pPr>
            <a:r>
              <a:rPr lang="cs-CZ" sz="2200" dirty="0" smtClean="0">
                <a:solidFill>
                  <a:schemeClr val="tx2"/>
                </a:solidFill>
              </a:rPr>
              <a:t> </a:t>
            </a:r>
            <a:r>
              <a:rPr lang="cs-CZ" sz="2200" dirty="0" smtClean="0">
                <a:solidFill>
                  <a:schemeClr val="tx2"/>
                </a:solidFill>
              </a:rPr>
              <a:t>  současné umění je dnes stále častěji součástí bank, kanceláří, </a:t>
            </a:r>
          </a:p>
          <a:p>
            <a:pPr>
              <a:buClr>
                <a:schemeClr val="tx2"/>
              </a:buClr>
            </a:pPr>
            <a:r>
              <a:rPr lang="cs-CZ" sz="2200" dirty="0" smtClean="0">
                <a:solidFill>
                  <a:schemeClr val="tx2"/>
                </a:solidFill>
              </a:rPr>
              <a:t>    velkých průmyslových podniků či obchodních center, takže se s ním </a:t>
            </a:r>
          </a:p>
          <a:p>
            <a:pPr>
              <a:buClr>
                <a:schemeClr val="tx2"/>
              </a:buClr>
            </a:pPr>
            <a:r>
              <a:rPr lang="cs-CZ" sz="2200" dirty="0" smtClean="0">
                <a:solidFill>
                  <a:schemeClr val="tx2"/>
                </a:solidFill>
              </a:rPr>
              <a:t> </a:t>
            </a:r>
            <a:r>
              <a:rPr lang="cs-CZ" sz="2200" dirty="0" smtClean="0">
                <a:solidFill>
                  <a:schemeClr val="tx2"/>
                </a:solidFill>
              </a:rPr>
              <a:t>   setkávají běžně i lidé, kteří třeba do galerií a muzeí vůbec nechodí.</a:t>
            </a:r>
          </a:p>
          <a:p>
            <a:pPr>
              <a:buClr>
                <a:schemeClr val="tx2"/>
              </a:buClr>
            </a:pPr>
            <a:endParaRPr lang="cs-CZ" sz="2200" dirty="0" smtClean="0">
              <a:solidFill>
                <a:schemeClr val="tx2"/>
              </a:solidFill>
            </a:endParaRPr>
          </a:p>
          <a:p>
            <a:pPr algn="ctr">
              <a:buClr>
                <a:schemeClr val="tx2"/>
              </a:buClr>
            </a:pPr>
            <a:r>
              <a:rPr lang="cs-CZ" sz="2200" b="1" dirty="0" smtClean="0">
                <a:solidFill>
                  <a:schemeClr val="tx2"/>
                </a:solidFill>
              </a:rPr>
              <a:t>            </a:t>
            </a:r>
            <a:r>
              <a:rPr lang="cs-CZ" sz="2200" b="1" dirty="0" smtClean="0">
                <a:solidFill>
                  <a:schemeClr val="accent1"/>
                </a:solidFill>
              </a:rPr>
              <a:t>to vše vede ke zvýšené potřebě zprostředkování umění, kterým </a:t>
            </a:r>
          </a:p>
          <a:p>
            <a:pPr algn="ctr">
              <a:buClr>
                <a:schemeClr val="tx2"/>
              </a:buClr>
            </a:pPr>
            <a:r>
              <a:rPr lang="cs-CZ" sz="2200" b="1" dirty="0" smtClean="0">
                <a:solidFill>
                  <a:schemeClr val="accent1"/>
                </a:solidFill>
              </a:rPr>
              <a:t>    rozumíme a označujeme nejen vlastní práci odborných lektorů v </a:t>
            </a:r>
          </a:p>
          <a:p>
            <a:pPr algn="ctr">
              <a:buClr>
                <a:schemeClr val="tx2"/>
              </a:buClr>
            </a:pPr>
            <a:r>
              <a:rPr lang="cs-CZ" sz="2200" b="1" dirty="0" smtClean="0">
                <a:solidFill>
                  <a:schemeClr val="accent1"/>
                </a:solidFill>
              </a:rPr>
              <a:t> </a:t>
            </a:r>
            <a:r>
              <a:rPr lang="cs-CZ" sz="2200" b="1" dirty="0" smtClean="0">
                <a:solidFill>
                  <a:schemeClr val="accent1"/>
                </a:solidFill>
              </a:rPr>
              <a:t>   galeriích a muzeích přímo před exponáty, ale také publikační </a:t>
            </a:r>
          </a:p>
          <a:p>
            <a:pPr algn="ctr">
              <a:buClr>
                <a:schemeClr val="tx2"/>
              </a:buClr>
            </a:pPr>
            <a:r>
              <a:rPr lang="cs-CZ" sz="2200" b="1" dirty="0" smtClean="0">
                <a:solidFill>
                  <a:schemeClr val="accent1"/>
                </a:solidFill>
              </a:rPr>
              <a:t> </a:t>
            </a:r>
            <a:r>
              <a:rPr lang="cs-CZ" sz="2200" b="1" dirty="0" smtClean="0">
                <a:solidFill>
                  <a:schemeClr val="accent1"/>
                </a:solidFill>
              </a:rPr>
              <a:t>   činnost, zpřístupňování umění ve sdělovacích prostředcích i ve </a:t>
            </a:r>
          </a:p>
          <a:p>
            <a:pPr algn="ctr">
              <a:buClr>
                <a:schemeClr val="tx2"/>
              </a:buClr>
            </a:pPr>
            <a:r>
              <a:rPr lang="cs-CZ" sz="2200" b="1" dirty="0" smtClean="0">
                <a:solidFill>
                  <a:schemeClr val="accent1"/>
                </a:solidFill>
              </a:rPr>
              <a:t> </a:t>
            </a:r>
            <a:r>
              <a:rPr lang="cs-CZ" sz="2200" b="1" dirty="0" smtClean="0">
                <a:solidFill>
                  <a:schemeClr val="accent1"/>
                </a:solidFill>
              </a:rPr>
              <a:t>   školách, dále výstavy, veletrhy a další aktivity.</a:t>
            </a:r>
          </a:p>
          <a:p>
            <a:endParaRPr lang="cs-CZ" sz="2200" b="1" dirty="0">
              <a:solidFill>
                <a:schemeClr val="accent1"/>
              </a:solidFill>
            </a:endParaRPr>
          </a:p>
        </p:txBody>
      </p:sp>
      <p:sp>
        <p:nvSpPr>
          <p:cNvPr id="3" name="Šipka doprava 2"/>
          <p:cNvSpPr/>
          <p:nvPr/>
        </p:nvSpPr>
        <p:spPr>
          <a:xfrm>
            <a:off x="467544" y="3212976"/>
            <a:ext cx="720080" cy="36004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332656"/>
            <a:ext cx="8208912" cy="2308324"/>
          </a:xfrm>
          <a:prstGeom prst="rect">
            <a:avLst/>
          </a:prstGeom>
          <a:solidFill>
            <a:schemeClr val="accent5">
              <a:lumMod val="60000"/>
              <a:lumOff val="40000"/>
            </a:schemeClr>
          </a:solidFill>
        </p:spPr>
        <p:txBody>
          <a:bodyPr wrap="square" rtlCol="0">
            <a:spAutoFit/>
          </a:bodyPr>
          <a:lstStyle/>
          <a:p>
            <a:pPr>
              <a:buFont typeface="Arial" pitchFamily="34" charset="0"/>
              <a:buChar char="•"/>
            </a:pPr>
            <a:r>
              <a:rPr lang="cs-CZ" b="1" dirty="0" smtClean="0">
                <a:solidFill>
                  <a:srgbClr val="336600"/>
                </a:solidFill>
              </a:rPr>
              <a:t>   současné </a:t>
            </a:r>
            <a:r>
              <a:rPr lang="cs-CZ" b="1" dirty="0" smtClean="0">
                <a:solidFill>
                  <a:srgbClr val="336600"/>
                </a:solidFill>
              </a:rPr>
              <a:t>pole </a:t>
            </a:r>
            <a:r>
              <a:rPr lang="cs-CZ" dirty="0" smtClean="0">
                <a:solidFill>
                  <a:schemeClr val="tx2"/>
                </a:solidFill>
              </a:rPr>
              <a:t>muzejně pedagogického výzkumu je výrazně </a:t>
            </a:r>
            <a:r>
              <a:rPr lang="cs-CZ" b="1" dirty="0" err="1" smtClean="0">
                <a:solidFill>
                  <a:srgbClr val="336600"/>
                </a:solidFill>
              </a:rPr>
              <a:t>multidisciplinární</a:t>
            </a:r>
            <a:r>
              <a:rPr lang="cs-CZ" b="1" dirty="0" smtClean="0">
                <a:solidFill>
                  <a:srgbClr val="336600"/>
                </a:solidFill>
              </a:rPr>
              <a:t>.  </a:t>
            </a:r>
          </a:p>
          <a:p>
            <a:pPr>
              <a:buFont typeface="Arial" pitchFamily="34" charset="0"/>
              <a:buChar char="•"/>
            </a:pPr>
            <a:r>
              <a:rPr lang="cs-CZ" dirty="0" smtClean="0">
                <a:solidFill>
                  <a:schemeClr val="tx2"/>
                </a:solidFill>
              </a:rPr>
              <a:t> </a:t>
            </a:r>
            <a:r>
              <a:rPr lang="cs-CZ" dirty="0" smtClean="0">
                <a:solidFill>
                  <a:schemeClr val="tx2"/>
                </a:solidFill>
              </a:rPr>
              <a:t>  nenáleží </a:t>
            </a:r>
            <a:r>
              <a:rPr lang="cs-CZ" dirty="0" smtClean="0">
                <a:solidFill>
                  <a:schemeClr val="tx2"/>
                </a:solidFill>
              </a:rPr>
              <a:t>jenom do zájmové oblasti pedagogiky a muzeologie, ale také </a:t>
            </a:r>
            <a:r>
              <a:rPr lang="cs-CZ" b="1" dirty="0" smtClean="0">
                <a:solidFill>
                  <a:schemeClr val="tx2"/>
                </a:solidFill>
              </a:rPr>
              <a:t>sociologie </a:t>
            </a:r>
            <a:endParaRPr lang="cs-CZ" b="1" dirty="0" smtClean="0">
              <a:solidFill>
                <a:schemeClr val="tx2"/>
              </a:solidFill>
            </a:endParaRPr>
          </a:p>
          <a:p>
            <a:r>
              <a:rPr lang="cs-CZ" dirty="0" smtClean="0">
                <a:solidFill>
                  <a:schemeClr val="tx2"/>
                </a:solidFill>
              </a:rPr>
              <a:t>    (</a:t>
            </a:r>
            <a:r>
              <a:rPr lang="cs-CZ" dirty="0" smtClean="0">
                <a:solidFill>
                  <a:schemeClr val="tx2"/>
                </a:solidFill>
              </a:rPr>
              <a:t>významné výzkumy muzejní návštěvnosti), </a:t>
            </a:r>
            <a:r>
              <a:rPr lang="cs-CZ" b="1" dirty="0" smtClean="0">
                <a:solidFill>
                  <a:schemeClr val="tx2"/>
                </a:solidFill>
              </a:rPr>
              <a:t>psychologie</a:t>
            </a:r>
            <a:r>
              <a:rPr lang="cs-CZ" dirty="0" smtClean="0">
                <a:solidFill>
                  <a:schemeClr val="tx2"/>
                </a:solidFill>
              </a:rPr>
              <a:t> (teoretická východiska </a:t>
            </a:r>
            <a:endParaRPr lang="cs-CZ" dirty="0" smtClean="0">
              <a:solidFill>
                <a:schemeClr val="tx2"/>
              </a:solidFill>
            </a:endParaRPr>
          </a:p>
          <a:p>
            <a:r>
              <a:rPr lang="cs-CZ" dirty="0" smtClean="0">
                <a:solidFill>
                  <a:schemeClr val="tx2"/>
                </a:solidFill>
              </a:rPr>
              <a:t> </a:t>
            </a:r>
            <a:r>
              <a:rPr lang="cs-CZ" dirty="0" smtClean="0">
                <a:solidFill>
                  <a:schemeClr val="tx2"/>
                </a:solidFill>
              </a:rPr>
              <a:t>   muzejní </a:t>
            </a:r>
            <a:r>
              <a:rPr lang="cs-CZ" dirty="0" smtClean="0">
                <a:solidFill>
                  <a:schemeClr val="tx2"/>
                </a:solidFill>
              </a:rPr>
              <a:t>percepce, sekundární verbální i nonverbální komunikace a především </a:t>
            </a:r>
            <a:endParaRPr lang="cs-CZ" dirty="0" smtClean="0">
              <a:solidFill>
                <a:schemeClr val="tx2"/>
              </a:solidFill>
            </a:endParaRPr>
          </a:p>
          <a:p>
            <a:r>
              <a:rPr lang="cs-CZ" dirty="0" smtClean="0">
                <a:solidFill>
                  <a:schemeClr val="tx2"/>
                </a:solidFill>
              </a:rPr>
              <a:t> </a:t>
            </a:r>
            <a:r>
              <a:rPr lang="cs-CZ" dirty="0" smtClean="0">
                <a:solidFill>
                  <a:schemeClr val="tx2"/>
                </a:solidFill>
              </a:rPr>
              <a:t>   procesy </a:t>
            </a:r>
            <a:r>
              <a:rPr lang="cs-CZ" dirty="0" smtClean="0">
                <a:solidFill>
                  <a:schemeClr val="tx2"/>
                </a:solidFill>
              </a:rPr>
              <a:t>učení v muzeu), </a:t>
            </a:r>
            <a:r>
              <a:rPr lang="cs-CZ" b="1" dirty="0" smtClean="0">
                <a:solidFill>
                  <a:schemeClr val="tx2"/>
                </a:solidFill>
              </a:rPr>
              <a:t>teorie informací, teorie komunikace </a:t>
            </a:r>
            <a:r>
              <a:rPr lang="cs-CZ" dirty="0" smtClean="0">
                <a:solidFill>
                  <a:schemeClr val="tx2"/>
                </a:solidFill>
              </a:rPr>
              <a:t>atd</a:t>
            </a:r>
            <a:r>
              <a:rPr lang="cs-CZ" dirty="0" smtClean="0">
                <a:solidFill>
                  <a:schemeClr val="tx2"/>
                </a:solidFill>
              </a:rPr>
              <a:t>.</a:t>
            </a:r>
            <a:endParaRPr lang="cs-CZ" dirty="0" smtClean="0">
              <a:solidFill>
                <a:schemeClr val="tx2"/>
              </a:solidFill>
            </a:endParaRPr>
          </a:p>
          <a:p>
            <a:pPr>
              <a:buFont typeface="Arial" pitchFamily="34" charset="0"/>
              <a:buChar char="•"/>
            </a:pPr>
            <a:r>
              <a:rPr lang="cs-CZ" dirty="0" smtClean="0">
                <a:solidFill>
                  <a:schemeClr val="tx2"/>
                </a:solidFill>
              </a:rPr>
              <a:t>   psychologický </a:t>
            </a:r>
            <a:r>
              <a:rPr lang="cs-CZ" dirty="0" smtClean="0">
                <a:solidFill>
                  <a:schemeClr val="tx2"/>
                </a:solidFill>
              </a:rPr>
              <a:t>pohled na muzejní pedagogiku zdůrazňuje jako její podstatný rys </a:t>
            </a:r>
            <a:endParaRPr lang="cs-CZ" dirty="0" smtClean="0">
              <a:solidFill>
                <a:schemeClr val="tx2"/>
              </a:solidFill>
            </a:endParaRPr>
          </a:p>
          <a:p>
            <a:r>
              <a:rPr lang="cs-CZ" dirty="0" smtClean="0">
                <a:solidFill>
                  <a:schemeClr val="tx2"/>
                </a:solidFill>
              </a:rPr>
              <a:t> </a:t>
            </a:r>
            <a:r>
              <a:rPr lang="cs-CZ" dirty="0" smtClean="0">
                <a:solidFill>
                  <a:schemeClr val="tx2"/>
                </a:solidFill>
              </a:rPr>
              <a:t>    výzkum </a:t>
            </a:r>
            <a:r>
              <a:rPr lang="cs-CZ" dirty="0" smtClean="0">
                <a:solidFill>
                  <a:schemeClr val="tx2"/>
                </a:solidFill>
              </a:rPr>
              <a:t>a podporu procesů učení v muzeu. </a:t>
            </a:r>
            <a:endParaRPr lang="cs-CZ" b="1" dirty="0" smtClean="0">
              <a:solidFill>
                <a:schemeClr val="tx2"/>
              </a:solidFill>
            </a:endParaRPr>
          </a:p>
          <a:p>
            <a:endParaRPr lang="cs-CZ" dirty="0"/>
          </a:p>
        </p:txBody>
      </p:sp>
      <p:sp>
        <p:nvSpPr>
          <p:cNvPr id="3" name="Zaoblený obdélníkový popisek 2"/>
          <p:cNvSpPr/>
          <p:nvPr/>
        </p:nvSpPr>
        <p:spPr>
          <a:xfrm>
            <a:off x="467544" y="2924944"/>
            <a:ext cx="6696744" cy="2808312"/>
          </a:xfrm>
          <a:prstGeom prst="wedgeRoundRectCallout">
            <a:avLst>
              <a:gd name="adj1" fmla="val 57068"/>
              <a:gd name="adj2" fmla="val 722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TextovéPole 3"/>
          <p:cNvSpPr txBox="1"/>
          <p:nvPr/>
        </p:nvSpPr>
        <p:spPr>
          <a:xfrm>
            <a:off x="611560" y="3025983"/>
            <a:ext cx="6480720" cy="3139321"/>
          </a:xfrm>
          <a:prstGeom prst="rect">
            <a:avLst/>
          </a:prstGeom>
          <a:noFill/>
        </p:spPr>
        <p:txBody>
          <a:bodyPr wrap="square" rtlCol="0">
            <a:spAutoFit/>
          </a:bodyPr>
          <a:lstStyle/>
          <a:p>
            <a:r>
              <a:rPr lang="cs-CZ" i="1" dirty="0" smtClean="0">
                <a:solidFill>
                  <a:schemeClr val="accent6">
                    <a:lumMod val="20000"/>
                    <a:lumOff val="80000"/>
                  </a:schemeClr>
                </a:solidFill>
              </a:rPr>
              <a:t>„Řada </a:t>
            </a:r>
            <a:r>
              <a:rPr lang="cs-CZ" i="1" dirty="0" smtClean="0">
                <a:solidFill>
                  <a:schemeClr val="accent6">
                    <a:lumMod val="20000"/>
                    <a:lumOff val="80000"/>
                  </a:schemeClr>
                </a:solidFill>
              </a:rPr>
              <a:t>současných muzejně pedagogických </a:t>
            </a:r>
            <a:r>
              <a:rPr lang="cs-CZ" i="1" dirty="0" smtClean="0">
                <a:solidFill>
                  <a:schemeClr val="accent6">
                    <a:lumMod val="20000"/>
                    <a:lumOff val="80000"/>
                  </a:schemeClr>
                </a:solidFill>
              </a:rPr>
              <a:t>koncepcí vychází </a:t>
            </a:r>
            <a:r>
              <a:rPr lang="cs-CZ" i="1" dirty="0" smtClean="0">
                <a:solidFill>
                  <a:schemeClr val="accent6">
                    <a:lumMod val="20000"/>
                    <a:lumOff val="80000"/>
                  </a:schemeClr>
                </a:solidFill>
              </a:rPr>
              <a:t>z pojmu komunikace, ve které vidí svůj původ i cíl. S tímto přístupem se současně často setkáváme i v samotné muzeologii, kde se vedle selekce a tezaurace chápe muzejní komunikace jako jedna ze tří bázových muzejních činností. Muzeum se z pohledu komunikačního paradigmatu chápe jako sociální místo komunikace. Rozvoj progresivních forem muzejní komunikace se tak z tohoto pohledu stává jedním z hlavních směrů v muzejní práci a dává smysl muzejní pedagogice. </a:t>
            </a:r>
            <a:r>
              <a:rPr lang="cs-CZ" i="1" dirty="0" smtClean="0">
                <a:solidFill>
                  <a:schemeClr val="accent6">
                    <a:lumMod val="20000"/>
                    <a:lumOff val="80000"/>
                  </a:schemeClr>
                </a:solidFill>
              </a:rPr>
              <a:t>” </a:t>
            </a:r>
            <a:r>
              <a:rPr lang="cs-CZ" dirty="0" smtClean="0">
                <a:solidFill>
                  <a:schemeClr val="accent6">
                    <a:lumMod val="20000"/>
                    <a:lumOff val="80000"/>
                  </a:schemeClr>
                </a:solidFill>
              </a:rPr>
              <a:t>(V. </a:t>
            </a:r>
            <a:r>
              <a:rPr lang="cs-CZ" dirty="0" err="1" smtClean="0">
                <a:solidFill>
                  <a:schemeClr val="accent6">
                    <a:lumMod val="20000"/>
                    <a:lumOff val="80000"/>
                  </a:schemeClr>
                </a:solidFill>
              </a:rPr>
              <a:t>Jůva</a:t>
            </a:r>
            <a:r>
              <a:rPr lang="cs-CZ" dirty="0" smtClean="0">
                <a:solidFill>
                  <a:schemeClr val="accent6">
                    <a:lumMod val="20000"/>
                    <a:lumOff val="80000"/>
                  </a:schemeClr>
                </a:solidFill>
              </a:rPr>
              <a:t>, 2004)</a:t>
            </a:r>
            <a:endParaRPr lang="cs-CZ" i="1" dirty="0" smtClean="0">
              <a:solidFill>
                <a:schemeClr val="accent6">
                  <a:lumMod val="20000"/>
                  <a:lumOff val="80000"/>
                </a:schemeClr>
              </a:solidFill>
            </a:endParaRPr>
          </a:p>
          <a:p>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oblený obdélníkový popisek 1"/>
          <p:cNvSpPr/>
          <p:nvPr/>
        </p:nvSpPr>
        <p:spPr>
          <a:xfrm>
            <a:off x="251520" y="116632"/>
            <a:ext cx="3168352" cy="3600400"/>
          </a:xfrm>
          <a:prstGeom prst="wedgeRoundRectCallout">
            <a:avLst>
              <a:gd name="adj1" fmla="val -45949"/>
              <a:gd name="adj2" fmla="val 85354"/>
              <a:gd name="adj3"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395536" y="188640"/>
            <a:ext cx="3168352" cy="3693319"/>
          </a:xfrm>
          <a:prstGeom prst="rect">
            <a:avLst/>
          </a:prstGeom>
          <a:noFill/>
        </p:spPr>
        <p:txBody>
          <a:bodyPr wrap="square" rtlCol="0">
            <a:spAutoFit/>
          </a:bodyPr>
          <a:lstStyle/>
          <a:p>
            <a:r>
              <a:rPr lang="cs-CZ" i="1" dirty="0" smtClean="0">
                <a:solidFill>
                  <a:srgbClr val="336600"/>
                </a:solidFill>
              </a:rPr>
              <a:t>„</a:t>
            </a:r>
            <a:r>
              <a:rPr lang="cs-CZ" i="1" dirty="0" smtClean="0">
                <a:solidFill>
                  <a:srgbClr val="336600"/>
                </a:solidFill>
              </a:rPr>
              <a:t>Muzejní </a:t>
            </a:r>
            <a:r>
              <a:rPr lang="cs-CZ" i="1" dirty="0" smtClean="0">
                <a:solidFill>
                  <a:srgbClr val="336600"/>
                </a:solidFill>
              </a:rPr>
              <a:t>pedagogika začíná tehdy, když vznikne </a:t>
            </a:r>
            <a:r>
              <a:rPr lang="cs-CZ" b="1" i="1" dirty="0" smtClean="0">
                <a:solidFill>
                  <a:srgbClr val="336600"/>
                </a:solidFill>
              </a:rPr>
              <a:t>efekt setkání muzea s člověkem,</a:t>
            </a:r>
            <a:r>
              <a:rPr lang="cs-CZ" i="1" dirty="0" smtClean="0">
                <a:solidFill>
                  <a:srgbClr val="336600"/>
                </a:solidFill>
              </a:rPr>
              <a:t> pokouší se odpovědět na otázku, jak se má změnit charakter muzejní komunikace, ve své podstatě vizuální, ve spojitosti s přeměnami ve společnosti dotýkajícími se kultury </a:t>
            </a:r>
            <a:r>
              <a:rPr lang="cs-CZ" i="1" dirty="0" smtClean="0">
                <a:solidFill>
                  <a:srgbClr val="336600"/>
                </a:solidFill>
              </a:rPr>
              <a:t>a vzdělávání”</a:t>
            </a:r>
          </a:p>
          <a:p>
            <a:r>
              <a:rPr lang="cs-CZ" dirty="0" smtClean="0">
                <a:solidFill>
                  <a:srgbClr val="336600"/>
                </a:solidFill>
              </a:rPr>
              <a:t>(</a:t>
            </a:r>
            <a:r>
              <a:rPr lang="cs-CZ" dirty="0" err="1" smtClean="0">
                <a:solidFill>
                  <a:srgbClr val="336600"/>
                </a:solidFill>
              </a:rPr>
              <a:t>Gilmutdinová</a:t>
            </a:r>
            <a:r>
              <a:rPr lang="cs-CZ" dirty="0" smtClean="0">
                <a:solidFill>
                  <a:srgbClr val="336600"/>
                </a:solidFill>
              </a:rPr>
              <a:t>, </a:t>
            </a:r>
            <a:r>
              <a:rPr lang="cs-CZ" dirty="0" smtClean="0">
                <a:solidFill>
                  <a:srgbClr val="336600"/>
                </a:solidFill>
              </a:rPr>
              <a:t>2001)</a:t>
            </a:r>
          </a:p>
          <a:p>
            <a:endParaRPr lang="cs-CZ" dirty="0"/>
          </a:p>
        </p:txBody>
      </p:sp>
      <p:sp>
        <p:nvSpPr>
          <p:cNvPr id="5" name="Zaoblený obdélníkový popisek 4"/>
          <p:cNvSpPr/>
          <p:nvPr/>
        </p:nvSpPr>
        <p:spPr>
          <a:xfrm>
            <a:off x="3635896" y="476672"/>
            <a:ext cx="3096344" cy="3312368"/>
          </a:xfrm>
          <a:prstGeom prst="wedgeRoundRectCallout">
            <a:avLst>
              <a:gd name="adj1" fmla="val -72409"/>
              <a:gd name="adj2" fmla="val 7512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3707904" y="548680"/>
            <a:ext cx="3024336" cy="3416320"/>
          </a:xfrm>
          <a:prstGeom prst="rect">
            <a:avLst/>
          </a:prstGeom>
          <a:noFill/>
        </p:spPr>
        <p:txBody>
          <a:bodyPr wrap="square" rtlCol="0">
            <a:spAutoFit/>
          </a:bodyPr>
          <a:lstStyle/>
          <a:p>
            <a:r>
              <a:rPr lang="cs-CZ" i="1" dirty="0" smtClean="0">
                <a:solidFill>
                  <a:schemeClr val="tx2"/>
                </a:solidFill>
              </a:rPr>
              <a:t>„Muzejní </a:t>
            </a:r>
            <a:r>
              <a:rPr lang="cs-CZ" i="1" dirty="0" smtClean="0">
                <a:solidFill>
                  <a:schemeClr val="tx2"/>
                </a:solidFill>
              </a:rPr>
              <a:t>pedagogiku chápeme jako typickou </a:t>
            </a:r>
            <a:r>
              <a:rPr lang="cs-CZ" b="1" i="1" dirty="0" smtClean="0">
                <a:solidFill>
                  <a:schemeClr val="tx2"/>
                </a:solidFill>
              </a:rPr>
              <a:t>moderní interdisciplinární vědu, která vychází především z podnětů pedagogiky a muzeologie </a:t>
            </a:r>
            <a:r>
              <a:rPr lang="cs-CZ" i="1" dirty="0" smtClean="0">
                <a:solidFill>
                  <a:schemeClr val="tx2"/>
                </a:solidFill>
              </a:rPr>
              <a:t>za současného respektování psychologických, sociologických, komunikačních ad. Aspektů</a:t>
            </a:r>
            <a:r>
              <a:rPr lang="cs-CZ" i="1" dirty="0" smtClean="0">
                <a:solidFill>
                  <a:schemeClr val="tx2"/>
                </a:solidFill>
              </a:rPr>
              <a:t>.”</a:t>
            </a:r>
          </a:p>
          <a:p>
            <a:r>
              <a:rPr lang="cs-CZ" dirty="0" smtClean="0">
                <a:solidFill>
                  <a:schemeClr val="tx2"/>
                </a:solidFill>
              </a:rPr>
              <a:t>(V. </a:t>
            </a:r>
            <a:r>
              <a:rPr lang="cs-CZ" dirty="0" err="1" smtClean="0">
                <a:solidFill>
                  <a:schemeClr val="tx2"/>
                </a:solidFill>
              </a:rPr>
              <a:t>Jůva</a:t>
            </a:r>
            <a:r>
              <a:rPr lang="cs-CZ" dirty="0" smtClean="0">
                <a:solidFill>
                  <a:schemeClr val="tx2"/>
                </a:solidFill>
              </a:rPr>
              <a:t>, 2004) </a:t>
            </a:r>
            <a:endParaRPr lang="cs-CZ" dirty="0" smtClean="0">
              <a:solidFill>
                <a:schemeClr val="tx2"/>
              </a:solidFill>
            </a:endParaRPr>
          </a:p>
          <a:p>
            <a:endParaRPr lang="cs-CZ" dirty="0"/>
          </a:p>
        </p:txBody>
      </p:sp>
      <p:sp>
        <p:nvSpPr>
          <p:cNvPr id="7" name="TextovéPole 6"/>
          <p:cNvSpPr txBox="1"/>
          <p:nvPr/>
        </p:nvSpPr>
        <p:spPr>
          <a:xfrm>
            <a:off x="539552" y="5085184"/>
            <a:ext cx="8136904" cy="1446550"/>
          </a:xfrm>
          <a:prstGeom prst="rect">
            <a:avLst/>
          </a:prstGeom>
          <a:noFill/>
        </p:spPr>
        <p:txBody>
          <a:bodyPr wrap="square" rtlCol="0">
            <a:spAutoFit/>
          </a:bodyPr>
          <a:lstStyle/>
          <a:p>
            <a:pPr>
              <a:buFont typeface="Arial" pitchFamily="34" charset="0"/>
              <a:buChar char="•"/>
            </a:pPr>
            <a:r>
              <a:rPr lang="cs-CZ" sz="2200" dirty="0" smtClean="0">
                <a:solidFill>
                  <a:schemeClr val="tx2"/>
                </a:solidFill>
              </a:rPr>
              <a:t>   Jednou </a:t>
            </a:r>
            <a:r>
              <a:rPr lang="cs-CZ" sz="2200" dirty="0" smtClean="0">
                <a:solidFill>
                  <a:schemeClr val="tx2"/>
                </a:solidFill>
              </a:rPr>
              <a:t>ze základních metodologických otázek analýzy muzejní </a:t>
            </a:r>
            <a:endParaRPr lang="cs-CZ" sz="2200" dirty="0" smtClean="0">
              <a:solidFill>
                <a:schemeClr val="tx2"/>
              </a:solidFill>
            </a:endParaRPr>
          </a:p>
          <a:p>
            <a:r>
              <a:rPr lang="cs-CZ" sz="2200" dirty="0" smtClean="0">
                <a:solidFill>
                  <a:schemeClr val="tx2"/>
                </a:solidFill>
              </a:rPr>
              <a:t>    pedagogiky </a:t>
            </a:r>
            <a:r>
              <a:rPr lang="cs-CZ" sz="2200" dirty="0" smtClean="0">
                <a:solidFill>
                  <a:schemeClr val="tx2"/>
                </a:solidFill>
              </a:rPr>
              <a:t>je, zda má či nemá </a:t>
            </a:r>
            <a:r>
              <a:rPr lang="cs-CZ" sz="2200" b="1" dirty="0" smtClean="0">
                <a:solidFill>
                  <a:schemeClr val="tx2"/>
                </a:solidFill>
              </a:rPr>
              <a:t>pedagogický charakter</a:t>
            </a:r>
            <a:r>
              <a:rPr lang="cs-CZ" sz="2200" dirty="0" smtClean="0">
                <a:solidFill>
                  <a:schemeClr val="tx2"/>
                </a:solidFill>
              </a:rPr>
              <a:t>. V. </a:t>
            </a:r>
            <a:r>
              <a:rPr lang="cs-CZ" sz="2200" dirty="0" err="1" smtClean="0">
                <a:solidFill>
                  <a:schemeClr val="tx2"/>
                </a:solidFill>
              </a:rPr>
              <a:t>Jůva</a:t>
            </a:r>
            <a:r>
              <a:rPr lang="cs-CZ" sz="2200" dirty="0" smtClean="0">
                <a:solidFill>
                  <a:schemeClr val="tx2"/>
                </a:solidFill>
              </a:rPr>
              <a:t> a </a:t>
            </a:r>
            <a:endParaRPr lang="cs-CZ" sz="2200" dirty="0" smtClean="0">
              <a:solidFill>
                <a:schemeClr val="tx2"/>
              </a:solidFill>
            </a:endParaRPr>
          </a:p>
          <a:p>
            <a:r>
              <a:rPr lang="cs-CZ" sz="2200" dirty="0" smtClean="0">
                <a:solidFill>
                  <a:schemeClr val="tx2"/>
                </a:solidFill>
              </a:rPr>
              <a:t> </a:t>
            </a:r>
            <a:r>
              <a:rPr lang="cs-CZ" sz="2200" dirty="0" smtClean="0">
                <a:solidFill>
                  <a:schemeClr val="tx2"/>
                </a:solidFill>
              </a:rPr>
              <a:t>   U</a:t>
            </a:r>
            <a:r>
              <a:rPr lang="cs-CZ" sz="2200" dirty="0" smtClean="0">
                <a:solidFill>
                  <a:schemeClr val="tx2"/>
                </a:solidFill>
              </a:rPr>
              <a:t>. </a:t>
            </a:r>
            <a:r>
              <a:rPr lang="cs-CZ" sz="2200" dirty="0" err="1" smtClean="0">
                <a:solidFill>
                  <a:schemeClr val="tx2"/>
                </a:solidFill>
              </a:rPr>
              <a:t>Heiligenmannová</a:t>
            </a:r>
            <a:r>
              <a:rPr lang="cs-CZ" sz="2200" dirty="0" smtClean="0">
                <a:solidFill>
                  <a:schemeClr val="tx2"/>
                </a:solidFill>
              </a:rPr>
              <a:t>  se domnívají, že odpověď může poskytnout </a:t>
            </a:r>
            <a:endParaRPr lang="cs-CZ" sz="2200" dirty="0" smtClean="0">
              <a:solidFill>
                <a:schemeClr val="tx2"/>
              </a:solidFill>
            </a:endParaRPr>
          </a:p>
          <a:p>
            <a:r>
              <a:rPr lang="cs-CZ" sz="2200" dirty="0" smtClean="0">
                <a:solidFill>
                  <a:schemeClr val="tx2"/>
                </a:solidFill>
              </a:rPr>
              <a:t> </a:t>
            </a:r>
            <a:r>
              <a:rPr lang="cs-CZ" sz="2200" dirty="0" smtClean="0">
                <a:solidFill>
                  <a:schemeClr val="tx2"/>
                </a:solidFill>
              </a:rPr>
              <a:t>   rozbor </a:t>
            </a:r>
            <a:r>
              <a:rPr lang="cs-CZ" sz="2200" dirty="0" smtClean="0">
                <a:solidFill>
                  <a:schemeClr val="tx2"/>
                </a:solidFill>
              </a:rPr>
              <a:t>muzejně pedagogické praxe.</a:t>
            </a:r>
            <a:endParaRPr lang="cs-CZ" sz="2200"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1475656" y="2852936"/>
            <a:ext cx="5112568" cy="1440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51520" y="1700808"/>
            <a:ext cx="864096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301752" y="692696"/>
            <a:ext cx="8686800" cy="936104"/>
          </a:xfrm>
        </p:spPr>
        <p:txBody>
          <a:bodyPr>
            <a:normAutofit fontScale="90000"/>
          </a:bodyPr>
          <a:lstStyle/>
          <a:p>
            <a:r>
              <a:rPr lang="cs-CZ" sz="2700" dirty="0" smtClean="0"/>
              <a:t>Muzejně pedagogická praxe je velmi pestrá a zahrnuje </a:t>
            </a:r>
            <a:r>
              <a:rPr lang="cs-CZ" sz="2700" dirty="0" smtClean="0"/>
              <a:t>:</a:t>
            </a:r>
            <a:r>
              <a:rPr lang="cs-CZ" dirty="0" smtClean="0"/>
              <a:t/>
            </a:r>
            <a:br>
              <a:rPr lang="cs-CZ" dirty="0" smtClean="0"/>
            </a:br>
            <a:endParaRPr lang="cs-CZ" dirty="0"/>
          </a:p>
        </p:txBody>
      </p:sp>
      <p:sp>
        <p:nvSpPr>
          <p:cNvPr id="3" name="Zástupný symbol pro obsah 2"/>
          <p:cNvSpPr>
            <a:spLocks noGrp="1"/>
          </p:cNvSpPr>
          <p:nvPr>
            <p:ph sz="half" idx="1"/>
          </p:nvPr>
        </p:nvSpPr>
        <p:spPr>
          <a:xfrm>
            <a:off x="251520" y="1196752"/>
            <a:ext cx="8587680" cy="5055840"/>
          </a:xfrm>
        </p:spPr>
        <p:txBody>
          <a:bodyPr/>
          <a:lstStyle/>
          <a:p>
            <a:pPr lvl="0" algn="ctr">
              <a:buNone/>
            </a:pPr>
            <a:endParaRPr lang="cs-CZ" sz="3000" dirty="0" smtClean="0"/>
          </a:p>
          <a:p>
            <a:pPr lvl="0" algn="ctr">
              <a:buNone/>
            </a:pPr>
            <a:r>
              <a:rPr lang="cs-CZ" sz="3000" b="1" dirty="0" smtClean="0">
                <a:solidFill>
                  <a:schemeClr val="accent6">
                    <a:lumMod val="20000"/>
                    <a:lumOff val="80000"/>
                  </a:schemeClr>
                </a:solidFill>
              </a:rPr>
              <a:t>1. Participaci </a:t>
            </a:r>
            <a:r>
              <a:rPr lang="cs-CZ" sz="3000" b="1" dirty="0" smtClean="0">
                <a:solidFill>
                  <a:schemeClr val="accent6">
                    <a:lumMod val="20000"/>
                    <a:lumOff val="80000"/>
                  </a:schemeClr>
                </a:solidFill>
              </a:rPr>
              <a:t>na tvorbě muzejních expozic a výstav</a:t>
            </a:r>
          </a:p>
          <a:p>
            <a:pPr>
              <a:buNone/>
            </a:pPr>
            <a:endParaRPr lang="cs-CZ" dirty="0" smtClean="0"/>
          </a:p>
          <a:p>
            <a:pPr>
              <a:buNone/>
            </a:pPr>
            <a:endParaRPr lang="cs-CZ" dirty="0"/>
          </a:p>
        </p:txBody>
      </p:sp>
      <p:sp>
        <p:nvSpPr>
          <p:cNvPr id="1025" name="Rectangle 1"/>
          <p:cNvSpPr>
            <a:spLocks noChangeArrowheads="1"/>
          </p:cNvSpPr>
          <p:nvPr/>
        </p:nvSpPr>
        <p:spPr bwMode="auto">
          <a:xfrm>
            <a:off x="1691680" y="2957501"/>
            <a:ext cx="475252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cs-CZ" sz="2400" b="1" i="0" u="none" strike="noStrike" cap="none" normalizeH="0" baseline="0" dirty="0" smtClean="0">
                <a:ln>
                  <a:noFill/>
                </a:ln>
                <a:solidFill>
                  <a:srgbClr val="336600"/>
                </a:solidFill>
                <a:effectLst/>
                <a:ea typeface="Calibri" pitchFamily="34" charset="0"/>
                <a:cs typeface="Times New Roman" pitchFamily="18" charset="0"/>
              </a:rPr>
              <a:t>2. Služby pro muzejní publikum – pro děti, pro mládež, v rámci školní výuky, ve volném čase, pro dospělé</a:t>
            </a:r>
            <a:endParaRPr kumimoji="0" lang="cs-CZ" sz="3600" b="1" i="0" u="none" strike="noStrike" cap="none" normalizeH="0" baseline="0" dirty="0" smtClean="0">
              <a:ln>
                <a:noFill/>
              </a:ln>
              <a:solidFill>
                <a:srgbClr val="336600"/>
              </a:solidFill>
              <a:effectLst/>
            </a:endParaRPr>
          </a:p>
        </p:txBody>
      </p:sp>
      <p:sp>
        <p:nvSpPr>
          <p:cNvPr id="8" name="Obdélník 7"/>
          <p:cNvSpPr/>
          <p:nvPr/>
        </p:nvSpPr>
        <p:spPr>
          <a:xfrm>
            <a:off x="3059832" y="4725144"/>
            <a:ext cx="5328592" cy="172819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cs-CZ" sz="3200" b="1" dirty="0" smtClean="0">
                <a:solidFill>
                  <a:schemeClr val="tx2"/>
                </a:solidFill>
                <a:ea typeface="Calibri" pitchFamily="34" charset="0"/>
                <a:cs typeface="Times New Roman" pitchFamily="18" charset="0"/>
              </a:rPr>
              <a:t>3. Tvorbu </a:t>
            </a:r>
            <a:r>
              <a:rPr lang="cs-CZ" sz="3200" b="1" dirty="0" smtClean="0">
                <a:solidFill>
                  <a:schemeClr val="tx2"/>
                </a:solidFill>
                <a:ea typeface="Calibri" pitchFamily="34" charset="0"/>
                <a:cs typeface="Times New Roman" pitchFamily="18" charset="0"/>
              </a:rPr>
              <a:t>doprovodných muzejně didaktických materiálů.</a:t>
            </a:r>
            <a:endParaRPr lang="cs-CZ" sz="4400" b="1" dirty="0" smtClean="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692696"/>
            <a:ext cx="8686800" cy="602704"/>
          </a:xfrm>
        </p:spPr>
        <p:txBody>
          <a:bodyPr>
            <a:normAutofit fontScale="90000"/>
          </a:bodyPr>
          <a:lstStyle/>
          <a:p>
            <a:pPr algn="ctr"/>
            <a:r>
              <a:rPr lang="cs-CZ" sz="2700" dirty="0" smtClean="0">
                <a:solidFill>
                  <a:srgbClr val="003300"/>
                </a:solidFill>
              </a:rPr>
              <a:t>Bližší analýza jednotlivých oblastí </a:t>
            </a:r>
            <a:r>
              <a:rPr lang="cs-CZ" sz="2700" dirty="0" smtClean="0">
                <a:solidFill>
                  <a:srgbClr val="003300"/>
                </a:solidFill>
              </a:rPr>
              <a:t/>
            </a:r>
            <a:br>
              <a:rPr lang="cs-CZ" sz="2700" dirty="0" smtClean="0">
                <a:solidFill>
                  <a:srgbClr val="003300"/>
                </a:solidFill>
              </a:rPr>
            </a:br>
            <a:r>
              <a:rPr lang="cs-CZ" sz="2700" dirty="0" smtClean="0">
                <a:solidFill>
                  <a:srgbClr val="003300"/>
                </a:solidFill>
              </a:rPr>
              <a:t>muzejně </a:t>
            </a:r>
            <a:r>
              <a:rPr lang="cs-CZ" sz="2700" dirty="0" smtClean="0">
                <a:solidFill>
                  <a:srgbClr val="003300"/>
                </a:solidFill>
              </a:rPr>
              <a:t>pedagogické praxe ukazuje, že:</a:t>
            </a:r>
            <a:r>
              <a:rPr lang="cs-CZ" dirty="0" smtClean="0"/>
              <a:t/>
            </a:r>
            <a:br>
              <a:rPr lang="cs-CZ" dirty="0" smtClean="0"/>
            </a:br>
            <a:endParaRPr lang="cs-CZ" dirty="0"/>
          </a:p>
        </p:txBody>
      </p:sp>
      <p:sp>
        <p:nvSpPr>
          <p:cNvPr id="3" name="Zástupný symbol pro obsah 2"/>
          <p:cNvSpPr>
            <a:spLocks noGrp="1"/>
          </p:cNvSpPr>
          <p:nvPr>
            <p:ph idx="1"/>
          </p:nvPr>
        </p:nvSpPr>
        <p:spPr>
          <a:xfrm>
            <a:off x="228600" y="1844824"/>
            <a:ext cx="8686800" cy="4248472"/>
          </a:xfrm>
          <a:solidFill>
            <a:schemeClr val="accent5">
              <a:lumMod val="60000"/>
              <a:lumOff val="40000"/>
            </a:schemeClr>
          </a:solidFill>
        </p:spPr>
        <p:txBody>
          <a:bodyPr>
            <a:normAutofit lnSpcReduction="10000"/>
          </a:bodyPr>
          <a:lstStyle/>
          <a:p>
            <a:pPr lvl="0" algn="ctr">
              <a:buClr>
                <a:srgbClr val="336600"/>
              </a:buClr>
              <a:buFont typeface="Wingdings" pitchFamily="2" charset="2"/>
              <a:buChar char="§"/>
            </a:pPr>
            <a:r>
              <a:rPr lang="cs-CZ" b="1" dirty="0" smtClean="0">
                <a:solidFill>
                  <a:srgbClr val="336600"/>
                </a:solidFill>
              </a:rPr>
              <a:t>se </a:t>
            </a:r>
            <a:r>
              <a:rPr lang="cs-CZ" b="1" dirty="0" smtClean="0">
                <a:solidFill>
                  <a:srgbClr val="336600"/>
                </a:solidFill>
              </a:rPr>
              <a:t>výrazně podílí na kultivaci edukačního prostředí </a:t>
            </a:r>
            <a:r>
              <a:rPr lang="cs-CZ" b="1" dirty="0" smtClean="0">
                <a:solidFill>
                  <a:srgbClr val="336600"/>
                </a:solidFill>
              </a:rPr>
              <a:t>muzea</a:t>
            </a:r>
          </a:p>
          <a:p>
            <a:pPr lvl="0">
              <a:buClr>
                <a:srgbClr val="336600"/>
              </a:buClr>
              <a:buFont typeface="Wingdings" pitchFamily="2" charset="2"/>
              <a:buChar char="§"/>
            </a:pPr>
            <a:endParaRPr lang="cs-CZ" b="1" dirty="0" smtClean="0">
              <a:solidFill>
                <a:srgbClr val="336600"/>
              </a:solidFill>
            </a:endParaRPr>
          </a:p>
          <a:p>
            <a:pPr algn="ctr">
              <a:buClr>
                <a:srgbClr val="336600"/>
              </a:buClr>
              <a:buFont typeface="Wingdings" pitchFamily="2" charset="2"/>
              <a:buChar char="§"/>
            </a:pPr>
            <a:r>
              <a:rPr lang="cs-CZ" b="1" dirty="0" smtClean="0">
                <a:solidFill>
                  <a:srgbClr val="336600"/>
                </a:solidFill>
              </a:rPr>
              <a:t>vykazují </a:t>
            </a:r>
            <a:r>
              <a:rPr lang="cs-CZ" b="1" dirty="0" smtClean="0">
                <a:solidFill>
                  <a:srgbClr val="336600"/>
                </a:solidFill>
              </a:rPr>
              <a:t>podstatné rysy typické pro edukační procesy s různým stupněm </a:t>
            </a:r>
            <a:r>
              <a:rPr lang="cs-CZ" b="1" dirty="0" smtClean="0">
                <a:solidFill>
                  <a:srgbClr val="336600"/>
                </a:solidFill>
              </a:rPr>
              <a:t>intencionality</a:t>
            </a:r>
          </a:p>
          <a:p>
            <a:pPr>
              <a:buClr>
                <a:srgbClr val="336600"/>
              </a:buClr>
              <a:buNone/>
            </a:pPr>
            <a:endParaRPr lang="cs-CZ" b="1" dirty="0" smtClean="0">
              <a:solidFill>
                <a:srgbClr val="336600"/>
              </a:solidFill>
            </a:endParaRPr>
          </a:p>
          <a:p>
            <a:pPr algn="ctr">
              <a:buClr>
                <a:srgbClr val="336600"/>
              </a:buClr>
              <a:buFont typeface="Wingdings" pitchFamily="2" charset="2"/>
              <a:buChar char="§"/>
            </a:pPr>
            <a:r>
              <a:rPr lang="cs-CZ" b="1" dirty="0" smtClean="0">
                <a:solidFill>
                  <a:srgbClr val="336600"/>
                </a:solidFill>
              </a:rPr>
              <a:t>vytvářejí </a:t>
            </a:r>
            <a:r>
              <a:rPr lang="cs-CZ" b="1" dirty="0" smtClean="0">
                <a:solidFill>
                  <a:srgbClr val="336600"/>
                </a:solidFill>
              </a:rPr>
              <a:t>specifické didaktické texty</a:t>
            </a:r>
          </a:p>
          <a:p>
            <a:pPr>
              <a:buNone/>
            </a:pPr>
            <a:r>
              <a:rPr lang="cs-CZ" dirty="0" smtClean="0">
                <a:solidFill>
                  <a:srgbClr val="336600"/>
                </a:solidFill>
              </a:rPr>
              <a:t> </a:t>
            </a:r>
            <a:endParaRPr lang="cs-CZ" dirty="0">
              <a:solidFill>
                <a:srgbClr val="3366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65956" y="1196752"/>
            <a:ext cx="5486164" cy="5544616"/>
          </a:xfrm>
        </p:spPr>
        <p:txBody>
          <a:bodyPr>
            <a:normAutofit/>
          </a:bodyPr>
          <a:lstStyle/>
          <a:p>
            <a:pPr>
              <a:buSzPct val="100000"/>
              <a:buFont typeface="Arial" pitchFamily="34" charset="0"/>
              <a:buChar char="•"/>
            </a:pPr>
            <a:r>
              <a:rPr lang="cs-CZ" sz="2200" dirty="0" smtClean="0"/>
              <a:t>Nejen </a:t>
            </a:r>
            <a:r>
              <a:rPr lang="cs-CZ" sz="2200" dirty="0" smtClean="0"/>
              <a:t>muzejně pedagogická péče o školní </a:t>
            </a:r>
            <a:r>
              <a:rPr lang="cs-CZ" sz="2200" dirty="0" smtClean="0"/>
              <a:t>třídy, ale </a:t>
            </a:r>
            <a:r>
              <a:rPr lang="cs-CZ" sz="2200" dirty="0" smtClean="0"/>
              <a:t>i volnočasové programy pro děti a mládež a služby pro dospělé návštěvníky </a:t>
            </a:r>
            <a:r>
              <a:rPr lang="cs-CZ" sz="2200" dirty="0" smtClean="0">
                <a:solidFill>
                  <a:schemeClr val="accent1"/>
                </a:solidFill>
              </a:rPr>
              <a:t>(např. průvodcovská činnost nebo nabídka nejrůznějších exkurzí a kurzů) </a:t>
            </a:r>
            <a:r>
              <a:rPr lang="cs-CZ" sz="2200" dirty="0" smtClean="0"/>
              <a:t>mají výrazný edukační charakter. </a:t>
            </a:r>
            <a:endParaRPr lang="cs-CZ" sz="2200" dirty="0" smtClean="0"/>
          </a:p>
          <a:p>
            <a:pPr>
              <a:buSzPct val="100000"/>
              <a:buFont typeface="Arial" pitchFamily="34" charset="0"/>
              <a:buChar char="•"/>
            </a:pPr>
            <a:r>
              <a:rPr lang="cs-CZ" sz="2200" dirty="0" smtClean="0"/>
              <a:t>Jejich </a:t>
            </a:r>
            <a:r>
              <a:rPr lang="cs-CZ" sz="2200" dirty="0" smtClean="0"/>
              <a:t>cílem je zprostředkování poznání a pomoc při pochopení konkrétních věcných vztahů. </a:t>
            </a:r>
            <a:endParaRPr lang="cs-CZ" sz="2200" dirty="0" smtClean="0"/>
          </a:p>
          <a:p>
            <a:pPr>
              <a:buSzPct val="100000"/>
              <a:buFont typeface="Arial" pitchFamily="34" charset="0"/>
              <a:buChar char="•"/>
            </a:pPr>
            <a:r>
              <a:rPr lang="cs-CZ" sz="2200" dirty="0" smtClean="0"/>
              <a:t>Společně </a:t>
            </a:r>
            <a:r>
              <a:rPr lang="cs-CZ" sz="2200" dirty="0" smtClean="0"/>
              <a:t>s doprovodnými materiály podporují nejen získávání vědomostí, ale stále častěji – v souvislosti s posilováním praktických aktivit v muzeu – </a:t>
            </a:r>
            <a:r>
              <a:rPr lang="cs-CZ" sz="2200" dirty="0" smtClean="0"/>
              <a:t>rozvíjejí </a:t>
            </a:r>
            <a:r>
              <a:rPr lang="cs-CZ" sz="2200" dirty="0" smtClean="0"/>
              <a:t>i </a:t>
            </a:r>
            <a:r>
              <a:rPr lang="cs-CZ" sz="2200" dirty="0" smtClean="0"/>
              <a:t>některé </a:t>
            </a:r>
            <a:r>
              <a:rPr lang="cs-CZ" sz="2200" b="1" dirty="0" smtClean="0">
                <a:solidFill>
                  <a:schemeClr val="accent1"/>
                </a:solidFill>
              </a:rPr>
              <a:t>umělecké</a:t>
            </a:r>
            <a:r>
              <a:rPr lang="cs-CZ" sz="2200" b="1" dirty="0" smtClean="0">
                <a:solidFill>
                  <a:schemeClr val="accent1"/>
                </a:solidFill>
              </a:rPr>
              <a:t>, řemeslné nebo technické dovednosti. </a:t>
            </a:r>
          </a:p>
          <a:p>
            <a:pPr>
              <a:buNone/>
            </a:pPr>
            <a:endParaRPr lang="cs-CZ" dirty="0"/>
          </a:p>
        </p:txBody>
      </p:sp>
      <p:sp>
        <p:nvSpPr>
          <p:cNvPr id="4" name="TextovéPole 3"/>
          <p:cNvSpPr txBox="1"/>
          <p:nvPr/>
        </p:nvSpPr>
        <p:spPr>
          <a:xfrm>
            <a:off x="6372200" y="1857013"/>
            <a:ext cx="1872208" cy="4524315"/>
          </a:xfrm>
          <a:prstGeom prst="rect">
            <a:avLst/>
          </a:prstGeom>
          <a:solidFill>
            <a:schemeClr val="accent1"/>
          </a:solidFill>
        </p:spPr>
        <p:txBody>
          <a:bodyPr wrap="square" rtlCol="0">
            <a:spAutoFit/>
          </a:bodyPr>
          <a:lstStyle/>
          <a:p>
            <a:pPr algn="ctr"/>
            <a:r>
              <a:rPr lang="cs-CZ" dirty="0" smtClean="0">
                <a:solidFill>
                  <a:srgbClr val="336600"/>
                </a:solidFill>
              </a:rPr>
              <a:t>Esteticky a přitažlivě vybudované expozice a výstavy spolu s dalšími muzejně pedagogickými aktivitami </a:t>
            </a:r>
            <a:r>
              <a:rPr lang="cs-CZ" b="1" dirty="0" smtClean="0">
                <a:solidFill>
                  <a:srgbClr val="336600"/>
                </a:solidFill>
              </a:rPr>
              <a:t>nabízejí řadu impulzů k hodnotové orientaci i k rozvoji potřeb a zájmů muzejního publika.</a:t>
            </a:r>
            <a:endParaRPr lang="cs-CZ" b="1" dirty="0">
              <a:solidFill>
                <a:srgbClr val="3366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1148</TotalTime>
  <Words>1554</Words>
  <Application>Microsoft Office PowerPoint</Application>
  <PresentationFormat>Předvádění na obrazovce (4:3)</PresentationFormat>
  <Paragraphs>203</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Cesta</vt:lpstr>
      <vt:lpstr>8.B.  Významné tendence v současné muzejní  a galerijní pedagogice,  příklady z domácích i zahraničních institucí.  </vt:lpstr>
      <vt:lpstr>Na úvod...</vt:lpstr>
      <vt:lpstr>Snímek 3</vt:lpstr>
      <vt:lpstr>Snímek 4</vt:lpstr>
      <vt:lpstr>Snímek 5</vt:lpstr>
      <vt:lpstr>Snímek 6</vt:lpstr>
      <vt:lpstr>Muzejně pedagogická praxe je velmi pestrá a zahrnuje : </vt:lpstr>
      <vt:lpstr>Bližší analýza jednotlivých oblastí  muzejně pedagogické praxe ukazuje, že: </vt:lpstr>
      <vt:lpstr>Snímek 9</vt:lpstr>
      <vt:lpstr>Podstatné rysy muzejně pedagogických aktivit dle Heike Kraftové:</vt:lpstr>
      <vt:lpstr>Snímek 11</vt:lpstr>
      <vt:lpstr>Snímek 12</vt:lpstr>
      <vt:lpstr>Snímek 13</vt:lpstr>
      <vt:lpstr>Galerijní pedagogika, galerijní animace</vt:lpstr>
      <vt:lpstr>Snímek 15</vt:lpstr>
      <vt:lpstr>Dětské muzeum</vt:lpstr>
      <vt:lpstr>Snímek 17</vt:lpstr>
      <vt:lpstr>Snímek 18</vt:lpstr>
      <vt:lpstr>Snímek 19</vt:lpstr>
      <vt:lpstr>Potřebné zdroje informací</vt:lpstr>
      <vt:lpstr>Literatura a internet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Zuzana</dc:creator>
  <cp:lastModifiedBy>Zuzana</cp:lastModifiedBy>
  <cp:revision>95</cp:revision>
  <dcterms:created xsi:type="dcterms:W3CDTF">2012-04-18T16:18:22Z</dcterms:created>
  <dcterms:modified xsi:type="dcterms:W3CDTF">2012-04-26T05:54:40Z</dcterms:modified>
</cp:coreProperties>
</file>