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7" r:id="rId9"/>
    <p:sldId id="265" r:id="rId10"/>
    <p:sldId id="266" r:id="rId11"/>
    <p:sldId id="263" r:id="rId12"/>
    <p:sldId id="268" r:id="rId13"/>
    <p:sldId id="25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0678-D9E4-4E9E-9ACF-D334CE204E63}" type="datetimeFigureOut">
              <a:rPr lang="cs-CZ" smtClean="0"/>
              <a:pPr/>
              <a:t>18.4.2012</a:t>
            </a:fld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952BF8B-0FA9-49A6-A54D-E7D5FF3CC49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0678-D9E4-4E9E-9ACF-D334CE204E63}" type="datetimeFigureOut">
              <a:rPr lang="cs-CZ" smtClean="0"/>
              <a:pPr/>
              <a:t>18.4.2012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BF8B-0FA9-49A6-A54D-E7D5FF3CC49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0678-D9E4-4E9E-9ACF-D334CE204E63}" type="datetimeFigureOut">
              <a:rPr lang="cs-CZ" smtClean="0"/>
              <a:pPr/>
              <a:t>18.4.2012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BF8B-0FA9-49A6-A54D-E7D5FF3CC49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0678-D9E4-4E9E-9ACF-D334CE204E63}" type="datetimeFigureOut">
              <a:rPr lang="cs-CZ" smtClean="0"/>
              <a:pPr/>
              <a:t>18.4.2012</a:t>
            </a:fld>
            <a:endParaRPr lang="cs-CZ" dirty="0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952BF8B-0FA9-49A6-A54D-E7D5FF3CC49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0678-D9E4-4E9E-9ACF-D334CE204E63}" type="datetimeFigureOut">
              <a:rPr lang="cs-CZ" smtClean="0"/>
              <a:pPr/>
              <a:t>18.4.2012</a:t>
            </a:fld>
            <a:endParaRPr lang="cs-CZ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BF8B-0FA9-49A6-A54D-E7D5FF3CC49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0678-D9E4-4E9E-9ACF-D334CE204E63}" type="datetimeFigureOut">
              <a:rPr lang="cs-CZ" smtClean="0"/>
              <a:pPr/>
              <a:t>18.4.2012</a:t>
            </a:fld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BF8B-0FA9-49A6-A54D-E7D5FF3CC49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0678-D9E4-4E9E-9ACF-D334CE204E63}" type="datetimeFigureOut">
              <a:rPr lang="cs-CZ" smtClean="0"/>
              <a:pPr/>
              <a:t>18.4.2012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952BF8B-0FA9-49A6-A54D-E7D5FF3CC49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0678-D9E4-4E9E-9ACF-D334CE204E63}" type="datetimeFigureOut">
              <a:rPr lang="cs-CZ" smtClean="0"/>
              <a:pPr/>
              <a:t>18.4.2012</a:t>
            </a:fld>
            <a:endParaRPr lang="cs-CZ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BF8B-0FA9-49A6-A54D-E7D5FF3CC49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0678-D9E4-4E9E-9ACF-D334CE204E63}" type="datetimeFigureOut">
              <a:rPr lang="cs-CZ" smtClean="0"/>
              <a:pPr/>
              <a:t>18.4.2012</a:t>
            </a:fld>
            <a:endParaRPr lang="cs-CZ" dirty="0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BF8B-0FA9-49A6-A54D-E7D5FF3CC49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0678-D9E4-4E9E-9ACF-D334CE204E63}" type="datetimeFigureOut">
              <a:rPr lang="cs-CZ" smtClean="0"/>
              <a:pPr/>
              <a:t>18.4.2012</a:t>
            </a:fld>
            <a:endParaRPr lang="cs-CZ" dirty="0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BF8B-0FA9-49A6-A54D-E7D5FF3CC49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0678-D9E4-4E9E-9ACF-D334CE204E63}" type="datetimeFigureOut">
              <a:rPr lang="cs-CZ" smtClean="0"/>
              <a:pPr/>
              <a:t>18.4.2012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BF8B-0FA9-49A6-A54D-E7D5FF3CC49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2E0678-D9E4-4E9E-9ACF-D334CE204E63}" type="datetimeFigureOut">
              <a:rPr lang="cs-CZ" smtClean="0"/>
              <a:pPr/>
              <a:t>18.4.2012</a:t>
            </a:fld>
            <a:endParaRPr lang="cs-CZ" dirty="0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952BF8B-0FA9-49A6-A54D-E7D5FF3CC49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071546"/>
            <a:ext cx="792958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cs-C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ekton Pro Ext" pitchFamily="34" charset="0"/>
                <a:ea typeface="Times New Roman" pitchFamily="18" charset="0"/>
                <a:cs typeface="Times New Roman" pitchFamily="18" charset="0"/>
              </a:rPr>
              <a:t>Některé aktuální umělecké směry a jejich ohlas ve výtvarné pedagogice – public art, graffiti, net art, digitalizace ve volném umění.</a:t>
            </a:r>
            <a:endParaRPr kumimoji="0" lang="cs-CZ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ekton Pro Ext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14480" y="4500570"/>
            <a:ext cx="614142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dirty="0" smtClean="0">
                <a:latin typeface="Tekton Pro Ext" pitchFamily="34" charset="0"/>
              </a:rPr>
              <a:t>BcA. Anita Šťastová 397147</a:t>
            </a:r>
          </a:p>
          <a:p>
            <a:pPr algn="ctr"/>
            <a:r>
              <a:rPr lang="cs-CZ" dirty="0">
                <a:latin typeface="Tekton Pro Ext" pitchFamily="34" charset="0"/>
              </a:rPr>
              <a:t>Metodika galerijní pedagogiky GP3MP_MGP</a:t>
            </a:r>
          </a:p>
          <a:p>
            <a:pPr algn="ctr"/>
            <a:r>
              <a:rPr lang="cs-CZ" dirty="0">
                <a:latin typeface="Tekton Pro Ext" pitchFamily="34" charset="0"/>
              </a:rPr>
              <a:t>v</a:t>
            </a:r>
            <a:r>
              <a:rPr lang="cs-CZ" dirty="0" smtClean="0">
                <a:latin typeface="Tekton Pro Ext" pitchFamily="34" charset="0"/>
              </a:rPr>
              <a:t>yučující: </a:t>
            </a:r>
            <a:r>
              <a:rPr lang="cs-CZ" dirty="0">
                <a:latin typeface="Tekton Pro Ext" pitchFamily="34" charset="0"/>
              </a:rPr>
              <a:t>Mgr. Alice Stuchlíková</a:t>
            </a:r>
          </a:p>
          <a:p>
            <a:pPr algn="ctr"/>
            <a:r>
              <a:rPr lang="cs-CZ" dirty="0">
                <a:latin typeface="Tekton Pro Ext" pitchFamily="34" charset="0"/>
              </a:rPr>
              <a:t>Jaro 2012</a:t>
            </a:r>
            <a:endParaRPr lang="cs-CZ" b="1" dirty="0" smtClean="0">
              <a:latin typeface="Tekton Pro Ext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bb-ascii-art-screenshot-zeb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42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ovéPole 2"/>
          <p:cNvSpPr txBox="1"/>
          <p:nvPr/>
        </p:nvSpPr>
        <p:spPr>
          <a:xfrm>
            <a:off x="7572396" y="6215082"/>
            <a:ext cx="1355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Tekton Pro" pitchFamily="34" charset="0"/>
              </a:rPr>
              <a:t>Anna</a:t>
            </a:r>
            <a:r>
              <a:rPr lang="cs-CZ" sz="2400" dirty="0" smtClean="0">
                <a:latin typeface="Tekton Pro" pitchFamily="34" charset="0"/>
              </a:rPr>
              <a:t>-</a:t>
            </a:r>
            <a:r>
              <a:rPr lang="cs-CZ" sz="2400" dirty="0" smtClean="0">
                <a:latin typeface="Tekton Pro" pitchFamily="34" charset="0"/>
              </a:rPr>
              <a:t>Lys</a:t>
            </a:r>
            <a:endParaRPr lang="cs-CZ" sz="2400" dirty="0">
              <a:latin typeface="Tekton Pro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20100121_chrudim_402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785786" y="785794"/>
            <a:ext cx="721523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600" dirty="0" smtClean="0">
                <a:latin typeface="Tekton Pro" pitchFamily="34" charset="0"/>
              </a:rPr>
              <a:t>Digitalizace ve volném umění</a:t>
            </a:r>
          </a:p>
          <a:p>
            <a:pPr>
              <a:lnSpc>
                <a:spcPct val="150000"/>
              </a:lnSpc>
            </a:pPr>
            <a:r>
              <a:rPr lang="cs-CZ" sz="3200" dirty="0" smtClean="0">
                <a:latin typeface="Tekton Pro" pitchFamily="34" charset="0"/>
                <a:cs typeface="Arial"/>
              </a:rPr>
              <a:t>▫ </a:t>
            </a:r>
            <a:r>
              <a:rPr lang="cs-CZ" sz="3200" dirty="0" smtClean="0">
                <a:latin typeface="Tekton Pro" pitchFamily="34" charset="0"/>
              </a:rPr>
              <a:t>t</a:t>
            </a:r>
            <a:r>
              <a:rPr lang="cs-CZ" sz="3200" dirty="0" smtClean="0">
                <a:latin typeface="Tekton Pro" pitchFamily="34" charset="0"/>
              </a:rPr>
              <a:t>isíce </a:t>
            </a:r>
            <a:r>
              <a:rPr lang="cs-CZ" sz="3200" dirty="0" smtClean="0">
                <a:latin typeface="Tekton Pro" pitchFamily="34" charset="0"/>
              </a:rPr>
              <a:t>umělců vystavuje svá portfolia </a:t>
            </a:r>
            <a:endParaRPr lang="cs-CZ" sz="3200" dirty="0" smtClean="0">
              <a:latin typeface="Tekton Pro" pitchFamily="34" charset="0"/>
            </a:endParaRPr>
          </a:p>
          <a:p>
            <a:r>
              <a:rPr lang="cs-CZ" sz="3200" dirty="0" smtClean="0">
                <a:latin typeface="Tekton Pro" pitchFamily="34" charset="0"/>
              </a:rPr>
              <a:t>on-line</a:t>
            </a:r>
            <a:r>
              <a:rPr lang="cs-CZ" sz="3200" dirty="0" smtClean="0">
                <a:latin typeface="Tekton Pro" pitchFamily="34" charset="0"/>
              </a:rPr>
              <a:t>, galerie nabízí virtuální prohlídky, vznikly internetové časopisy a diskusní skupiny věnující se všem žánrům a </a:t>
            </a:r>
            <a:r>
              <a:rPr lang="cs-CZ" sz="3200" dirty="0" smtClean="0">
                <a:latin typeface="Tekton Pro" pitchFamily="34" charset="0"/>
              </a:rPr>
              <a:t>stylům</a:t>
            </a:r>
          </a:p>
          <a:p>
            <a:r>
              <a:rPr lang="cs-CZ" sz="3200" dirty="0" smtClean="0">
                <a:latin typeface="Tekton Pro" pitchFamily="34" charset="0"/>
                <a:cs typeface="Arial"/>
              </a:rPr>
              <a:t>▫ přístup pro širokou veřejnost </a:t>
            </a:r>
          </a:p>
          <a:p>
            <a:r>
              <a:rPr lang="cs-CZ" sz="3200" dirty="0" smtClean="0">
                <a:latin typeface="Tekton Pro" pitchFamily="34" charset="0"/>
                <a:cs typeface="Arial"/>
              </a:rPr>
              <a:t>▫ snadné a rychlé získávání informací, vizuálních prostředků apod.</a:t>
            </a:r>
            <a:endParaRPr lang="cs-CZ" sz="3200" dirty="0" smtClean="0">
              <a:latin typeface="Tekton Pro" pitchFamily="34" charset="0"/>
            </a:endParaRPr>
          </a:p>
          <a:p>
            <a:r>
              <a:rPr lang="cs-CZ" sz="3200" dirty="0" smtClean="0">
                <a:latin typeface="Tekton Pro" pitchFamily="34" charset="0"/>
                <a:cs typeface="Arial"/>
              </a:rPr>
              <a:t> </a:t>
            </a:r>
            <a:endParaRPr lang="cs-CZ" sz="3200" dirty="0" smtClean="0">
              <a:latin typeface="Tekton Pro" pitchFamily="34" charset="0"/>
            </a:endParaRPr>
          </a:p>
          <a:p>
            <a:endParaRPr lang="cs-CZ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357166"/>
            <a:ext cx="814393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600" dirty="0" smtClean="0">
                <a:latin typeface="Tekton Pro" pitchFamily="34" charset="0"/>
                <a:cs typeface="Arial"/>
              </a:rPr>
              <a:t>Ohlas ve výtvarné pedagogice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Arial"/>
                <a:cs typeface="Arial"/>
              </a:rPr>
              <a:t>▫ </a:t>
            </a:r>
            <a:r>
              <a:rPr lang="cs-CZ" sz="2400" dirty="0" smtClean="0">
                <a:latin typeface="Tekton Pro" pitchFamily="34" charset="0"/>
                <a:cs typeface="Arial"/>
              </a:rPr>
              <a:t>svébytné disciplíny, které tvoří </a:t>
            </a:r>
            <a:r>
              <a:rPr lang="cs-CZ" sz="2400" dirty="0" smtClean="0">
                <a:solidFill>
                  <a:srgbClr val="FF0000"/>
                </a:solidFill>
                <a:latin typeface="Tekton Pro" pitchFamily="34" charset="0"/>
                <a:cs typeface="Arial"/>
              </a:rPr>
              <a:t>důležitou sociální funkci</a:t>
            </a:r>
          </a:p>
          <a:p>
            <a:r>
              <a:rPr lang="cs-CZ" sz="2400" dirty="0" smtClean="0">
                <a:latin typeface="Arial"/>
                <a:cs typeface="Arial"/>
              </a:rPr>
              <a:t>▫ </a:t>
            </a:r>
            <a:r>
              <a:rPr lang="cs-CZ" sz="2400" dirty="0" smtClean="0">
                <a:latin typeface="Tekton Pro" pitchFamily="34" charset="0"/>
                <a:cs typeface="Arial"/>
              </a:rPr>
              <a:t>bývá v určité míře </a:t>
            </a:r>
            <a:r>
              <a:rPr lang="cs-CZ" sz="2400" dirty="0" smtClean="0">
                <a:solidFill>
                  <a:srgbClr val="FF0000"/>
                </a:solidFill>
                <a:latin typeface="Tekton Pro" pitchFamily="34" charset="0"/>
                <a:cs typeface="Arial"/>
              </a:rPr>
              <a:t>demonstrací sociálního nebo politického </a:t>
            </a:r>
          </a:p>
          <a:p>
            <a:r>
              <a:rPr lang="cs-CZ" sz="2400" dirty="0" smtClean="0">
                <a:solidFill>
                  <a:srgbClr val="FF0000"/>
                </a:solidFill>
                <a:latin typeface="Tekton Pro" pitchFamily="34" charset="0"/>
                <a:cs typeface="Arial"/>
              </a:rPr>
              <a:t>či estetického stanoviska</a:t>
            </a:r>
          </a:p>
          <a:p>
            <a:r>
              <a:rPr lang="cs-CZ" sz="2400" dirty="0" smtClean="0">
                <a:latin typeface="Arial"/>
                <a:cs typeface="Arial"/>
              </a:rPr>
              <a:t>▫ </a:t>
            </a:r>
            <a:r>
              <a:rPr lang="cs-CZ" sz="2400" dirty="0" smtClean="0">
                <a:latin typeface="Tekton Pro" pitchFamily="34" charset="0"/>
                <a:cs typeface="Arial"/>
              </a:rPr>
              <a:t>veřejný prostor- místo, kde se odehrává ono </a:t>
            </a:r>
            <a:r>
              <a:rPr lang="cs-CZ" sz="2400" dirty="0" smtClean="0">
                <a:solidFill>
                  <a:srgbClr val="FF0000"/>
                </a:solidFill>
                <a:latin typeface="Tekton Pro" pitchFamily="34" charset="0"/>
                <a:cs typeface="Arial"/>
              </a:rPr>
              <a:t>společenské dění</a:t>
            </a:r>
          </a:p>
          <a:p>
            <a:r>
              <a:rPr lang="cs-CZ" sz="2400" dirty="0" smtClean="0">
                <a:latin typeface="Arial"/>
                <a:cs typeface="Arial"/>
              </a:rPr>
              <a:t>▫ </a:t>
            </a:r>
            <a:r>
              <a:rPr lang="cs-CZ" sz="2400" dirty="0" smtClean="0">
                <a:latin typeface="Tekton Pro" pitchFamily="34" charset="0"/>
                <a:cs typeface="Arial"/>
              </a:rPr>
              <a:t>využití přímé a spontánní interakce se svým okolím</a:t>
            </a:r>
          </a:p>
          <a:p>
            <a:r>
              <a:rPr lang="cs-CZ" sz="2400" dirty="0" smtClean="0">
                <a:latin typeface="Arial"/>
                <a:cs typeface="Arial"/>
              </a:rPr>
              <a:t>▫ </a:t>
            </a:r>
            <a:r>
              <a:rPr lang="cs-CZ" sz="2400" dirty="0" smtClean="0">
                <a:latin typeface="Tekton Pro" pitchFamily="34" charset="0"/>
                <a:cs typeface="Arial"/>
              </a:rPr>
              <a:t>díla zprostředkovávají určitou zkušenost, která se nám </a:t>
            </a:r>
            <a:r>
              <a:rPr lang="cs-CZ" sz="2400" dirty="0" smtClean="0">
                <a:solidFill>
                  <a:srgbClr val="FF0000"/>
                </a:solidFill>
                <a:latin typeface="Tekton Pro" pitchFamily="34" charset="0"/>
                <a:cs typeface="Arial"/>
              </a:rPr>
              <a:t>dostává do podvědomí</a:t>
            </a:r>
            <a:r>
              <a:rPr lang="cs-CZ" sz="2400" dirty="0" smtClean="0">
                <a:latin typeface="Tekton Pro" pitchFamily="34" charset="0"/>
                <a:cs typeface="Arial"/>
              </a:rPr>
              <a:t>, aniž by jsme museli navštívit galerie či muzea</a:t>
            </a:r>
          </a:p>
          <a:p>
            <a:r>
              <a:rPr lang="cs-CZ" sz="2400" dirty="0" smtClean="0">
                <a:latin typeface="Arial"/>
                <a:cs typeface="Arial"/>
              </a:rPr>
              <a:t>▫</a:t>
            </a:r>
            <a:r>
              <a:rPr lang="cs-CZ" sz="2400" dirty="0" smtClean="0">
                <a:latin typeface="Tekton Pro" pitchFamily="34" charset="0"/>
                <a:cs typeface="Arial"/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latin typeface="Tekton Pro" pitchFamily="34" charset="0"/>
                <a:cs typeface="Arial"/>
              </a:rPr>
              <a:t>ovlivňují vnímání umění</a:t>
            </a:r>
            <a:r>
              <a:rPr lang="cs-CZ" sz="2400" dirty="0" smtClean="0">
                <a:latin typeface="Tekton Pro" pitchFamily="34" charset="0"/>
                <a:cs typeface="Arial"/>
              </a:rPr>
              <a:t>, </a:t>
            </a:r>
            <a:r>
              <a:rPr lang="cs-CZ" sz="2400" dirty="0" smtClean="0">
                <a:solidFill>
                  <a:srgbClr val="FF0000"/>
                </a:solidFill>
                <a:latin typeface="Tekton Pro" pitchFamily="34" charset="0"/>
                <a:cs typeface="Arial"/>
              </a:rPr>
              <a:t>rozšiřuje naše poznání</a:t>
            </a:r>
          </a:p>
          <a:p>
            <a:r>
              <a:rPr lang="cs-CZ" sz="2400" dirty="0" smtClean="0">
                <a:latin typeface="Arial"/>
                <a:cs typeface="Arial"/>
              </a:rPr>
              <a:t>▫ </a:t>
            </a:r>
            <a:r>
              <a:rPr lang="cs-CZ" sz="2400" dirty="0" smtClean="0">
                <a:latin typeface="Tekton Pro" pitchFamily="34" charset="0"/>
                <a:cs typeface="Arial"/>
              </a:rPr>
              <a:t>tyto umělecké směry se dostávají do podvědomí i laikům, kteří se o umění nezajímají</a:t>
            </a:r>
          </a:p>
          <a:p>
            <a:r>
              <a:rPr lang="cs-CZ" sz="2400" dirty="0" smtClean="0">
                <a:latin typeface="Arial"/>
                <a:cs typeface="Arial"/>
              </a:rPr>
              <a:t>▫ </a:t>
            </a:r>
            <a:r>
              <a:rPr lang="cs-CZ" sz="2400" dirty="0" smtClean="0">
                <a:latin typeface="Tekton Pro" pitchFamily="34" charset="0"/>
                <a:cs typeface="Arial"/>
              </a:rPr>
              <a:t>galerijní pedagogika může využít tyto umělecké směry jako aktivní nástroje pro </a:t>
            </a:r>
            <a:r>
              <a:rPr lang="cs-CZ" sz="2400" dirty="0" smtClean="0">
                <a:solidFill>
                  <a:srgbClr val="FF0000"/>
                </a:solidFill>
                <a:latin typeface="Tekton Pro" pitchFamily="34" charset="0"/>
                <a:cs typeface="Arial"/>
              </a:rPr>
              <a:t>rozvoj vizuální gramotnosti</a:t>
            </a:r>
          </a:p>
          <a:p>
            <a:endParaRPr lang="cs-CZ" sz="2400" dirty="0">
              <a:latin typeface="Tekton Pro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357166"/>
            <a:ext cx="81439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latin typeface="Tekton Pro" pitchFamily="34" charset="0"/>
              </a:rPr>
              <a:t>Literatura</a:t>
            </a:r>
          </a:p>
          <a:p>
            <a:r>
              <a:rPr lang="cs-CZ" dirty="0" smtClean="0">
                <a:latin typeface="Tekton Pro" pitchFamily="34" charset="0"/>
              </a:rPr>
              <a:t>HORÁČEK, R., KŘEPELA, P.: </a:t>
            </a:r>
            <a:r>
              <a:rPr lang="cs-CZ" i="1" dirty="0" smtClean="0">
                <a:latin typeface="Tekton Pro" pitchFamily="34" charset="0"/>
              </a:rPr>
              <a:t>Veřejný diskurs výtvarného umění. </a:t>
            </a:r>
            <a:r>
              <a:rPr lang="cs-CZ" dirty="0" smtClean="0">
                <a:latin typeface="Tekton Pro" pitchFamily="34" charset="0"/>
              </a:rPr>
              <a:t>Brno: Masarykova univerzita, 2010. ISBN 978-80-210-5390-8.</a:t>
            </a:r>
          </a:p>
          <a:p>
            <a:endParaRPr lang="cs-CZ" i="1" dirty="0" smtClean="0">
              <a:latin typeface="Tekton Pro" pitchFamily="34" charset="0"/>
            </a:endParaRPr>
          </a:p>
          <a:p>
            <a:r>
              <a:rPr lang="cs-CZ" sz="3600" dirty="0" smtClean="0">
                <a:latin typeface="Tekton Pro" pitchFamily="34" charset="0"/>
              </a:rPr>
              <a:t>Internet </a:t>
            </a:r>
          </a:p>
          <a:p>
            <a:r>
              <a:rPr lang="cs-CZ" dirty="0" smtClean="0">
                <a:latin typeface="Tekton Pro" pitchFamily="34" charset="0"/>
              </a:rPr>
              <a:t>http://en.wikipedia.org/wiki/Public_art  vyhledáno 15.4.2012</a:t>
            </a:r>
          </a:p>
          <a:p>
            <a:r>
              <a:rPr lang="cs-CZ" dirty="0" smtClean="0">
                <a:latin typeface="Tekton Pro" pitchFamily="34" charset="0"/>
              </a:rPr>
              <a:t>http://artlist.cz/?id=159 vyhledáno 15.4.2012</a:t>
            </a:r>
          </a:p>
          <a:p>
            <a:r>
              <a:rPr lang="cs-CZ" dirty="0" smtClean="0">
                <a:latin typeface="Tekton Pro" pitchFamily="34" charset="0"/>
              </a:rPr>
              <a:t>http://cs.wikipedia.org/wiki/Graffiti vyhledáno 15.4.2012</a:t>
            </a:r>
          </a:p>
          <a:p>
            <a:r>
              <a:rPr lang="cs-CZ" dirty="0" smtClean="0">
                <a:latin typeface="Tekton Pro" pitchFamily="34" charset="0"/>
              </a:rPr>
              <a:t>http://msg.sk/text/netart/netart60.html vyhledáno 15.4.2012</a:t>
            </a:r>
          </a:p>
          <a:p>
            <a:r>
              <a:rPr lang="cs-CZ" dirty="0" smtClean="0">
                <a:latin typeface="Tekton Pro" pitchFamily="34" charset="0"/>
              </a:rPr>
              <a:t>http://message.sk/zden/netart/index.html vyhledáno 15.4.2012</a:t>
            </a:r>
          </a:p>
          <a:p>
            <a:r>
              <a:rPr lang="cs-CZ" dirty="0" smtClean="0">
                <a:latin typeface="Tekton Pro" pitchFamily="34" charset="0"/>
              </a:rPr>
              <a:t>http://en.wikipedia.org/wiki/Internet_art vyhledáno </a:t>
            </a:r>
            <a:r>
              <a:rPr lang="cs-CZ" dirty="0" smtClean="0">
                <a:latin typeface="Tekton Pro" pitchFamily="34" charset="0"/>
              </a:rPr>
              <a:t>15.4.2012</a:t>
            </a:r>
          </a:p>
          <a:p>
            <a:r>
              <a:rPr lang="cs-CZ" dirty="0" smtClean="0">
                <a:latin typeface="Tekton Pro" pitchFamily="34" charset="0"/>
              </a:rPr>
              <a:t>http://</a:t>
            </a:r>
            <a:r>
              <a:rPr lang="cs-CZ" dirty="0" smtClean="0">
                <a:latin typeface="Tekton Pro" pitchFamily="34" charset="0"/>
              </a:rPr>
              <a:t>ciberestetica.blogspot.com/2011/06/netart.html vyhledáno 16.4.2012</a:t>
            </a:r>
            <a:endParaRPr lang="cs-CZ" dirty="0" smtClean="0">
              <a:latin typeface="Tekton Pro" pitchFamily="34" charset="0"/>
            </a:endParaRPr>
          </a:p>
          <a:p>
            <a:r>
              <a:rPr lang="cs-CZ" dirty="0" smtClean="0">
                <a:latin typeface="Tekton Pro" pitchFamily="34" charset="0"/>
              </a:rPr>
              <a:t>http://old.avu.cz/~</a:t>
            </a:r>
            <a:r>
              <a:rPr lang="cs-CZ" dirty="0" smtClean="0">
                <a:latin typeface="Tekton Pro" pitchFamily="34" charset="0"/>
              </a:rPr>
              <a:t>vivid/netart.html vyhledáno 16.4.2012</a:t>
            </a:r>
            <a:endParaRPr lang="cs-CZ" dirty="0" smtClean="0">
              <a:latin typeface="Tekton Pro" pitchFamily="34" charset="0"/>
            </a:endParaRPr>
          </a:p>
          <a:p>
            <a:endParaRPr lang="cs-CZ" dirty="0" smtClean="0">
              <a:latin typeface="Tekton Pro" pitchFamily="34" charset="0"/>
            </a:endParaRPr>
          </a:p>
          <a:p>
            <a:endParaRPr lang="cs-CZ" dirty="0" smtClean="0"/>
          </a:p>
          <a:p>
            <a:endParaRPr lang="cs-CZ" dirty="0" smtClean="0">
              <a:latin typeface="Tekton Pro" pitchFamily="34" charset="0"/>
            </a:endParaRPr>
          </a:p>
          <a:p>
            <a:endParaRPr lang="cs-CZ" dirty="0">
              <a:latin typeface="Tekton Pro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3331110265_04fcd420de_o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50567" y="0"/>
            <a:ext cx="9194567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14282" y="428604"/>
            <a:ext cx="8929718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600" dirty="0" smtClean="0">
                <a:latin typeface="Tekton Pro" pitchFamily="34" charset="0"/>
              </a:rPr>
              <a:t>Public </a:t>
            </a:r>
            <a:r>
              <a:rPr lang="cs-CZ" sz="3600" dirty="0" smtClean="0">
                <a:latin typeface="Tekton Pro" pitchFamily="34" charset="0"/>
              </a:rPr>
              <a:t>art</a:t>
            </a:r>
            <a:endParaRPr lang="cs-CZ" sz="3600" dirty="0" smtClean="0">
              <a:latin typeface="Tekton Pro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600" dirty="0" smtClean="0">
                <a:latin typeface="Tekton Pro" pitchFamily="34" charset="0"/>
                <a:cs typeface="Arial"/>
              </a:rPr>
              <a:t>▫</a:t>
            </a:r>
            <a:r>
              <a:rPr lang="cs-CZ" sz="2600" dirty="0" smtClean="0">
                <a:latin typeface="Tekton Pro" pitchFamily="34" charset="0"/>
              </a:rPr>
              <a:t> doslovný český překlad "veřejné umění" </a:t>
            </a:r>
            <a:br>
              <a:rPr lang="cs-CZ" sz="2600" dirty="0" smtClean="0">
                <a:latin typeface="Tekton Pro" pitchFamily="34" charset="0"/>
              </a:rPr>
            </a:br>
            <a:r>
              <a:rPr lang="cs-CZ" sz="2600" dirty="0" smtClean="0">
                <a:latin typeface="Arial"/>
                <a:cs typeface="Arial"/>
              </a:rPr>
              <a:t>▫</a:t>
            </a:r>
            <a:r>
              <a:rPr lang="cs-CZ" sz="2600" dirty="0" smtClean="0">
                <a:latin typeface="Tekton Pro" pitchFamily="34" charset="0"/>
              </a:rPr>
              <a:t> v širokém smyslu slova zahrnuje tento pojem umělecká díla umístěná ve veřejném prostoru a zpřístupněna pro všechny </a:t>
            </a:r>
            <a:endParaRPr lang="cs-CZ" sz="2600" dirty="0" smtClean="0">
              <a:latin typeface="Tekton Pro" pitchFamily="34" charset="0"/>
            </a:endParaRPr>
          </a:p>
          <a:p>
            <a:r>
              <a:rPr lang="cs-CZ" sz="2600" dirty="0" smtClean="0">
                <a:latin typeface="Tekton Pro" pitchFamily="34" charset="0"/>
              </a:rPr>
              <a:t>např</a:t>
            </a:r>
            <a:r>
              <a:rPr lang="cs-CZ" sz="2600" dirty="0" smtClean="0">
                <a:latin typeface="Tekton Pro" pitchFamily="34" charset="0"/>
              </a:rPr>
              <a:t>. pomníky, sochy,  obrazy, kresby, nejrůznější instalace apod.</a:t>
            </a:r>
            <a:br>
              <a:rPr lang="cs-CZ" sz="2600" dirty="0" smtClean="0">
                <a:latin typeface="Tekton Pro" pitchFamily="34" charset="0"/>
              </a:rPr>
            </a:br>
            <a:r>
              <a:rPr lang="cs-CZ" sz="2600" dirty="0" smtClean="0">
                <a:latin typeface="Arial"/>
                <a:cs typeface="Arial"/>
              </a:rPr>
              <a:t>▫</a:t>
            </a:r>
            <a:r>
              <a:rPr lang="cs-CZ" sz="2600" dirty="0" smtClean="0">
                <a:latin typeface="Tekton Pro" pitchFamily="34" charset="0"/>
              </a:rPr>
              <a:t> v užším smyslu označuje pojem public art tendenci moderního umění, která od konce 60. let usiluje o bezprostřední kontakt umělců s širokou veřejností</a:t>
            </a:r>
          </a:p>
          <a:p>
            <a:r>
              <a:rPr lang="cs-CZ" sz="2600" dirty="0" smtClean="0">
                <a:latin typeface="Arial"/>
                <a:cs typeface="Arial"/>
              </a:rPr>
              <a:t>▫</a:t>
            </a:r>
            <a:r>
              <a:rPr lang="cs-CZ" sz="2600" dirty="0" smtClean="0">
                <a:latin typeface="Tekton Pro" pitchFamily="34" charset="0"/>
              </a:rPr>
              <a:t> do oblasti public </a:t>
            </a:r>
            <a:r>
              <a:rPr lang="cs-CZ" sz="2600" dirty="0" smtClean="0">
                <a:latin typeface="Tekton Pro" pitchFamily="34" charset="0"/>
              </a:rPr>
              <a:t>art</a:t>
            </a:r>
            <a:r>
              <a:rPr lang="cs-CZ" sz="2600" dirty="0" smtClean="0">
                <a:latin typeface="Tekton Pro" pitchFamily="34" charset="0"/>
              </a:rPr>
              <a:t> bývá zahrnován i sociální a politický aktivismus, na druhé straně některé umělecké aktivity, zejména ty, které vyšly z graffiti, jsou dnes zařazovány pod označení </a:t>
            </a:r>
            <a:r>
              <a:rPr lang="cs-CZ" sz="2600" dirty="0" smtClean="0">
                <a:latin typeface="Tekton Pro" pitchFamily="34" charset="0"/>
              </a:rPr>
              <a:t>street</a:t>
            </a:r>
            <a:r>
              <a:rPr lang="cs-CZ" sz="2600" dirty="0" smtClean="0">
                <a:latin typeface="Tekton Pro" pitchFamily="34" charset="0"/>
              </a:rPr>
              <a:t> </a:t>
            </a:r>
            <a:r>
              <a:rPr lang="cs-CZ" sz="2600" dirty="0" smtClean="0">
                <a:latin typeface="Tekton Pro" pitchFamily="34" charset="0"/>
              </a:rPr>
              <a:t>art</a:t>
            </a:r>
            <a:r>
              <a:rPr lang="cs-CZ" sz="2600" dirty="0" smtClean="0">
                <a:latin typeface="Tekton Pro" pitchFamily="34" charset="0"/>
              </a:rPr>
              <a:t>. </a:t>
            </a:r>
            <a:endParaRPr lang="cs-CZ" sz="2600" dirty="0">
              <a:latin typeface="Tekton Pro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450px-Arne_Quinze_Sequence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ovéPole 3"/>
          <p:cNvSpPr txBox="1"/>
          <p:nvPr/>
        </p:nvSpPr>
        <p:spPr>
          <a:xfrm>
            <a:off x="5500694" y="4929198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ekton Pro" pitchFamily="34" charset="0"/>
              </a:rPr>
              <a:t>Arne  </a:t>
            </a:r>
            <a:r>
              <a:rPr lang="cs-CZ" b="1" dirty="0" smtClean="0">
                <a:latin typeface="Tekton Pro" pitchFamily="34" charset="0"/>
              </a:rPr>
              <a:t>Quinze</a:t>
            </a:r>
            <a:endParaRPr lang="cs-CZ" b="1" dirty="0" smtClean="0">
              <a:latin typeface="Tekton Pro" pitchFamily="34" charset="0"/>
            </a:endParaRPr>
          </a:p>
          <a:p>
            <a:r>
              <a:rPr lang="cs-CZ" dirty="0" smtClean="0">
                <a:latin typeface="Tekton Pro" pitchFamily="34" charset="0"/>
              </a:rPr>
              <a:t>Wooden</a:t>
            </a:r>
            <a:r>
              <a:rPr lang="cs-CZ" dirty="0" smtClean="0">
                <a:latin typeface="Tekton Pro" pitchFamily="34" charset="0"/>
              </a:rPr>
              <a:t> public </a:t>
            </a:r>
            <a:r>
              <a:rPr lang="cs-CZ" dirty="0" smtClean="0">
                <a:latin typeface="Tekton Pro" pitchFamily="34" charset="0"/>
              </a:rPr>
              <a:t>art</a:t>
            </a:r>
            <a:r>
              <a:rPr lang="cs-CZ" dirty="0" smtClean="0">
                <a:latin typeface="Tekton Pro" pitchFamily="34" charset="0"/>
              </a:rPr>
              <a:t> </a:t>
            </a:r>
            <a:r>
              <a:rPr lang="cs-CZ" dirty="0" smtClean="0">
                <a:latin typeface="Tekton Pro" pitchFamily="34" charset="0"/>
              </a:rPr>
              <a:t>installation</a:t>
            </a:r>
            <a:r>
              <a:rPr lang="cs-CZ" dirty="0" smtClean="0">
                <a:latin typeface="Tekton Pro" pitchFamily="34" charset="0"/>
              </a:rPr>
              <a:t> </a:t>
            </a:r>
            <a:r>
              <a:rPr lang="cs-CZ" dirty="0" smtClean="0">
                <a:latin typeface="Tekton Pro" pitchFamily="34" charset="0"/>
              </a:rPr>
              <a:t>The</a:t>
            </a:r>
            <a:r>
              <a:rPr lang="cs-CZ" dirty="0" smtClean="0">
                <a:latin typeface="Tekton Pro" pitchFamily="34" charset="0"/>
              </a:rPr>
              <a:t> </a:t>
            </a:r>
            <a:r>
              <a:rPr lang="cs-CZ" dirty="0" smtClean="0">
                <a:latin typeface="Tekton Pro" pitchFamily="34" charset="0"/>
              </a:rPr>
              <a:t>Sequence</a:t>
            </a:r>
            <a:r>
              <a:rPr lang="cs-CZ" dirty="0" smtClean="0">
                <a:latin typeface="Tekton Pro" pitchFamily="34" charset="0"/>
              </a:rPr>
              <a:t> </a:t>
            </a:r>
            <a:r>
              <a:rPr lang="cs-CZ" dirty="0" smtClean="0">
                <a:latin typeface="Tekton Pro" pitchFamily="34" charset="0"/>
              </a:rPr>
              <a:t>at</a:t>
            </a:r>
            <a:r>
              <a:rPr lang="cs-CZ" dirty="0" smtClean="0">
                <a:latin typeface="Tekton Pro" pitchFamily="34" charset="0"/>
              </a:rPr>
              <a:t> </a:t>
            </a:r>
            <a:r>
              <a:rPr lang="cs-CZ" dirty="0" smtClean="0">
                <a:latin typeface="Tekton Pro" pitchFamily="34" charset="0"/>
              </a:rPr>
              <a:t>the</a:t>
            </a:r>
            <a:r>
              <a:rPr lang="cs-CZ" dirty="0" smtClean="0">
                <a:latin typeface="Tekton Pro" pitchFamily="34" charset="0"/>
              </a:rPr>
              <a:t> </a:t>
            </a:r>
            <a:r>
              <a:rPr lang="cs-CZ" dirty="0" smtClean="0">
                <a:latin typeface="Tekton Pro" pitchFamily="34" charset="0"/>
              </a:rPr>
              <a:t>Flemish</a:t>
            </a:r>
            <a:r>
              <a:rPr lang="cs-CZ" dirty="0" smtClean="0">
                <a:latin typeface="Tekton Pro" pitchFamily="34" charset="0"/>
              </a:rPr>
              <a:t> </a:t>
            </a:r>
            <a:r>
              <a:rPr lang="cs-CZ" dirty="0" smtClean="0">
                <a:latin typeface="Tekton Pro" pitchFamily="34" charset="0"/>
              </a:rPr>
              <a:t>Parliament</a:t>
            </a:r>
            <a:r>
              <a:rPr lang="cs-CZ" dirty="0" smtClean="0">
                <a:latin typeface="Tekton Pro" pitchFamily="34" charset="0"/>
              </a:rPr>
              <a:t> in  </a:t>
            </a:r>
            <a:r>
              <a:rPr lang="cs-CZ" dirty="0" smtClean="0">
                <a:latin typeface="Tekton Pro" pitchFamily="34" charset="0"/>
              </a:rPr>
              <a:t>Brussels</a:t>
            </a:r>
            <a:r>
              <a:rPr lang="cs-CZ" dirty="0" smtClean="0">
                <a:latin typeface="Tekton Pro" pitchFamily="34" charset="0"/>
              </a:rPr>
              <a:t>, </a:t>
            </a:r>
            <a:r>
              <a:rPr lang="cs-CZ" dirty="0" smtClean="0">
                <a:latin typeface="Tekton Pro" pitchFamily="34" charset="0"/>
              </a:rPr>
              <a:t>Belgium</a:t>
            </a:r>
            <a:r>
              <a:rPr lang="cs-CZ" dirty="0" smtClean="0">
                <a:latin typeface="Tekton Pro" pitchFamily="34" charset="0"/>
              </a:rPr>
              <a:t>, 2008</a:t>
            </a:r>
            <a:endParaRPr lang="cs-CZ" dirty="0">
              <a:latin typeface="Tekton Pro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graffiti460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28597" y="357166"/>
            <a:ext cx="8286808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600" dirty="0" smtClean="0">
                <a:latin typeface="Tekton Pro" pitchFamily="34" charset="0"/>
                <a:ea typeface="Times New Roman" pitchFamily="18" charset="0"/>
                <a:cs typeface="Times New Roman" pitchFamily="18" charset="0"/>
              </a:rPr>
              <a:t>Graffiti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latin typeface="Tekton Pro" pitchFamily="34" charset="0"/>
                <a:ea typeface="Times New Roman" pitchFamily="18" charset="0"/>
                <a:cs typeface="Times New Roman" pitchFamily="18" charset="0"/>
              </a:rPr>
              <a:t>▫ vychází z původního řeckého slovesa </a:t>
            </a:r>
            <a:r>
              <a:rPr lang="cs-CZ" sz="2800" dirty="0" smtClean="0">
                <a:latin typeface="Tekton Pro" pitchFamily="34" charset="0"/>
                <a:ea typeface="Times New Roman" pitchFamily="18" charset="0"/>
                <a:cs typeface="Arial"/>
              </a:rPr>
              <a:t>[</a:t>
            </a:r>
            <a:r>
              <a:rPr lang="cs-CZ" sz="2800" dirty="0" smtClean="0">
                <a:latin typeface="Tekton Pro" pitchFamily="34" charset="0"/>
                <a:ea typeface="Times New Roman" pitchFamily="18" charset="0"/>
                <a:cs typeface="Arial"/>
              </a:rPr>
              <a:t>grafein</a:t>
            </a:r>
            <a:r>
              <a:rPr lang="cs-CZ" sz="2800" dirty="0" smtClean="0">
                <a:latin typeface="Tekton Pro" pitchFamily="34" charset="0"/>
                <a:ea typeface="Times New Roman" pitchFamily="18" charset="0"/>
                <a:cs typeface="Arial"/>
              </a:rPr>
              <a:t>]- psát</a:t>
            </a:r>
            <a:endParaRPr lang="cs-CZ" sz="2800" dirty="0" smtClean="0">
              <a:latin typeface="Tekton Pro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cs-CZ" sz="2800" dirty="0" smtClean="0">
                <a:latin typeface="Tekton Pro" pitchFamily="34" charset="0"/>
                <a:ea typeface="Times New Roman" pitchFamily="18" charset="0"/>
                <a:cs typeface="Times New Roman" pitchFamily="18" charset="0"/>
              </a:rPr>
              <a:t>▫</a:t>
            </a:r>
            <a:r>
              <a:rPr lang="cs-CZ" sz="2800" dirty="0" smtClean="0">
                <a:latin typeface="Tekton Pro" pitchFamily="34" charset="0"/>
              </a:rPr>
              <a:t>  v obecném smyslu je to druh výtvarného projevu pracující ve veřejném prostoru technikou nanášení barev, často ve formě spreje nebo fixy, případně škrábání </a:t>
            </a:r>
            <a:endParaRPr lang="cs-CZ" sz="2800" dirty="0" smtClean="0">
              <a:latin typeface="Tekton Pro" pitchFamily="34" charset="0"/>
            </a:endParaRPr>
          </a:p>
          <a:p>
            <a:r>
              <a:rPr lang="cs-CZ" sz="2800" dirty="0" smtClean="0">
                <a:latin typeface="Tekton Pro" pitchFamily="34" charset="0"/>
              </a:rPr>
              <a:t>či </a:t>
            </a:r>
            <a:r>
              <a:rPr lang="cs-CZ" sz="2800" dirty="0" smtClean="0">
                <a:latin typeface="Tekton Pro" pitchFamily="34" charset="0"/>
              </a:rPr>
              <a:t>leptání</a:t>
            </a:r>
          </a:p>
          <a:p>
            <a:r>
              <a:rPr lang="cs-CZ" sz="2800" dirty="0" smtClean="0">
                <a:latin typeface="Tekton Pro" pitchFamily="34" charset="0"/>
                <a:ea typeface="Times New Roman" pitchFamily="18" charset="0"/>
                <a:cs typeface="Arial"/>
              </a:rPr>
              <a:t>▫ většinou se nelegálně stříká na zeď nebo na jiný pevný povrch ve veřejném prostranství</a:t>
            </a:r>
          </a:p>
          <a:p>
            <a:r>
              <a:rPr lang="cs-CZ" sz="2800" dirty="0" smtClean="0">
                <a:latin typeface="Tekton Pro" pitchFamily="34" charset="0"/>
                <a:ea typeface="Times New Roman" pitchFamily="18" charset="0"/>
                <a:cs typeface="Arial"/>
              </a:rPr>
              <a:t>▫ </a:t>
            </a:r>
            <a:r>
              <a:rPr lang="cs-CZ" sz="2800" dirty="0" smtClean="0">
                <a:latin typeface="Tekton Pro" pitchFamily="34" charset="0"/>
              </a:rPr>
              <a:t>graffiti se stalo jedním z původních pilířů </a:t>
            </a:r>
            <a:r>
              <a:rPr lang="cs-CZ" sz="2800" dirty="0" smtClean="0">
                <a:latin typeface="Tekton Pro" pitchFamily="34" charset="0"/>
              </a:rPr>
              <a:t>kultury</a:t>
            </a:r>
            <a:endParaRPr lang="cs-CZ" sz="2800" dirty="0" smtClean="0">
              <a:latin typeface="Tekton Pro" pitchFamily="34" charset="0"/>
            </a:endParaRPr>
          </a:p>
          <a:p>
            <a:r>
              <a:rPr lang="cs-CZ" sz="2800" dirty="0" smtClean="0">
                <a:latin typeface="Tekton Pro" pitchFamily="34" charset="0"/>
              </a:rPr>
              <a:t>Hip</a:t>
            </a:r>
            <a:r>
              <a:rPr lang="cs-CZ" sz="2800" dirty="0" smtClean="0">
                <a:latin typeface="Tekton Pro" pitchFamily="34" charset="0"/>
              </a:rPr>
              <a:t> </a:t>
            </a:r>
            <a:r>
              <a:rPr lang="cs-CZ" sz="2800" dirty="0" smtClean="0">
                <a:latin typeface="Tekton Pro" pitchFamily="34" charset="0"/>
              </a:rPr>
              <a:t>hopu</a:t>
            </a:r>
            <a:r>
              <a:rPr lang="cs-CZ" sz="2800" dirty="0" smtClean="0">
                <a:latin typeface="Tekton Pro" pitchFamily="34" charset="0"/>
              </a:rPr>
              <a:t>, označované za kulturu protestu</a:t>
            </a:r>
          </a:p>
          <a:p>
            <a:r>
              <a:rPr lang="cs-CZ" sz="2800" dirty="0" smtClean="0">
                <a:latin typeface="Arial"/>
                <a:ea typeface="Times New Roman" pitchFamily="18" charset="0"/>
                <a:cs typeface="Arial"/>
              </a:rPr>
              <a:t>▫ </a:t>
            </a:r>
            <a:r>
              <a:rPr lang="cs-CZ" sz="2800" dirty="0" smtClean="0">
                <a:latin typeface="Tekton Pro" pitchFamily="34" charset="0"/>
                <a:ea typeface="Times New Roman" pitchFamily="18" charset="0"/>
                <a:cs typeface="Arial"/>
              </a:rPr>
              <a:t>označování území gangy, může také vyjadřovat základní sociální a politické zprávy  apod.</a:t>
            </a:r>
            <a:endParaRPr lang="cs-CZ" sz="2800" dirty="0" smtClean="0">
              <a:latin typeface="Tekton Pro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cs-CZ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anksy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287655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Obrázek 1" descr="banksy_wallpaper_hang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2435248"/>
            <a:ext cx="6350000" cy="4279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ovéPole 3"/>
          <p:cNvSpPr txBox="1"/>
          <p:nvPr/>
        </p:nvSpPr>
        <p:spPr>
          <a:xfrm>
            <a:off x="571472" y="5357826"/>
            <a:ext cx="1407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Tekton Pro" pitchFamily="34" charset="0"/>
              </a:rPr>
              <a:t>Banksy</a:t>
            </a:r>
            <a:endParaRPr lang="cs-CZ" sz="3200" dirty="0">
              <a:latin typeface="Tekton Pro" pitchFamily="34" charset="0"/>
            </a:endParaRPr>
          </a:p>
        </p:txBody>
      </p:sp>
      <p:pic>
        <p:nvPicPr>
          <p:cNvPr id="5" name="Obrázek 4" descr="banksy-to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0"/>
            <a:ext cx="4953013" cy="2941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20071219204538-thematrix1-small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0" y="0"/>
            <a:ext cx="9144032" cy="690372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71472" y="500042"/>
            <a:ext cx="8001056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600" dirty="0" smtClean="0">
                <a:latin typeface="Tekton Pro" pitchFamily="34" charset="0"/>
              </a:rPr>
              <a:t>Net </a:t>
            </a:r>
            <a:r>
              <a:rPr lang="cs-CZ" sz="3600" dirty="0" smtClean="0">
                <a:latin typeface="Tekton Pro" pitchFamily="34" charset="0"/>
              </a:rPr>
              <a:t>art</a:t>
            </a:r>
            <a:endParaRPr lang="cs-CZ" sz="3600" dirty="0" smtClean="0">
              <a:latin typeface="Tekton Pro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600" dirty="0" smtClean="0">
                <a:latin typeface="Tekton Pro" pitchFamily="34" charset="0"/>
                <a:cs typeface="Arial"/>
              </a:rPr>
              <a:t>▫ u</a:t>
            </a:r>
            <a:r>
              <a:rPr lang="cs-CZ" sz="2600" dirty="0" smtClean="0">
                <a:latin typeface="Tekton Pro" pitchFamily="34" charset="0"/>
              </a:rPr>
              <a:t>mění vytvářené v prostředí internetu </a:t>
            </a:r>
          </a:p>
          <a:p>
            <a:r>
              <a:rPr lang="cs-CZ" sz="2600" dirty="0" smtClean="0">
                <a:latin typeface="Tekton Pro" pitchFamily="34" charset="0"/>
                <a:cs typeface="Arial"/>
              </a:rPr>
              <a:t>▫ </a:t>
            </a:r>
            <a:r>
              <a:rPr lang="cs-CZ" sz="2600" dirty="0" smtClean="0">
                <a:latin typeface="Tekton Pro" pitchFamily="34" charset="0"/>
              </a:rPr>
              <a:t>umění, které by nebylo možné bez počítačové sítě </a:t>
            </a:r>
            <a:r>
              <a:rPr lang="cs-CZ" sz="2600" dirty="0" smtClean="0">
                <a:latin typeface="Tekton Pro" pitchFamily="34" charset="0"/>
              </a:rPr>
              <a:t>  </a:t>
            </a:r>
          </a:p>
          <a:p>
            <a:r>
              <a:rPr lang="cs-CZ" sz="2600" dirty="0" smtClean="0">
                <a:latin typeface="Tekton Pro" pitchFamily="34" charset="0"/>
                <a:cs typeface="Arial"/>
              </a:rPr>
              <a:t>▫</a:t>
            </a:r>
            <a:r>
              <a:rPr lang="cs-CZ" sz="2600" dirty="0" smtClean="0">
                <a:latin typeface="Tekton Pro" pitchFamily="34" charset="0"/>
              </a:rPr>
              <a:t> </a:t>
            </a:r>
            <a:r>
              <a:rPr lang="cs-CZ" sz="2600" dirty="0" smtClean="0">
                <a:latin typeface="Tekton Pro" pitchFamily="34" charset="0"/>
              </a:rPr>
              <a:t>zabývá </a:t>
            </a:r>
            <a:r>
              <a:rPr lang="cs-CZ" sz="2600" dirty="0" smtClean="0">
                <a:latin typeface="Tekton Pro" pitchFamily="34" charset="0"/>
              </a:rPr>
              <a:t>se počítačovou sítí a čímkoliv se síti (sítěmi) spojeným</a:t>
            </a:r>
          </a:p>
          <a:p>
            <a:r>
              <a:rPr lang="cs-CZ" sz="2600" dirty="0" smtClean="0">
                <a:latin typeface="Tekton Pro" pitchFamily="34" charset="0"/>
                <a:cs typeface="Arial"/>
              </a:rPr>
              <a:t>▫ </a:t>
            </a:r>
            <a:r>
              <a:rPr lang="cs-CZ" sz="2600" dirty="0" smtClean="0">
                <a:latin typeface="Tekton Pro" pitchFamily="34" charset="0"/>
              </a:rPr>
              <a:t>net</a:t>
            </a:r>
            <a:r>
              <a:rPr lang="cs-CZ" sz="2600" dirty="0" smtClean="0">
                <a:latin typeface="Tekton Pro" pitchFamily="34" charset="0"/>
              </a:rPr>
              <a:t> </a:t>
            </a:r>
            <a:r>
              <a:rPr lang="cs-CZ" sz="2600" dirty="0" smtClean="0">
                <a:latin typeface="Tekton Pro" pitchFamily="34" charset="0"/>
              </a:rPr>
              <a:t>art</a:t>
            </a:r>
            <a:r>
              <a:rPr lang="cs-CZ" sz="2600" dirty="0" smtClean="0">
                <a:latin typeface="Tekton Pro" pitchFamily="34" charset="0"/>
              </a:rPr>
              <a:t> jsou takové práce, kde je obsahem hlavně samo médium, testování jeho hranic, zkušenosti se sítí </a:t>
            </a:r>
            <a:endParaRPr lang="cs-CZ" sz="2600" dirty="0" smtClean="0">
              <a:latin typeface="Tekton Pro" pitchFamily="34" charset="0"/>
            </a:endParaRPr>
          </a:p>
          <a:p>
            <a:r>
              <a:rPr lang="cs-CZ" sz="2600" dirty="0" smtClean="0">
                <a:latin typeface="Tekton Pro" pitchFamily="34" charset="0"/>
              </a:rPr>
              <a:t>a </a:t>
            </a:r>
            <a:r>
              <a:rPr lang="cs-CZ" sz="2600" dirty="0" smtClean="0">
                <a:latin typeface="Tekton Pro" pitchFamily="34" charset="0"/>
              </a:rPr>
              <a:t>počítačová </a:t>
            </a:r>
            <a:r>
              <a:rPr lang="cs-CZ" sz="2600" dirty="0" smtClean="0">
                <a:latin typeface="Tekton Pro" pitchFamily="34" charset="0"/>
              </a:rPr>
              <a:t>estetika </a:t>
            </a:r>
            <a:endParaRPr lang="cs-CZ" sz="2600" dirty="0" smtClean="0">
              <a:latin typeface="Tekton Pro" pitchFamily="34" charset="0"/>
            </a:endParaRPr>
          </a:p>
          <a:p>
            <a:r>
              <a:rPr lang="cs-CZ" sz="2600" dirty="0" smtClean="0">
                <a:latin typeface="Tekton Pro" pitchFamily="34" charset="0"/>
                <a:cs typeface="Arial"/>
              </a:rPr>
              <a:t>▫ </a:t>
            </a:r>
            <a:r>
              <a:rPr lang="cs-CZ" sz="2600" dirty="0" smtClean="0">
                <a:latin typeface="Tekton Pro" pitchFamily="34" charset="0"/>
              </a:rPr>
              <a:t>počítač se stal pro některé umělce základní pomůckou </a:t>
            </a:r>
            <a:endParaRPr lang="cs-CZ" sz="2600" dirty="0" smtClean="0">
              <a:latin typeface="Tekton Pro" pitchFamily="34" charset="0"/>
            </a:endParaRPr>
          </a:p>
          <a:p>
            <a:r>
              <a:rPr lang="cs-CZ" sz="2600" dirty="0" smtClean="0">
                <a:latin typeface="Tekton Pro" pitchFamily="34" charset="0"/>
              </a:rPr>
              <a:t>a </a:t>
            </a:r>
            <a:r>
              <a:rPr lang="cs-CZ" sz="2600" dirty="0" smtClean="0">
                <a:latin typeface="Tekton Pro" pitchFamily="34" charset="0"/>
              </a:rPr>
              <a:t>nástrojem, ať už jde o hudbu, grafiku, animace </a:t>
            </a:r>
            <a:endParaRPr lang="cs-CZ" sz="2600" dirty="0" smtClean="0">
              <a:latin typeface="Tekton Pro" pitchFamily="34" charset="0"/>
            </a:endParaRPr>
          </a:p>
          <a:p>
            <a:r>
              <a:rPr lang="cs-CZ" sz="2600" dirty="0" smtClean="0">
                <a:latin typeface="Tekton Pro" pitchFamily="34" charset="0"/>
              </a:rPr>
              <a:t>či </a:t>
            </a:r>
            <a:r>
              <a:rPr lang="cs-CZ" sz="2600" dirty="0" smtClean="0">
                <a:latin typeface="Tekton Pro" pitchFamily="34" charset="0"/>
              </a:rPr>
              <a:t>interaktivní instalace, počítače změnily postupy tvorby a často i naše vnímání</a:t>
            </a:r>
          </a:p>
          <a:p>
            <a:endParaRPr lang="cs-CZ" sz="2400" dirty="0" smtClean="0">
              <a:latin typeface="Tekton Pro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trashlogik_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270" y="571480"/>
            <a:ext cx="4457730" cy="2786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ázek 3" descr="pexes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6" y="89293"/>
            <a:ext cx="4429124" cy="2768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 descr="nosuchco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4018384"/>
            <a:ext cx="4429124" cy="2768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 descr="candy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44" y="3500438"/>
            <a:ext cx="4429156" cy="2768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ovéPole 6"/>
          <p:cNvSpPr txBox="1"/>
          <p:nvPr/>
        </p:nvSpPr>
        <p:spPr>
          <a:xfrm>
            <a:off x="142844" y="3068421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ekton Pro" pitchFamily="34" charset="0"/>
              </a:rPr>
              <a:t>Zdeno Hlinka </a:t>
            </a:r>
          </a:p>
          <a:p>
            <a:r>
              <a:rPr lang="cs-CZ" dirty="0" smtClean="0">
                <a:latin typeface="Tekton Pro" pitchFamily="34" charset="0"/>
              </a:rPr>
              <a:t>multimediální umělec, grafik</a:t>
            </a:r>
            <a:endParaRPr lang="cs-CZ" dirty="0">
              <a:latin typeface="Tekton Pro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xkam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357430"/>
            <a:ext cx="5553102" cy="3989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ovéPole 2"/>
          <p:cNvSpPr txBox="1"/>
          <p:nvPr/>
        </p:nvSpPr>
        <p:spPr>
          <a:xfrm>
            <a:off x="428597" y="428604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ekton Pro" pitchFamily="34" charset="0"/>
              </a:rPr>
              <a:t>Kamila Richterová</a:t>
            </a:r>
          </a:p>
          <a:p>
            <a:r>
              <a:rPr lang="cs-CZ" sz="2400" dirty="0" smtClean="0">
                <a:latin typeface="Arial"/>
                <a:cs typeface="Arial"/>
              </a:rPr>
              <a:t>▫ </a:t>
            </a:r>
            <a:r>
              <a:rPr lang="cs-CZ" sz="2400" dirty="0" smtClean="0">
                <a:latin typeface="Tekton Pro" pitchFamily="34" charset="0"/>
              </a:rPr>
              <a:t>postupným obsazováním míst- políček v systému, založené na struktuře pražského metra, vznikla barevná nepravidelná mapa, původně chladného systému</a:t>
            </a:r>
            <a:endParaRPr lang="cs-CZ" sz="2400" dirty="0">
              <a:latin typeface="Tekton Pro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596" y="214290"/>
            <a:ext cx="828680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latin typeface="Tekton Pro" pitchFamily="34" charset="0"/>
              </a:rPr>
              <a:t>Net.</a:t>
            </a:r>
            <a:r>
              <a:rPr lang="cs-CZ" sz="3600" dirty="0" smtClean="0">
                <a:latin typeface="Tekton Pro" pitchFamily="34" charset="0"/>
              </a:rPr>
              <a:t>art</a:t>
            </a:r>
            <a:endParaRPr lang="cs-CZ" sz="3600" dirty="0" smtClean="0">
              <a:latin typeface="Tekton Pro" pitchFamily="34" charset="0"/>
            </a:endParaRPr>
          </a:p>
          <a:p>
            <a:r>
              <a:rPr lang="cs-CZ" sz="2400" dirty="0" smtClean="0">
                <a:latin typeface="Tekton Pro" pitchFamily="34" charset="0"/>
                <a:cs typeface="Arial"/>
              </a:rPr>
              <a:t>▫ </a:t>
            </a:r>
            <a:r>
              <a:rPr lang="cs-CZ" sz="2400" dirty="0" smtClean="0">
                <a:latin typeface="Tekton Pro" pitchFamily="34" charset="0"/>
              </a:rPr>
              <a:t>d</a:t>
            </a:r>
            <a:r>
              <a:rPr lang="cs-CZ" sz="2400" dirty="0" smtClean="0">
                <a:latin typeface="Tekton Pro" pitchFamily="34" charset="0"/>
              </a:rPr>
              <a:t>alší </a:t>
            </a:r>
            <a:r>
              <a:rPr lang="cs-CZ" sz="2400" dirty="0" smtClean="0">
                <a:latin typeface="Tekton Pro" pitchFamily="34" charset="0"/>
              </a:rPr>
              <a:t>pojem, </a:t>
            </a:r>
            <a:r>
              <a:rPr lang="cs-CZ" sz="2400" dirty="0" smtClean="0">
                <a:latin typeface="Tekton Pro" pitchFamily="34" charset="0"/>
              </a:rPr>
              <a:t>který </a:t>
            </a:r>
            <a:r>
              <a:rPr lang="cs-CZ" sz="2400" dirty="0" smtClean="0">
                <a:latin typeface="Tekton Pro" pitchFamily="34" charset="0"/>
              </a:rPr>
              <a:t>se objevuje velmi často (a bývá někdy nesprávně zaměňován), je </a:t>
            </a:r>
            <a:r>
              <a:rPr lang="cs-CZ" sz="2400" dirty="0" smtClean="0">
                <a:latin typeface="Tekton Pro" pitchFamily="34" charset="0"/>
              </a:rPr>
              <a:t>net.art</a:t>
            </a:r>
            <a:r>
              <a:rPr lang="cs-CZ" sz="2400" dirty="0" smtClean="0">
                <a:latin typeface="Tekton Pro" pitchFamily="34" charset="0"/>
              </a:rPr>
              <a:t>, od všech předchozích se ovšem zásadně liší: označuje umělecké hnutí, směr, a zároveň výtvory umělců, kteří se k tomuto proudu </a:t>
            </a:r>
            <a:r>
              <a:rPr lang="cs-CZ" sz="2400" dirty="0" smtClean="0">
                <a:latin typeface="Tekton Pro" pitchFamily="34" charset="0"/>
              </a:rPr>
              <a:t>hlásí </a:t>
            </a:r>
          </a:p>
          <a:p>
            <a:r>
              <a:rPr lang="cs-CZ" sz="2400" dirty="0" smtClean="0">
                <a:latin typeface="Tekton Pro" pitchFamily="34" charset="0"/>
                <a:cs typeface="Arial"/>
              </a:rPr>
              <a:t>▫ </a:t>
            </a:r>
            <a:r>
              <a:rPr lang="cs-CZ" sz="2400" dirty="0" smtClean="0">
                <a:latin typeface="Tekton Pro" pitchFamily="34" charset="0"/>
              </a:rPr>
              <a:t>Steve</a:t>
            </a:r>
            <a:r>
              <a:rPr lang="cs-CZ" sz="2400" dirty="0" smtClean="0">
                <a:latin typeface="Tekton Pro" pitchFamily="34" charset="0"/>
              </a:rPr>
              <a:t> </a:t>
            </a:r>
            <a:r>
              <a:rPr lang="cs-CZ" sz="2400" dirty="0" smtClean="0">
                <a:latin typeface="Tekton Pro" pitchFamily="34" charset="0"/>
              </a:rPr>
              <a:t>Dietz</a:t>
            </a:r>
            <a:r>
              <a:rPr lang="cs-CZ" sz="2400" dirty="0" smtClean="0">
                <a:latin typeface="Tekton Pro" pitchFamily="34" charset="0"/>
              </a:rPr>
              <a:t>  rozlišuje </a:t>
            </a:r>
            <a:r>
              <a:rPr lang="cs-CZ" sz="2400" dirty="0" smtClean="0">
                <a:latin typeface="Tekton Pro" pitchFamily="34" charset="0"/>
              </a:rPr>
              <a:t>net</a:t>
            </a:r>
            <a:r>
              <a:rPr lang="cs-CZ" sz="2400" dirty="0" smtClean="0">
                <a:latin typeface="Tekton Pro" pitchFamily="34" charset="0"/>
              </a:rPr>
              <a:t> </a:t>
            </a:r>
            <a:r>
              <a:rPr lang="cs-CZ" sz="2400" dirty="0" smtClean="0">
                <a:latin typeface="Tekton Pro" pitchFamily="34" charset="0"/>
              </a:rPr>
              <a:t>art</a:t>
            </a:r>
            <a:r>
              <a:rPr lang="cs-CZ" sz="2400" dirty="0" smtClean="0">
                <a:latin typeface="Tekton Pro" pitchFamily="34" charset="0"/>
              </a:rPr>
              <a:t> a </a:t>
            </a:r>
            <a:r>
              <a:rPr lang="cs-CZ" sz="2400" dirty="0" smtClean="0">
                <a:latin typeface="Tekton Pro" pitchFamily="34" charset="0"/>
              </a:rPr>
              <a:t>net.art</a:t>
            </a:r>
            <a:r>
              <a:rPr lang="cs-CZ" sz="2400" dirty="0" smtClean="0">
                <a:latin typeface="Tekton Pro" pitchFamily="34" charset="0"/>
              </a:rPr>
              <a:t> takto: </a:t>
            </a:r>
            <a:r>
              <a:rPr lang="cs-CZ" sz="2400" dirty="0" smtClean="0">
                <a:latin typeface="Tekton Pro" pitchFamily="34" charset="0"/>
              </a:rPr>
              <a:t>"</a:t>
            </a:r>
            <a:r>
              <a:rPr lang="cs-CZ" sz="2400" dirty="0" smtClean="0">
                <a:latin typeface="Tekton Pro" pitchFamily="34" charset="0"/>
              </a:rPr>
              <a:t>net</a:t>
            </a:r>
            <a:r>
              <a:rPr lang="cs-CZ" sz="2400" dirty="0" smtClean="0">
                <a:latin typeface="Tekton Pro" pitchFamily="34" charset="0"/>
              </a:rPr>
              <a:t> </a:t>
            </a:r>
            <a:r>
              <a:rPr lang="cs-CZ" sz="2400" dirty="0" smtClean="0">
                <a:latin typeface="Tekton Pro" pitchFamily="34" charset="0"/>
              </a:rPr>
              <a:t>art</a:t>
            </a:r>
            <a:r>
              <a:rPr lang="cs-CZ" sz="2400" dirty="0" smtClean="0">
                <a:latin typeface="Tekton Pro" pitchFamily="34" charset="0"/>
              </a:rPr>
              <a:t> je spíše všeobecný termín, který používáme pro práce, u nichž je síť nezbytnou a dostačující podmínkou, a '</a:t>
            </a:r>
            <a:r>
              <a:rPr lang="cs-CZ" sz="2400" dirty="0" smtClean="0">
                <a:latin typeface="Tekton Pro" pitchFamily="34" charset="0"/>
              </a:rPr>
              <a:t>net.art</a:t>
            </a:r>
            <a:r>
              <a:rPr lang="cs-CZ" sz="2400" dirty="0" smtClean="0">
                <a:latin typeface="Tekton Pro" pitchFamily="34" charset="0"/>
              </a:rPr>
              <a:t>' je termín, který používáme ve spojení s umělci, kteří se s ním více či méně </a:t>
            </a:r>
            <a:r>
              <a:rPr lang="cs-CZ" sz="2400" dirty="0" smtClean="0">
                <a:latin typeface="Tekton Pro" pitchFamily="34" charset="0"/>
              </a:rPr>
              <a:t>identifikují.“¹</a:t>
            </a:r>
            <a:r>
              <a:rPr lang="cs-CZ" sz="2400" dirty="0" smtClean="0">
                <a:latin typeface="Tekton Pro" pitchFamily="34" charset="0"/>
              </a:rPr>
              <a:t>  </a:t>
            </a:r>
            <a:r>
              <a:rPr lang="cs-CZ" sz="2400" dirty="0" smtClean="0">
                <a:latin typeface="Tekton Pro" pitchFamily="34" charset="0"/>
              </a:rPr>
              <a:t> </a:t>
            </a:r>
          </a:p>
          <a:p>
            <a:r>
              <a:rPr lang="cs-CZ" sz="2400" dirty="0" smtClean="0">
                <a:latin typeface="Tekton Pro" pitchFamily="34" charset="0"/>
                <a:cs typeface="Arial"/>
              </a:rPr>
              <a:t>▫ </a:t>
            </a:r>
            <a:r>
              <a:rPr lang="cs-CZ" sz="2400" dirty="0" smtClean="0">
                <a:latin typeface="Tekton Pro" pitchFamily="34" charset="0"/>
                <a:cs typeface="Arial"/>
              </a:rPr>
              <a:t>n</a:t>
            </a:r>
            <a:r>
              <a:rPr lang="cs-CZ" sz="2400" dirty="0" smtClean="0">
                <a:latin typeface="Tekton Pro" pitchFamily="34" charset="0"/>
              </a:rPr>
              <a:t>et.art</a:t>
            </a:r>
            <a:r>
              <a:rPr lang="cs-CZ" sz="2400" dirty="0" smtClean="0">
                <a:latin typeface="Tekton Pro" pitchFamily="34" charset="0"/>
              </a:rPr>
              <a:t> </a:t>
            </a:r>
            <a:r>
              <a:rPr lang="cs-CZ" sz="2400" dirty="0" smtClean="0">
                <a:latin typeface="Tekton Pro" pitchFamily="34" charset="0"/>
              </a:rPr>
              <a:t>lze považovat za nový proud avantgardy,  na </a:t>
            </a:r>
            <a:r>
              <a:rPr lang="cs-CZ" sz="2400" dirty="0" smtClean="0">
                <a:latin typeface="Tekton Pro" pitchFamily="34" charset="0"/>
              </a:rPr>
              <a:t>kterou </a:t>
            </a:r>
          </a:p>
          <a:p>
            <a:r>
              <a:rPr lang="cs-CZ" sz="2400" dirty="0" smtClean="0">
                <a:latin typeface="Tekton Pro" pitchFamily="34" charset="0"/>
              </a:rPr>
              <a:t>v </a:t>
            </a:r>
            <a:r>
              <a:rPr lang="cs-CZ" sz="2400" dirty="0" smtClean="0">
                <a:latin typeface="Tekton Pro" pitchFamily="34" charset="0"/>
              </a:rPr>
              <a:t>mnohém </a:t>
            </a:r>
            <a:r>
              <a:rPr lang="cs-CZ" sz="2400" dirty="0" smtClean="0">
                <a:latin typeface="Tekton Pro" pitchFamily="34" charset="0"/>
              </a:rPr>
              <a:t>navazuje, je </a:t>
            </a:r>
            <a:r>
              <a:rPr lang="cs-CZ" sz="2400" dirty="0" smtClean="0">
                <a:latin typeface="Tekton Pro" pitchFamily="34" charset="0"/>
              </a:rPr>
              <a:t>mu blízká angažovanost, snaha obracet </a:t>
            </a:r>
            <a:endParaRPr lang="cs-CZ" sz="2400" dirty="0" smtClean="0">
              <a:latin typeface="Tekton Pro" pitchFamily="34" charset="0"/>
            </a:endParaRPr>
          </a:p>
          <a:p>
            <a:r>
              <a:rPr lang="cs-CZ" sz="2400" dirty="0" smtClean="0">
                <a:latin typeface="Tekton Pro" pitchFamily="34" charset="0"/>
              </a:rPr>
              <a:t>či </a:t>
            </a:r>
            <a:r>
              <a:rPr lang="cs-CZ" sz="2400" dirty="0" smtClean="0">
                <a:latin typeface="Tekton Pro" pitchFamily="34" charset="0"/>
              </a:rPr>
              <a:t>rozbíjet standardní metody používání počítačových sítí (některé výtvory </a:t>
            </a:r>
            <a:r>
              <a:rPr lang="cs-CZ" sz="2400" dirty="0" smtClean="0">
                <a:latin typeface="Tekton Pro" pitchFamily="34" charset="0"/>
              </a:rPr>
              <a:t>působí jako </a:t>
            </a:r>
            <a:r>
              <a:rPr lang="cs-CZ" sz="2400" dirty="0" smtClean="0">
                <a:latin typeface="Tekton Pro" pitchFamily="34" charset="0"/>
              </a:rPr>
              <a:t>zhroucení prohlížeče nebo alespoň jeho zdánlivou </a:t>
            </a:r>
            <a:r>
              <a:rPr lang="cs-CZ" sz="2400" dirty="0" smtClean="0">
                <a:latin typeface="Tekton Pro" pitchFamily="34" charset="0"/>
              </a:rPr>
              <a:t>nefunkčností)</a:t>
            </a:r>
          </a:p>
          <a:p>
            <a:endParaRPr lang="cs-CZ" dirty="0" smtClean="0">
              <a:latin typeface="Tekton Pro" pitchFamily="34" charset="0"/>
            </a:endParaRPr>
          </a:p>
          <a:p>
            <a:endParaRPr lang="cs-CZ" dirty="0">
              <a:latin typeface="Tekton Pro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744</TotalTime>
  <Words>489</Words>
  <Application>Microsoft Office PowerPoint</Application>
  <PresentationFormat>Předvádění na obrazovce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Cesta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Anita</dc:creator>
  <cp:lastModifiedBy>Anita</cp:lastModifiedBy>
  <cp:revision>61</cp:revision>
  <dcterms:created xsi:type="dcterms:W3CDTF">2012-04-16T13:29:07Z</dcterms:created>
  <dcterms:modified xsi:type="dcterms:W3CDTF">2012-04-18T09:15:56Z</dcterms:modified>
</cp:coreProperties>
</file>