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5" r:id="rId6"/>
    <p:sldId id="258" r:id="rId7"/>
    <p:sldId id="262" r:id="rId8"/>
    <p:sldId id="259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uzeum.cz/bezbarier/literatura/muzeum-a-handicapovani/brana-muzea-otevrena.html" TargetMode="External"/><Relationship Id="rId2" Type="http://schemas.openxmlformats.org/officeDocument/2006/relationships/hyperlink" Target="http://www.googleartproject.com/collection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jektovavyuka.cz/" TargetMode="External"/><Relationship Id="rId2" Type="http://schemas.openxmlformats.org/officeDocument/2006/relationships/hyperlink" Target="http://clanky.rvp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ravska-galerie.cz/moravska-galerie/vystavy-a-program/aktuality/2011/dilny-pro-pedagogy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1689448" y="3068960"/>
            <a:ext cx="5906888" cy="1440160"/>
          </a:xfrm>
          <a:prstGeom prst="roundRect">
            <a:avLst/>
          </a:prstGeom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825351" y="908719"/>
            <a:ext cx="7657077" cy="1970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130425"/>
            <a:ext cx="7871330" cy="1547395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chemeClr val="tx2">
                    <a:lumMod val="50000"/>
                  </a:schemeClr>
                </a:solidFill>
              </a:rPr>
              <a:t>Spolupráce výtvarného pedagoga s vyučujícími jiných předmětů a s galerijními pracovníky. </a:t>
            </a:r>
            <a:r>
              <a:rPr lang="cs-CZ" sz="40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sz="4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40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sz="4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4000" b="1" dirty="0" smtClean="0">
                <a:solidFill>
                  <a:schemeClr val="tx2">
                    <a:lumMod val="50000"/>
                  </a:schemeClr>
                </a:solidFill>
              </a:rPr>
              <a:t>Vzájemné vazby výtvarného                      a literárního projevu.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584776" cy="1440160"/>
          </a:xfrm>
        </p:spPr>
        <p:txBody>
          <a:bodyPr>
            <a:normAutofit fontScale="32500" lnSpcReduction="20000"/>
          </a:bodyPr>
          <a:lstStyle/>
          <a:p>
            <a:r>
              <a:rPr lang="cs-CZ" sz="7400" dirty="0" smtClean="0">
                <a:solidFill>
                  <a:schemeClr val="tx1"/>
                </a:solidFill>
              </a:rPr>
              <a:t>Jarmila </a:t>
            </a:r>
            <a:r>
              <a:rPr lang="cs-CZ" sz="7400" dirty="0" err="1" smtClean="0">
                <a:solidFill>
                  <a:schemeClr val="tx1"/>
                </a:solidFill>
              </a:rPr>
              <a:t>Hubrová</a:t>
            </a:r>
            <a:r>
              <a:rPr lang="cs-CZ" sz="7400" dirty="0" smtClean="0">
                <a:solidFill>
                  <a:schemeClr val="tx1"/>
                </a:solidFill>
              </a:rPr>
              <a:t> 266599</a:t>
            </a:r>
          </a:p>
          <a:p>
            <a:pPr>
              <a:lnSpc>
                <a:spcPct val="90000"/>
              </a:lnSpc>
            </a:pPr>
            <a:r>
              <a:rPr lang="cs-CZ" sz="7400" dirty="0" smtClean="0">
                <a:solidFill>
                  <a:schemeClr val="tx1"/>
                </a:solidFill>
              </a:rPr>
              <a:t>Metodika galerijní pedagogiky GP3MP_MGP</a:t>
            </a:r>
          </a:p>
          <a:p>
            <a:pPr>
              <a:lnSpc>
                <a:spcPct val="90000"/>
              </a:lnSpc>
            </a:pPr>
            <a:r>
              <a:rPr lang="cs-CZ" sz="7400" dirty="0" smtClean="0">
                <a:solidFill>
                  <a:schemeClr val="tx1"/>
                </a:solidFill>
              </a:rPr>
              <a:t>vyučující Mgr. Alice Stuchlíková </a:t>
            </a:r>
          </a:p>
          <a:p>
            <a:pPr>
              <a:lnSpc>
                <a:spcPct val="90000"/>
              </a:lnSpc>
            </a:pPr>
            <a:r>
              <a:rPr lang="cs-CZ" sz="7400" dirty="0" smtClean="0">
                <a:solidFill>
                  <a:schemeClr val="tx1"/>
                </a:solidFill>
              </a:rPr>
              <a:t>Jaro 2012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453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 smtClean="0"/>
              <a:t>Užitečný odkaz (světová muzea ve virtuální perspektivě):</a:t>
            </a:r>
            <a:endParaRPr lang="cs-CZ" sz="2400" b="1" u="sng" dirty="0" smtClean="0">
              <a:hlinkClick r:id="rId2"/>
            </a:endParaRPr>
          </a:p>
          <a:p>
            <a:pPr>
              <a:buNone/>
            </a:pPr>
            <a:r>
              <a:rPr lang="cs-CZ" sz="2400" dirty="0" smtClean="0">
                <a:hlinkClick r:id="rId2"/>
              </a:rPr>
              <a:t>http://www.</a:t>
            </a:r>
            <a:r>
              <a:rPr lang="cs-CZ" sz="2400" dirty="0" err="1" smtClean="0">
                <a:hlinkClick r:id="rId2"/>
              </a:rPr>
              <a:t>googleartproject.com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collections</a:t>
            </a:r>
            <a:r>
              <a:rPr lang="cs-CZ" sz="2400" dirty="0" smtClean="0">
                <a:hlinkClick r:id="rId2"/>
              </a:rPr>
              <a:t>/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>
                <a:hlinkClick r:id="rId3"/>
              </a:rPr>
              <a:t>http://www.</a:t>
            </a:r>
            <a:r>
              <a:rPr lang="cs-CZ" sz="2400" dirty="0" err="1" smtClean="0">
                <a:hlinkClick r:id="rId3"/>
              </a:rPr>
              <a:t>emuzeum.cz</a:t>
            </a:r>
            <a:r>
              <a:rPr lang="cs-CZ" sz="2400" dirty="0" smtClean="0">
                <a:hlinkClick r:id="rId3"/>
              </a:rPr>
              <a:t>/</a:t>
            </a:r>
            <a:endParaRPr lang="cs-CZ" dirty="0" smtClean="0"/>
          </a:p>
          <a:p>
            <a:pPr>
              <a:buNone/>
            </a:pPr>
            <a:endParaRPr lang="cs-CZ" sz="2400" b="1" u="sng" dirty="0" smtClean="0"/>
          </a:p>
          <a:p>
            <a:pPr>
              <a:buNone/>
            </a:pPr>
            <a:r>
              <a:rPr lang="cs-CZ" sz="2400" b="1" u="sng" dirty="0" smtClean="0"/>
              <a:t> Citace:</a:t>
            </a:r>
          </a:p>
          <a:p>
            <a:r>
              <a:rPr lang="cs-CZ" sz="2400" baseline="30000" dirty="0" smtClean="0"/>
              <a:t>1 </a:t>
            </a:r>
            <a:r>
              <a:rPr lang="cs-CZ" sz="2400" dirty="0" smtClean="0"/>
              <a:t>str. 28</a:t>
            </a:r>
          </a:p>
          <a:p>
            <a:r>
              <a:rPr lang="cs-CZ" sz="2400" baseline="30000" dirty="0" smtClean="0"/>
              <a:t>2 </a:t>
            </a:r>
            <a:r>
              <a:rPr lang="cs-CZ" sz="2400" dirty="0" smtClean="0"/>
              <a:t>str. 28</a:t>
            </a:r>
          </a:p>
          <a:p>
            <a:r>
              <a:rPr lang="cs-CZ" sz="2400" baseline="30000" dirty="0" smtClean="0"/>
              <a:t>3 </a:t>
            </a:r>
            <a:r>
              <a:rPr lang="cs-CZ" sz="2400" dirty="0" smtClean="0"/>
              <a:t>str. 209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400" b="1" u="sng" dirty="0" smtClean="0"/>
              <a:t>Obrázky:</a:t>
            </a:r>
          </a:p>
          <a:p>
            <a:r>
              <a:rPr lang="cs-CZ" sz="2400" dirty="0" smtClean="0"/>
              <a:t>Obr. 1: </a:t>
            </a:r>
            <a:r>
              <a:rPr lang="cs-CZ" sz="2400" dirty="0" smtClean="0">
                <a:hlinkClick r:id="rId3"/>
              </a:rPr>
              <a:t>http://www.</a:t>
            </a:r>
            <a:r>
              <a:rPr lang="cs-CZ" sz="2400" dirty="0" err="1" smtClean="0">
                <a:hlinkClick r:id="rId3"/>
              </a:rPr>
              <a:t>emuzeum.cz</a:t>
            </a:r>
            <a:r>
              <a:rPr lang="cs-CZ" sz="2400" dirty="0" smtClean="0">
                <a:hlinkClick r:id="rId3"/>
              </a:rPr>
              <a:t>/</a:t>
            </a:r>
            <a:r>
              <a:rPr lang="cs-CZ" sz="2400" dirty="0" err="1" smtClean="0">
                <a:hlinkClick r:id="rId3"/>
              </a:rPr>
              <a:t>bezbarier</a:t>
            </a:r>
            <a:r>
              <a:rPr lang="cs-CZ" sz="2400" dirty="0" smtClean="0">
                <a:hlinkClick r:id="rId3"/>
              </a:rPr>
              <a:t>/literatura/muzeum-a-</a:t>
            </a:r>
            <a:r>
              <a:rPr lang="cs-CZ" sz="2400" dirty="0" err="1" smtClean="0">
                <a:hlinkClick r:id="rId3"/>
              </a:rPr>
              <a:t>handicapovani</a:t>
            </a:r>
            <a:r>
              <a:rPr lang="cs-CZ" sz="2400" dirty="0" smtClean="0">
                <a:hlinkClick r:id="rId3"/>
              </a:rPr>
              <a:t>/</a:t>
            </a:r>
            <a:r>
              <a:rPr lang="cs-CZ" sz="2400" dirty="0" err="1" smtClean="0">
                <a:hlinkClick r:id="rId3"/>
              </a:rPr>
              <a:t>brana</a:t>
            </a:r>
            <a:r>
              <a:rPr lang="cs-CZ" sz="2400" dirty="0" smtClean="0">
                <a:hlinkClick r:id="rId3"/>
              </a:rPr>
              <a:t>-muzea-</a:t>
            </a:r>
            <a:r>
              <a:rPr lang="cs-CZ" sz="2400" dirty="0" err="1" smtClean="0">
                <a:hlinkClick r:id="rId3"/>
              </a:rPr>
              <a:t>otevrena.html</a:t>
            </a: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Literární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BRABCOVÁ, Alexandra. </a:t>
            </a:r>
            <a:r>
              <a:rPr lang="cs-CZ" i="1" dirty="0" smtClean="0"/>
              <a:t>Brána muzea otevřená. </a:t>
            </a:r>
            <a:r>
              <a:rPr lang="cs-CZ" dirty="0" smtClean="0"/>
              <a:t>1. </a:t>
            </a:r>
            <a:r>
              <a:rPr lang="cs-CZ" dirty="0" err="1" smtClean="0"/>
              <a:t>vyd</a:t>
            </a:r>
            <a:r>
              <a:rPr lang="cs-CZ" dirty="0" smtClean="0"/>
              <a:t>. Náchod: JUKO, 2003. 584 s. ISBN 80-86213-28-5</a:t>
            </a:r>
            <a:endParaRPr lang="cs-CZ" dirty="0"/>
          </a:p>
        </p:txBody>
      </p:sp>
      <p:pic>
        <p:nvPicPr>
          <p:cNvPr id="2050" name="Picture 2" descr="C:\Users\Jarmila Hubrová\Desktop\0589746001311331713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987660"/>
            <a:ext cx="2159542" cy="2992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Obdélník 4"/>
          <p:cNvSpPr/>
          <p:nvPr/>
        </p:nvSpPr>
        <p:spPr>
          <a:xfrm>
            <a:off x="6300192" y="6084004"/>
            <a:ext cx="743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 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0" y="188640"/>
            <a:ext cx="9144000" cy="1368152"/>
          </a:xfrm>
          <a:prstGeom prst="roundRect">
            <a:avLst/>
          </a:prstGeom>
          <a:gradFill>
            <a:gsLst>
              <a:gs pos="1500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Spolupráce výtvarného pedagoga s vyučujícími jiných předmětů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dirty="0" smtClean="0"/>
              <a:t>	Znamená v praxi využití mezioborového přesahu v rámci propojení dvou a více předmětů dohromady a následné uskutečnění vícečetného výtvarného programu majícího určité rysy:</a:t>
            </a:r>
          </a:p>
          <a:p>
            <a:pPr>
              <a:buNone/>
            </a:pPr>
            <a:endParaRPr lang="cs-CZ" u="sng" dirty="0" smtClean="0"/>
          </a:p>
          <a:p>
            <a:pPr lvl="1">
              <a:buFont typeface="Arial" pitchFamily="34" charset="0"/>
              <a:buChar char="•"/>
            </a:pPr>
            <a:r>
              <a:rPr lang="cs-CZ" sz="3000" b="1" dirty="0" smtClean="0"/>
              <a:t>   </a:t>
            </a:r>
            <a:r>
              <a:rPr lang="cs-CZ" sz="3000" b="1" u="sng" dirty="0" smtClean="0"/>
              <a:t>Projekt – v rámci uplatnění projektové výuky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Využívá a propojuje </a:t>
            </a:r>
            <a:r>
              <a:rPr lang="cs-CZ" b="1" dirty="0" smtClean="0"/>
              <a:t>mezipředmětové vazby</a:t>
            </a:r>
            <a:r>
              <a:rPr lang="cs-CZ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Výtvarný pedagog získá potřebné </a:t>
            </a:r>
            <a:r>
              <a:rPr lang="cs-CZ" b="1" dirty="0" smtClean="0"/>
              <a:t>materiály od kolegů </a:t>
            </a:r>
            <a:r>
              <a:rPr lang="cs-CZ" dirty="0" smtClean="0"/>
              <a:t>a projekt si </a:t>
            </a:r>
            <a:r>
              <a:rPr lang="cs-CZ" b="1" dirty="0" smtClean="0"/>
              <a:t>realizuje a řídí sám </a:t>
            </a:r>
            <a:r>
              <a:rPr lang="cs-CZ" dirty="0" smtClean="0"/>
              <a:t>v rámci vlastní výuky.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Výtvarný pedagog může takový projekt </a:t>
            </a:r>
            <a:r>
              <a:rPr lang="cs-CZ" b="1" dirty="0" smtClean="0"/>
              <a:t>sám předpřipravit </a:t>
            </a:r>
            <a:r>
              <a:rPr lang="cs-CZ" dirty="0" smtClean="0"/>
              <a:t>a jeho </a:t>
            </a:r>
            <a:r>
              <a:rPr lang="cs-CZ" b="1" dirty="0" smtClean="0"/>
              <a:t>kolegové se spolupodílí </a:t>
            </a:r>
            <a:r>
              <a:rPr lang="cs-CZ" dirty="0" smtClean="0"/>
              <a:t>na jeho realizaci v </a:t>
            </a:r>
            <a:r>
              <a:rPr lang="cs-CZ" b="1" dirty="0" smtClean="0"/>
              <a:t>době vyučování </a:t>
            </a:r>
            <a:r>
              <a:rPr lang="cs-CZ" dirty="0" smtClean="0"/>
              <a:t>i </a:t>
            </a:r>
            <a:r>
              <a:rPr lang="cs-CZ" b="1" dirty="0" smtClean="0"/>
              <a:t>mimo tuto dobu.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Váže se na </a:t>
            </a:r>
            <a:r>
              <a:rPr lang="cs-CZ" b="1" dirty="0" smtClean="0"/>
              <a:t>určité téma</a:t>
            </a:r>
            <a:r>
              <a:rPr lang="cs-CZ" dirty="0" smtClean="0"/>
              <a:t>, které může být </a:t>
            </a:r>
            <a:r>
              <a:rPr lang="cs-CZ" b="1" dirty="0" smtClean="0"/>
              <a:t>aktuální</a:t>
            </a:r>
            <a:r>
              <a:rPr lang="cs-CZ" dirty="0" smtClean="0"/>
              <a:t> (např. v určitém ročním období - Vánoce, Velikonoce, </a:t>
            </a:r>
            <a:r>
              <a:rPr lang="cs-CZ" dirty="0" err="1" smtClean="0"/>
              <a:t>Halloween</a:t>
            </a:r>
            <a:r>
              <a:rPr lang="cs-CZ" dirty="0" smtClean="0"/>
              <a:t> v zahraničí atd.), nebo na </a:t>
            </a:r>
            <a:r>
              <a:rPr lang="cs-CZ" b="1" dirty="0" smtClean="0"/>
              <a:t>volné téma</a:t>
            </a:r>
            <a:r>
              <a:rPr lang="cs-CZ" dirty="0" smtClean="0"/>
              <a:t>, které si výtvarný pedagog zvolí na základě inspirace (viz. </a:t>
            </a:r>
            <a:r>
              <a:rPr lang="cs-CZ" dirty="0" err="1" smtClean="0"/>
              <a:t>ot</a:t>
            </a:r>
            <a:r>
              <a:rPr lang="cs-CZ" dirty="0" smtClean="0"/>
              <a:t>. 5.B.).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0" y="188640"/>
            <a:ext cx="9144000" cy="1368152"/>
          </a:xfrm>
          <a:prstGeom prst="roundRect">
            <a:avLst/>
          </a:prstGeom>
          <a:gradFill>
            <a:gsLst>
              <a:gs pos="1500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Spolupráce výtvarného pedagoga s vyučujícími jiných předmětů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1">
              <a:buFont typeface="Arial" pitchFamily="34" charset="0"/>
              <a:buChar char="•"/>
            </a:pPr>
            <a:r>
              <a:rPr lang="cs-CZ" sz="2600" b="1" dirty="0" smtClean="0"/>
              <a:t>   </a:t>
            </a:r>
            <a:r>
              <a:rPr lang="cs-CZ" sz="2600" b="1" u="sng" dirty="0" smtClean="0"/>
              <a:t>Školní výtvarná dílna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sz="2400" dirty="0" smtClean="0"/>
              <a:t>Akce pro </a:t>
            </a:r>
            <a:r>
              <a:rPr lang="cs-CZ" sz="2400" b="1" dirty="0" smtClean="0"/>
              <a:t>třídu</a:t>
            </a:r>
            <a:r>
              <a:rPr lang="cs-CZ" sz="2400" dirty="0" smtClean="0"/>
              <a:t> či celou </a:t>
            </a:r>
            <a:r>
              <a:rPr lang="cs-CZ" sz="2400" b="1" dirty="0" smtClean="0"/>
              <a:t>školu</a:t>
            </a:r>
            <a:r>
              <a:rPr lang="cs-CZ" sz="2400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sz="2400" b="1" dirty="0" smtClean="0"/>
              <a:t>Jednodenní</a:t>
            </a:r>
            <a:r>
              <a:rPr lang="cs-CZ" sz="2400" dirty="0" smtClean="0"/>
              <a:t>, </a:t>
            </a:r>
            <a:r>
              <a:rPr lang="cs-CZ" sz="2400" b="1" dirty="0" smtClean="0"/>
              <a:t>několikadenní</a:t>
            </a:r>
            <a:r>
              <a:rPr lang="cs-CZ" sz="2400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sz="2400" dirty="0" smtClean="0"/>
              <a:t>Mohou se zapojit </a:t>
            </a:r>
            <a:r>
              <a:rPr lang="cs-CZ" sz="2400" b="1" dirty="0" smtClean="0"/>
              <a:t>všichni pedagogové </a:t>
            </a:r>
            <a:r>
              <a:rPr lang="cs-CZ" sz="2400" dirty="0" smtClean="0"/>
              <a:t>a </a:t>
            </a:r>
            <a:r>
              <a:rPr lang="cs-CZ" sz="2400" b="1" dirty="0" smtClean="0"/>
              <a:t>činnosti</a:t>
            </a:r>
            <a:r>
              <a:rPr lang="cs-CZ" sz="2400" dirty="0" smtClean="0"/>
              <a:t> si </a:t>
            </a:r>
            <a:r>
              <a:rPr lang="cs-CZ" sz="2400" b="1" dirty="0" smtClean="0"/>
              <a:t>rozdělit</a:t>
            </a:r>
            <a:r>
              <a:rPr lang="cs-CZ" sz="2400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sz="2400" dirty="0" smtClean="0"/>
              <a:t>Možným výstupem může být </a:t>
            </a:r>
            <a:r>
              <a:rPr lang="cs-CZ" sz="2400" b="1" dirty="0" smtClean="0"/>
              <a:t>prezentace</a:t>
            </a:r>
            <a:r>
              <a:rPr lang="cs-CZ" sz="2400" dirty="0" smtClean="0"/>
              <a:t> hotových děl či produktů prostřednictvím </a:t>
            </a:r>
            <a:r>
              <a:rPr lang="cs-CZ" sz="2400" b="1" dirty="0" smtClean="0"/>
              <a:t>vernisáže, výstavy, jarmarku</a:t>
            </a:r>
            <a:r>
              <a:rPr lang="cs-CZ" sz="2400" dirty="0" smtClean="0"/>
              <a:t> spojeného s prodejem výrobků atd.</a:t>
            </a:r>
          </a:p>
          <a:p>
            <a:pPr marL="914400" lvl="1" indent="-514350">
              <a:buNone/>
            </a:pPr>
            <a:endParaRPr lang="cs-CZ" sz="2400" dirty="0" smtClean="0"/>
          </a:p>
          <a:p>
            <a:pPr marL="914400" lvl="1" indent="-514350">
              <a:buFont typeface="Arial" pitchFamily="34" charset="0"/>
              <a:buChar char="•"/>
            </a:pPr>
            <a:r>
              <a:rPr lang="cs-CZ" sz="2600" b="1" u="sng" dirty="0" smtClean="0"/>
              <a:t>Seminář, kurz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sz="2400" b="1" dirty="0" smtClean="0"/>
              <a:t>Výchovně-vzdělávací program </a:t>
            </a:r>
            <a:r>
              <a:rPr lang="cs-CZ" sz="2400" dirty="0" smtClean="0"/>
              <a:t>vedený buď samotnými pedagogy školy nebo i ve spolupráci s </a:t>
            </a:r>
            <a:r>
              <a:rPr lang="cs-CZ" sz="2400" b="1" dirty="0" smtClean="0"/>
              <a:t>externím odborníkem</a:t>
            </a:r>
            <a:r>
              <a:rPr lang="cs-CZ" sz="2400" dirty="0" smtClean="0"/>
              <a:t>, případně samostatný výjezd do některé instituce (školy, galerie, muzea </a:t>
            </a:r>
            <a:r>
              <a:rPr lang="cs-CZ" sz="2400" dirty="0" err="1" smtClean="0"/>
              <a:t>atd</a:t>
            </a:r>
            <a:r>
              <a:rPr lang="cs-CZ" sz="2400" dirty="0" smtClean="0"/>
              <a:t>).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sz="2400" dirty="0" smtClean="0"/>
              <a:t>Školy a výstavní instituce nabízejí mimo jiné také </a:t>
            </a:r>
            <a:r>
              <a:rPr lang="cs-CZ" sz="2400" b="1" dirty="0" smtClean="0"/>
              <a:t>semináře</a:t>
            </a:r>
            <a:r>
              <a:rPr lang="cs-CZ" sz="2400" dirty="0" smtClean="0"/>
              <a:t>, </a:t>
            </a:r>
            <a:r>
              <a:rPr lang="cs-CZ" sz="2400" b="1" dirty="0" smtClean="0"/>
              <a:t>kurzy</a:t>
            </a:r>
            <a:r>
              <a:rPr lang="cs-CZ" sz="2400" dirty="0" smtClean="0"/>
              <a:t>          a </a:t>
            </a:r>
            <a:r>
              <a:rPr lang="cs-CZ" sz="2400" b="1" dirty="0" smtClean="0"/>
              <a:t>programy pouze pro učitele </a:t>
            </a:r>
            <a:r>
              <a:rPr lang="cs-CZ" sz="2400" dirty="0" smtClean="0"/>
              <a:t>(dále také </a:t>
            </a:r>
            <a:r>
              <a:rPr lang="cs-CZ" sz="2400" b="1" dirty="0" smtClean="0"/>
              <a:t>konference</a:t>
            </a:r>
            <a:r>
              <a:rPr lang="cs-CZ" sz="2400" dirty="0" smtClean="0"/>
              <a:t> a </a:t>
            </a:r>
            <a:r>
              <a:rPr lang="cs-CZ" sz="2400" b="1" dirty="0" smtClean="0"/>
              <a:t>sympozia</a:t>
            </a:r>
            <a:r>
              <a:rPr lang="cs-CZ" sz="2400" dirty="0" smtClean="0"/>
              <a:t> nejrůznějšího typu).</a:t>
            </a:r>
          </a:p>
          <a:p>
            <a:pPr marL="514350" indent="-514350">
              <a:buNone/>
            </a:pPr>
            <a:endParaRPr lang="cs-CZ" u="sng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0" y="188640"/>
            <a:ext cx="9144000" cy="1368152"/>
          </a:xfrm>
          <a:prstGeom prst="roundRect">
            <a:avLst/>
          </a:prstGeom>
          <a:gradFill>
            <a:gsLst>
              <a:gs pos="1500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Spolupráce výtvarného pedagoga s vyučujícími jiných předmětů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 smtClean="0"/>
              <a:t>Cíle spolupráce: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zprostředkování </a:t>
            </a:r>
            <a:r>
              <a:rPr lang="cs-CZ" sz="2200" b="1" dirty="0" smtClean="0"/>
              <a:t>zážitku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zpestření výuky s ohledem na </a:t>
            </a:r>
            <a:r>
              <a:rPr lang="cs-CZ" sz="2200" b="1" dirty="0" smtClean="0"/>
              <a:t>školní osnovy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podpora schopnosti organizace </a:t>
            </a:r>
            <a:r>
              <a:rPr lang="cs-CZ" sz="2200" b="1" dirty="0" smtClean="0"/>
              <a:t>práce ve skupině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motivace</a:t>
            </a:r>
            <a:r>
              <a:rPr lang="cs-CZ" sz="2200" dirty="0" smtClean="0"/>
              <a:t> žáků ke </a:t>
            </a:r>
            <a:r>
              <a:rPr lang="cs-CZ" sz="2200" b="1" dirty="0" smtClean="0"/>
              <a:t>kreativnímu</a:t>
            </a:r>
            <a:r>
              <a:rPr lang="cs-CZ" sz="2200" dirty="0" smtClean="0"/>
              <a:t> vyjádření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motivace</a:t>
            </a:r>
            <a:r>
              <a:rPr lang="cs-CZ" sz="2200" dirty="0" smtClean="0"/>
              <a:t> k zamyšlení se nad </a:t>
            </a:r>
            <a:r>
              <a:rPr lang="cs-CZ" sz="2200" b="1" dirty="0" smtClean="0"/>
              <a:t>vzájemnými vztahy předmětů</a:t>
            </a:r>
            <a:r>
              <a:rPr lang="cs-CZ" sz="2200" dirty="0" smtClean="0"/>
              <a:t>, uchopení i zdánlivě „neužitečného“ a uplatnění v </a:t>
            </a:r>
            <a:r>
              <a:rPr lang="cs-CZ" sz="2200" b="1" dirty="0" smtClean="0"/>
              <a:t>praxi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budování a rozvoj </a:t>
            </a:r>
            <a:r>
              <a:rPr lang="cs-CZ" sz="2200" b="1" dirty="0" smtClean="0"/>
              <a:t>spolupráce</a:t>
            </a:r>
            <a:r>
              <a:rPr lang="cs-CZ" sz="2200" dirty="0" smtClean="0"/>
              <a:t> v žákovském </a:t>
            </a:r>
            <a:r>
              <a:rPr lang="cs-CZ" sz="2200" b="1" dirty="0" smtClean="0"/>
              <a:t>kolektivu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v případě kooperace žáků odlišného věku </a:t>
            </a:r>
            <a:r>
              <a:rPr lang="cs-CZ" sz="2200" b="1" dirty="0" smtClean="0"/>
              <a:t>prevence šikany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0" y="188640"/>
            <a:ext cx="9144000" cy="1368152"/>
          </a:xfrm>
          <a:prstGeom prst="roundRect">
            <a:avLst/>
          </a:prstGeom>
          <a:gradFill>
            <a:gsLst>
              <a:gs pos="1500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Spolupráce výtvarného pedagoga s vyučujícími jiných předmětů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r>
              <a:rPr lang="cs-CZ" sz="2400" dirty="0" smtClean="0"/>
              <a:t>Existuje řada </a:t>
            </a:r>
            <a:r>
              <a:rPr lang="cs-CZ" sz="2400" b="1" dirty="0" smtClean="0"/>
              <a:t>portálů</a:t>
            </a:r>
            <a:r>
              <a:rPr lang="cs-CZ" sz="2400" dirty="0" smtClean="0"/>
              <a:t> zaměřených na sběr kvalitních                  a </a:t>
            </a:r>
            <a:r>
              <a:rPr lang="cs-CZ" sz="2400" b="1" dirty="0" smtClean="0"/>
              <a:t>užitečných materiálů, textů, rad, pomůcek</a:t>
            </a:r>
            <a:r>
              <a:rPr lang="cs-CZ" sz="2400" dirty="0" smtClean="0"/>
              <a:t>, obsahujících </a:t>
            </a:r>
            <a:r>
              <a:rPr lang="cs-CZ" sz="2400" b="1" dirty="0" smtClean="0"/>
              <a:t>nápady</a:t>
            </a:r>
            <a:r>
              <a:rPr lang="cs-CZ" sz="2400" dirty="0" smtClean="0"/>
              <a:t> a </a:t>
            </a:r>
            <a:r>
              <a:rPr lang="cs-CZ" sz="2400" b="1" dirty="0" smtClean="0"/>
              <a:t>tipy</a:t>
            </a:r>
            <a:r>
              <a:rPr lang="cs-CZ" sz="2400" dirty="0" smtClean="0"/>
              <a:t> na </a:t>
            </a:r>
            <a:r>
              <a:rPr lang="cs-CZ" sz="2400" b="1" dirty="0" smtClean="0"/>
              <a:t>projekty, tvořivé dílny</a:t>
            </a:r>
            <a:r>
              <a:rPr lang="cs-CZ" sz="2400" dirty="0" smtClean="0"/>
              <a:t>… V podstatě plní funkci </a:t>
            </a:r>
            <a:r>
              <a:rPr lang="cs-CZ" sz="2400" b="1" dirty="0" smtClean="0"/>
              <a:t>„učitelé sobě“.</a:t>
            </a:r>
          </a:p>
          <a:p>
            <a:pPr>
              <a:buNone/>
            </a:pPr>
            <a:endParaRPr lang="cs-CZ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u="sng" dirty="0" smtClean="0">
                <a:hlinkClick r:id="rId2"/>
              </a:rPr>
              <a:t>http://clanky.rvp.cz/</a:t>
            </a:r>
            <a:endParaRPr lang="cs-CZ" sz="2800" b="1" u="sng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u="sng" dirty="0" smtClean="0">
                <a:hlinkClick r:id="rId3"/>
              </a:rPr>
              <a:t>http://www.</a:t>
            </a:r>
            <a:r>
              <a:rPr lang="cs-CZ" sz="2400" b="1" u="sng" dirty="0" err="1" smtClean="0">
                <a:hlinkClick r:id="rId3"/>
              </a:rPr>
              <a:t>projektovavyuka.cz</a:t>
            </a:r>
            <a:r>
              <a:rPr lang="cs-CZ" sz="2400" b="1" u="sng" dirty="0" smtClean="0">
                <a:hlinkClick r:id="rId3"/>
              </a:rPr>
              <a:t>/</a:t>
            </a:r>
            <a:endParaRPr lang="cs-CZ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0" y="188640"/>
            <a:ext cx="9144000" cy="13681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5400000" scaled="1"/>
            <a:tileRect/>
          </a:gradFill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Spolupráce výtvarného pedagoga s galerijními pracovníky</a:t>
            </a: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3400" b="1" u="sng" dirty="0" smtClean="0"/>
              <a:t>Předpoklady  spolupráce: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třeba, aby pedagog společně v galerijním pracovníkem objevili  a rozpoznali </a:t>
            </a:r>
            <a:r>
              <a:rPr lang="cs-CZ" b="1" dirty="0" smtClean="0"/>
              <a:t>vzdělávací</a:t>
            </a:r>
            <a:r>
              <a:rPr lang="cs-CZ" dirty="0" smtClean="0"/>
              <a:t> a </a:t>
            </a:r>
            <a:r>
              <a:rPr lang="cs-CZ" b="1" dirty="0" smtClean="0"/>
              <a:t>výchovnou</a:t>
            </a:r>
            <a:r>
              <a:rPr lang="cs-CZ" dirty="0" smtClean="0"/>
              <a:t> hodnotu muzea </a:t>
            </a:r>
            <a:r>
              <a:rPr lang="cs-CZ" b="1" dirty="0" smtClean="0"/>
              <a:t>pro své vzdělávací záměry.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Aby se tak v muzeu, galerii odehrávaly takové aktivity, které </a:t>
            </a:r>
            <a:r>
              <a:rPr lang="cs-CZ" b="1" dirty="0" smtClean="0"/>
              <a:t>škola sama nemůže nabídnout či zajistit.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Návštěva by měla být </a:t>
            </a:r>
            <a:r>
              <a:rPr lang="cs-CZ" b="1" dirty="0" smtClean="0"/>
              <a:t>předem koncepčně připravena                      </a:t>
            </a:r>
            <a:r>
              <a:rPr lang="cs-CZ" dirty="0" smtClean="0"/>
              <a:t>a </a:t>
            </a:r>
            <a:r>
              <a:rPr lang="cs-CZ" b="1" dirty="0" smtClean="0"/>
              <a:t>odsouhlasena</a:t>
            </a:r>
            <a:r>
              <a:rPr lang="cs-CZ" dirty="0" smtClean="0"/>
              <a:t> z obou stran (galerijním pracovníkem i učitelem), aby byla co </a:t>
            </a:r>
            <a:r>
              <a:rPr lang="cs-CZ" b="1" dirty="0" smtClean="0"/>
              <a:t>nejefektivnější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Výtvarný  pedagog by měl vybrat co </a:t>
            </a:r>
            <a:r>
              <a:rPr lang="cs-CZ" b="1" dirty="0" smtClean="0"/>
              <a:t>nejadekvátnější část expozice </a:t>
            </a:r>
            <a:r>
              <a:rPr lang="cs-CZ" dirty="0" smtClean="0"/>
              <a:t>či výstavy.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 uskutečnění takového programu pro žáky by měly následovat aktivity ve škole, </a:t>
            </a:r>
            <a:r>
              <a:rPr lang="cs-CZ" b="1" dirty="0" smtClean="0"/>
              <a:t>zamyšlení, zpětná vazba </a:t>
            </a:r>
            <a:r>
              <a:rPr lang="cs-CZ" dirty="0" smtClean="0"/>
              <a:t>(je hodnotná jak pro školu, tak pro výstavní instituci). </a:t>
            </a:r>
            <a:r>
              <a:rPr lang="cs-CZ" baseline="30000" dirty="0" smtClean="0"/>
              <a:t>1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0" y="188640"/>
            <a:ext cx="9144000" cy="13681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5400000" scaled="1"/>
            <a:tileRect/>
          </a:gradFill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Spolupráce výtvarného pedagoga s galerijními pracovníky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sz="2600" dirty="0" smtClean="0"/>
              <a:t>V rámci konání takové aktivity v galerii se může i nemusí výtvarný pedagog přímo podílet na průběhu realizace. Může dát galerijnímu pracovníkovi volnou ruku a může se stát pouze </a:t>
            </a:r>
            <a:r>
              <a:rPr lang="cs-CZ" sz="2600" b="1" dirty="0" smtClean="0"/>
              <a:t>pozorovatelem</a:t>
            </a:r>
            <a:r>
              <a:rPr lang="cs-CZ" sz="2600" dirty="0" smtClean="0"/>
              <a:t>.</a:t>
            </a:r>
          </a:p>
          <a:p>
            <a:r>
              <a:rPr lang="cs-CZ" sz="2600" dirty="0" smtClean="0"/>
              <a:t>Muzea také mohou změnit postoj učitelů k návštěvě tím, že jim umožní, aby se z pouhého doprovodu změnili na </a:t>
            </a:r>
            <a:r>
              <a:rPr lang="cs-CZ" sz="2600" b="1" dirty="0" smtClean="0"/>
              <a:t>partnera.</a:t>
            </a:r>
            <a:r>
              <a:rPr lang="cs-CZ" sz="2600" b="1" baseline="30000" dirty="0" smtClean="0"/>
              <a:t>2</a:t>
            </a:r>
          </a:p>
          <a:p>
            <a:r>
              <a:rPr lang="cs-CZ" sz="2600" dirty="0" smtClean="0"/>
              <a:t>Mimo dílny a semináře pro děti nabízejí některé galerie                      a muzea také </a:t>
            </a:r>
            <a:r>
              <a:rPr lang="cs-CZ" sz="2600" b="1" dirty="0" smtClean="0"/>
              <a:t>dílny a semináře pouze pro učitele</a:t>
            </a:r>
            <a:r>
              <a:rPr lang="cs-CZ" sz="2600" dirty="0" smtClean="0"/>
              <a:t> (viz. slide č. 3</a:t>
            </a:r>
            <a:r>
              <a:rPr lang="cs-CZ" sz="2600" dirty="0" smtClean="0"/>
              <a:t>).</a:t>
            </a:r>
          </a:p>
          <a:p>
            <a:r>
              <a:rPr lang="cs-CZ" sz="2600" dirty="0" smtClean="0"/>
              <a:t>Kromě lektora či animátora může výtvarný pedagog také oslovit ke spolupráci např. s </a:t>
            </a:r>
            <a:r>
              <a:rPr lang="cs-CZ" sz="2600" b="1" dirty="0" smtClean="0"/>
              <a:t>kurátora, vedoucí jednotlivých oddělení</a:t>
            </a:r>
            <a:r>
              <a:rPr lang="cs-CZ" sz="2600" dirty="0" smtClean="0"/>
              <a:t> atd.</a:t>
            </a:r>
            <a:endParaRPr lang="cs-CZ" sz="2600" dirty="0" smtClean="0"/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b="1" u="sng" dirty="0" smtClean="0"/>
              <a:t>Ukázka tvůrčích dílen pro </a:t>
            </a:r>
            <a:r>
              <a:rPr lang="cs-CZ" sz="2600" b="1" u="sng" dirty="0" smtClean="0"/>
              <a:t>pedagogy (v současnosti stop stav):</a:t>
            </a:r>
            <a:endParaRPr lang="cs-CZ" sz="2600" b="1" u="sng" dirty="0" smtClean="0"/>
          </a:p>
          <a:p>
            <a:r>
              <a:rPr lang="cs-CZ" sz="2600" dirty="0" smtClean="0">
                <a:hlinkClick r:id="rId2"/>
              </a:rPr>
              <a:t>http://www.</a:t>
            </a:r>
            <a:r>
              <a:rPr lang="cs-CZ" sz="2600" dirty="0" err="1" smtClean="0">
                <a:hlinkClick r:id="rId2"/>
              </a:rPr>
              <a:t>moravska</a:t>
            </a:r>
            <a:r>
              <a:rPr lang="cs-CZ" sz="2600" dirty="0" smtClean="0">
                <a:hlinkClick r:id="rId2"/>
              </a:rPr>
              <a:t>-galerie.</a:t>
            </a:r>
            <a:r>
              <a:rPr lang="cs-CZ" sz="2600" dirty="0" err="1" smtClean="0">
                <a:hlinkClick r:id="rId2"/>
              </a:rPr>
              <a:t>cz</a:t>
            </a:r>
            <a:r>
              <a:rPr lang="cs-CZ" sz="2600" dirty="0" smtClean="0">
                <a:hlinkClick r:id="rId2"/>
              </a:rPr>
              <a:t>/</a:t>
            </a:r>
            <a:r>
              <a:rPr lang="cs-CZ" sz="2600" dirty="0" err="1" smtClean="0">
                <a:hlinkClick r:id="rId2"/>
              </a:rPr>
              <a:t>moravska</a:t>
            </a:r>
            <a:r>
              <a:rPr lang="cs-CZ" sz="2600" dirty="0" smtClean="0">
                <a:hlinkClick r:id="rId2"/>
              </a:rPr>
              <a:t>-galerie/</a:t>
            </a:r>
            <a:r>
              <a:rPr lang="cs-CZ" sz="2600" dirty="0" err="1" smtClean="0">
                <a:hlinkClick r:id="rId2"/>
              </a:rPr>
              <a:t>vystavy</a:t>
            </a:r>
            <a:r>
              <a:rPr lang="cs-CZ" sz="2600" dirty="0" smtClean="0">
                <a:hlinkClick r:id="rId2"/>
              </a:rPr>
              <a:t>-a-program/aktuality/2011/</a:t>
            </a:r>
            <a:r>
              <a:rPr lang="cs-CZ" sz="2600" dirty="0" err="1" smtClean="0">
                <a:hlinkClick r:id="rId2"/>
              </a:rPr>
              <a:t>dilny</a:t>
            </a:r>
            <a:r>
              <a:rPr lang="cs-CZ" sz="2600" dirty="0" smtClean="0">
                <a:hlinkClick r:id="rId2"/>
              </a:rPr>
              <a:t>-pro-pedagogy.</a:t>
            </a:r>
            <a:r>
              <a:rPr lang="cs-CZ" sz="2600" dirty="0" err="1" smtClean="0">
                <a:hlinkClick r:id="rId2"/>
              </a:rPr>
              <a:t>aspx</a:t>
            </a:r>
            <a:endParaRPr lang="cs-CZ" sz="26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0" y="188640"/>
            <a:ext cx="9144000" cy="1368152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Vzájemné vazby výtvarného </a:t>
            </a:r>
            <a:b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a literárního projevu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Tato záležitost je úzce spjata s </a:t>
            </a:r>
            <a:r>
              <a:rPr lang="cs-CZ" sz="2400" b="1" dirty="0" err="1" smtClean="0"/>
              <a:t>artefiletickou</a:t>
            </a:r>
            <a:r>
              <a:rPr lang="cs-CZ" sz="2400" b="1" dirty="0" smtClean="0"/>
              <a:t> (zážitkovou) dílnou</a:t>
            </a:r>
            <a:r>
              <a:rPr lang="cs-CZ" sz="2400" dirty="0" smtClean="0"/>
              <a:t>, která není čistě </a:t>
            </a:r>
            <a:r>
              <a:rPr lang="cs-CZ" sz="2400" b="1" dirty="0" smtClean="0"/>
              <a:t>výtvarnou</a:t>
            </a:r>
            <a:r>
              <a:rPr lang="cs-CZ" sz="2400" dirty="0" smtClean="0"/>
              <a:t> aktivitou, ale zahrnuje kromě dramatických a pohybových i </a:t>
            </a:r>
            <a:r>
              <a:rPr lang="cs-CZ" sz="2400" b="1" dirty="0" smtClean="0"/>
              <a:t>literární prvky.</a:t>
            </a:r>
          </a:p>
          <a:p>
            <a:r>
              <a:rPr lang="cs-CZ" sz="2400" dirty="0" smtClean="0"/>
              <a:t>Vzájemné propojení výtvarné a literární složky ve výuce však vyžaduje citlivý přístup k </a:t>
            </a:r>
            <a:r>
              <a:rPr lang="cs-CZ" sz="2400" b="1" dirty="0" smtClean="0"/>
              <a:t>individualitě</a:t>
            </a:r>
            <a:r>
              <a:rPr lang="cs-CZ" sz="2400" dirty="0" smtClean="0"/>
              <a:t> zúčastněného dítěte     a opírá se o znalost určitých </a:t>
            </a:r>
            <a:r>
              <a:rPr lang="cs-CZ" sz="2400" b="1" dirty="0" smtClean="0"/>
              <a:t>psychologických postupů.</a:t>
            </a:r>
            <a:r>
              <a:rPr lang="cs-CZ" sz="2400" baseline="30000" dirty="0" smtClean="0"/>
              <a:t>3</a:t>
            </a:r>
          </a:p>
          <a:p>
            <a:r>
              <a:rPr lang="cs-CZ" sz="2400" dirty="0" smtClean="0"/>
              <a:t>Prvek volného tvůrčího psaní využívá také alternativní </a:t>
            </a:r>
            <a:r>
              <a:rPr lang="cs-CZ" sz="2400" dirty="0" err="1" smtClean="0"/>
              <a:t>Freinetova</a:t>
            </a:r>
            <a:r>
              <a:rPr lang="cs-CZ" sz="2400" dirty="0" smtClean="0"/>
              <a:t> moderní škola jako jednu ze svých osvědčených metod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Jedním ze známých pedagogů, který hojně tvůrčí psaní využíval a využívá je </a:t>
            </a:r>
            <a:r>
              <a:rPr lang="cs-CZ" sz="2400" b="1" dirty="0" smtClean="0"/>
              <a:t>doc. PhDr. Zbyněk Fišer, </a:t>
            </a:r>
            <a:r>
              <a:rPr lang="cs-CZ" sz="2400" b="1" dirty="0" err="1" smtClean="0"/>
              <a:t>Ph.D</a:t>
            </a:r>
            <a:r>
              <a:rPr lang="cs-CZ" sz="2400" b="1" dirty="0" smtClean="0"/>
              <a:t>.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0" y="188640"/>
            <a:ext cx="9144000" cy="1368152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Vzájemné vazby výtvarného </a:t>
            </a:r>
            <a:b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a literárního projevu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u="sng" dirty="0" smtClean="0"/>
              <a:t>Literární projev:</a:t>
            </a:r>
          </a:p>
          <a:p>
            <a:r>
              <a:rPr lang="cs-CZ" sz="2400" dirty="0" smtClean="0"/>
              <a:t>Psaný text může být volně komponován jako plánovité zpestření výuky, jako doplněk výtvarného úkolu.</a:t>
            </a:r>
          </a:p>
          <a:p>
            <a:r>
              <a:rPr lang="cs-CZ" sz="2400" dirty="0" smtClean="0"/>
              <a:t>Může primárně plnit funkci podkladu pro následné zpracování, pro výtvarnou aktivitu.</a:t>
            </a:r>
          </a:p>
          <a:p>
            <a:r>
              <a:rPr lang="cs-CZ" sz="2400" dirty="0" smtClean="0"/>
              <a:t>Sekundárně může být reakcí na výtvarné dílo.</a:t>
            </a:r>
          </a:p>
          <a:p>
            <a:r>
              <a:rPr lang="cs-CZ" sz="2400" dirty="0" smtClean="0"/>
              <a:t>Napomáhá vnímat dílo hlouběji, najít cestu k autorovu poselství.</a:t>
            </a:r>
          </a:p>
          <a:p>
            <a:r>
              <a:rPr lang="cs-CZ" sz="2400" dirty="0" smtClean="0"/>
              <a:t>Může fungovat jako zpětná vazba k výchovně-vzdělávacímu programu.</a:t>
            </a:r>
          </a:p>
          <a:p>
            <a:r>
              <a:rPr lang="cs-CZ" sz="2400" dirty="0" smtClean="0"/>
              <a:t>Podporuje kreativitu a myšlení na základě asociace.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703</Words>
  <Application>Microsoft Office PowerPoint</Application>
  <PresentationFormat>Předvádění na obrazovce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Spolupráce výtvarného pedagoga s vyučujícími jiných předmětů a s galerijními pracovníky.   Vzájemné vazby výtvarného                      a literárního projevu. </vt:lpstr>
      <vt:lpstr>Spolupráce výtvarného pedagoga s vyučujícími jiných předmětů</vt:lpstr>
      <vt:lpstr>Spolupráce výtvarného pedagoga s vyučujícími jiných předmětů</vt:lpstr>
      <vt:lpstr>Spolupráce výtvarného pedagoga s vyučujícími jiných předmětů</vt:lpstr>
      <vt:lpstr>Spolupráce výtvarného pedagoga s vyučujícími jiných předmětů</vt:lpstr>
      <vt:lpstr>Spolupráce výtvarného pedagoga s galerijními pracovníky</vt:lpstr>
      <vt:lpstr>Spolupráce výtvarného pedagoga s galerijními pracovníky</vt:lpstr>
      <vt:lpstr>Vzájemné vazby výtvarného  a literárního projevu</vt:lpstr>
      <vt:lpstr>Vzájemné vazby výtvarného  a literárního projevu</vt:lpstr>
      <vt:lpstr>Snímek 10</vt:lpstr>
      <vt:lpstr>Literární prameny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Spolupráce výtvarného pedagoga s vyučujícími jiných předmětů a s galerijními pracovníky.   Vzájemné vazby výtvarného a literárního projevu.</dc:title>
  <dc:creator>Jarmila Hubrová</dc:creator>
  <cp:lastModifiedBy>Jarmila Hubrová</cp:lastModifiedBy>
  <cp:revision>46</cp:revision>
  <dcterms:created xsi:type="dcterms:W3CDTF">2012-05-02T07:17:02Z</dcterms:created>
  <dcterms:modified xsi:type="dcterms:W3CDTF">2012-05-03T21:39:33Z</dcterms:modified>
</cp:coreProperties>
</file>