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7" r:id="rId6"/>
    <p:sldId id="260" r:id="rId7"/>
    <p:sldId id="262" r:id="rId8"/>
    <p:sldId id="261" r:id="rId9"/>
    <p:sldId id="263" r:id="rId10"/>
    <p:sldId id="264" r:id="rId11"/>
    <p:sldId id="269" r:id="rId12"/>
    <p:sldId id="270" r:id="rId13"/>
    <p:sldId id="271" r:id="rId14"/>
    <p:sldId id="265" r:id="rId15"/>
    <p:sldId id="266" r:id="rId16"/>
    <p:sldId id="268"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4F4F"/>
    <a:srgbClr val="5A6DA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602047-0C53-4222-944C-E3515B20FDC1}" type="datetimeFigureOut">
              <a:rPr lang="en-US" smtClean="0"/>
              <a:pPr/>
              <a:t>4/25/2012</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1FE979-CC6D-4861-9752-B78688EFB3B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dirty="0"/>
          </a:p>
        </p:txBody>
      </p:sp>
      <p:sp>
        <p:nvSpPr>
          <p:cNvPr id="4" name="Zástupný symbol pro číslo snímku 3"/>
          <p:cNvSpPr>
            <a:spLocks noGrp="1"/>
          </p:cNvSpPr>
          <p:nvPr>
            <p:ph type="sldNum" sz="quarter" idx="10"/>
          </p:nvPr>
        </p:nvSpPr>
        <p:spPr/>
        <p:txBody>
          <a:bodyPr/>
          <a:lstStyle/>
          <a:p>
            <a:fld id="{831FE979-CC6D-4861-9752-B78688EFB3B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84528E7-F2F8-4566-978C-7C58295E616E}" type="datetimeFigureOut">
              <a:rPr lang="cs-CZ" smtClean="0"/>
              <a:pPr/>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4528E7-F2F8-4566-978C-7C58295E616E}" type="datetimeFigureOut">
              <a:rPr lang="cs-CZ" smtClean="0"/>
              <a:pPr/>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4528E7-F2F8-4566-978C-7C58295E616E}" type="datetimeFigureOut">
              <a:rPr lang="cs-CZ" smtClean="0"/>
              <a:pPr/>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4528E7-F2F8-4566-978C-7C58295E616E}" type="datetimeFigureOut">
              <a:rPr lang="cs-CZ" smtClean="0"/>
              <a:pPr/>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84528E7-F2F8-4566-978C-7C58295E616E}" type="datetimeFigureOut">
              <a:rPr lang="cs-CZ" smtClean="0"/>
              <a:pPr/>
              <a:t>25.4.2012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84528E7-F2F8-4566-978C-7C58295E616E}" type="datetimeFigureOut">
              <a:rPr lang="cs-CZ" smtClean="0"/>
              <a:pPr/>
              <a:t>25.4.2012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84528E7-F2F8-4566-978C-7C58295E616E}" type="datetimeFigureOut">
              <a:rPr lang="cs-CZ" smtClean="0"/>
              <a:pPr/>
              <a:t>25.4.2012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84528E7-F2F8-4566-978C-7C58295E616E}" type="datetimeFigureOut">
              <a:rPr lang="cs-CZ" smtClean="0"/>
              <a:pPr/>
              <a:t>25.4.2012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84528E7-F2F8-4566-978C-7C58295E616E}" type="datetimeFigureOut">
              <a:rPr lang="cs-CZ" smtClean="0"/>
              <a:pPr/>
              <a:t>25.4.2012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84528E7-F2F8-4566-978C-7C58295E616E}" type="datetimeFigureOut">
              <a:rPr lang="cs-CZ" smtClean="0"/>
              <a:pPr/>
              <a:t>25.4.2012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84528E7-F2F8-4566-978C-7C58295E616E}" type="datetimeFigureOut">
              <a:rPr lang="cs-CZ" smtClean="0"/>
              <a:pPr/>
              <a:t>25.4.2012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8C3320B-BD2C-414A-A16D-A43A5F75097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528E7-F2F8-4566-978C-7C58295E616E}" type="datetimeFigureOut">
              <a:rPr lang="cs-CZ" smtClean="0"/>
              <a:pPr/>
              <a:t>25.4.2012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C3320B-BD2C-414A-A16D-A43A5F75097E}"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moma.org/visit/calendar/exhibitions/114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louvre.fr/en/audio-guid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leopoldmuseum.org/en/leopoldcollection/masterpieces" TargetMode="External"/><Relationship Id="rId2" Type="http://schemas.openxmlformats.org/officeDocument/2006/relationships/hyperlink" Target="http://musee.louvre.fr/visite-louvre/index.html?defaultView=rdc.s46.p01&amp;lang=ENG" TargetMode="External"/><Relationship Id="rId1" Type="http://schemas.openxmlformats.org/officeDocument/2006/relationships/slideLayout" Target="../slideLayouts/slideLayout2.xml"/><Relationship Id="rId5" Type="http://schemas.openxmlformats.org/officeDocument/2006/relationships/hyperlink" Target="http://www.nationalgallery.org.uk/channel/featured/" TargetMode="External"/><Relationship Id="rId4" Type="http://schemas.openxmlformats.org/officeDocument/2006/relationships/hyperlink" Target="http://www.junior.centrepompidou.fr/waouh_loader2.php?lg=e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kids.tate.org.u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kindermuseum.at/jart/prj3/zoom/main.jart?rel=en&amp;content-id=112710135151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moma.org/explore/collection/inde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aoblený obdélník 6"/>
          <p:cNvSpPr/>
          <p:nvPr/>
        </p:nvSpPr>
        <p:spPr>
          <a:xfrm>
            <a:off x="0" y="1052736"/>
            <a:ext cx="9144000" cy="2232248"/>
          </a:xfrm>
          <a:prstGeom prst="round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3563888" y="4966136"/>
            <a:ext cx="5184576" cy="1661993"/>
          </a:xfrm>
          <a:prstGeom prst="rect">
            <a:avLst/>
          </a:prstGeom>
          <a:noFill/>
        </p:spPr>
        <p:txBody>
          <a:bodyPr wrap="square" rtlCol="0">
            <a:spAutoFit/>
          </a:bodyPr>
          <a:lstStyle/>
          <a:p>
            <a:pPr algn="r"/>
            <a:r>
              <a:rPr lang="cs-CZ" sz="2200" smtClean="0">
                <a:solidFill>
                  <a:schemeClr val="accent5">
                    <a:lumMod val="75000"/>
                  </a:schemeClr>
                </a:solidFill>
                <a:latin typeface="+mj-lt"/>
                <a:ea typeface="Charis SIL" pitchFamily="2" charset="-18"/>
                <a:cs typeface="Charis SIL" pitchFamily="2" charset="-18"/>
              </a:rPr>
              <a:t>Veronika </a:t>
            </a:r>
            <a:r>
              <a:rPr lang="cs-CZ" sz="2200" smtClean="0">
                <a:solidFill>
                  <a:schemeClr val="accent5">
                    <a:lumMod val="75000"/>
                  </a:schemeClr>
                </a:solidFill>
                <a:latin typeface="+mj-lt"/>
                <a:ea typeface="Charis SIL" pitchFamily="2" charset="-18"/>
                <a:cs typeface="Charis SIL" pitchFamily="2" charset="-18"/>
              </a:rPr>
              <a:t>Štěrbová, 397102</a:t>
            </a:r>
            <a:endParaRPr lang="cs-CZ" sz="2200" dirty="0" smtClean="0">
              <a:solidFill>
                <a:schemeClr val="accent5">
                  <a:lumMod val="75000"/>
                </a:schemeClr>
              </a:solidFill>
              <a:latin typeface="+mj-lt"/>
              <a:ea typeface="Charis SIL" pitchFamily="2" charset="-18"/>
              <a:cs typeface="Charis SIL" pitchFamily="2" charset="-18"/>
            </a:endParaRPr>
          </a:p>
          <a:p>
            <a:pPr algn="r"/>
            <a:r>
              <a:rPr lang="cs-CZ" sz="2000" dirty="0" smtClean="0">
                <a:solidFill>
                  <a:schemeClr val="accent5">
                    <a:lumMod val="75000"/>
                  </a:schemeClr>
                </a:solidFill>
                <a:latin typeface="+mj-lt"/>
                <a:ea typeface="Charis SIL" pitchFamily="2" charset="-18"/>
                <a:cs typeface="Charis SIL" pitchFamily="2" charset="-18"/>
              </a:rPr>
              <a:t>GP3MP_MGP Metodika galerijní pedagogiky</a:t>
            </a:r>
          </a:p>
          <a:p>
            <a:pPr algn="r"/>
            <a:r>
              <a:rPr lang="cs-CZ" sz="2000" dirty="0">
                <a:solidFill>
                  <a:schemeClr val="accent5">
                    <a:lumMod val="75000"/>
                  </a:schemeClr>
                </a:solidFill>
                <a:latin typeface="+mj-lt"/>
                <a:ea typeface="Charis SIL" pitchFamily="2" charset="-18"/>
                <a:cs typeface="Charis SIL" pitchFamily="2" charset="-18"/>
              </a:rPr>
              <a:t>v</a:t>
            </a:r>
            <a:r>
              <a:rPr lang="cs-CZ" sz="2000" dirty="0" smtClean="0">
                <a:solidFill>
                  <a:schemeClr val="accent5">
                    <a:lumMod val="75000"/>
                  </a:schemeClr>
                </a:solidFill>
                <a:latin typeface="+mj-lt"/>
                <a:ea typeface="Charis SIL" pitchFamily="2" charset="-18"/>
                <a:cs typeface="Charis SIL" pitchFamily="2" charset="-18"/>
              </a:rPr>
              <a:t>yučující: Mgr. Alice Stuchlíková</a:t>
            </a:r>
          </a:p>
          <a:p>
            <a:pPr algn="r"/>
            <a:r>
              <a:rPr lang="cs-CZ" sz="2000" dirty="0">
                <a:solidFill>
                  <a:schemeClr val="accent5">
                    <a:lumMod val="75000"/>
                  </a:schemeClr>
                </a:solidFill>
                <a:latin typeface="+mj-lt"/>
                <a:ea typeface="Charis SIL" pitchFamily="2" charset="-18"/>
                <a:cs typeface="Charis SIL" pitchFamily="2" charset="-18"/>
              </a:rPr>
              <a:t>j</a:t>
            </a:r>
            <a:r>
              <a:rPr lang="cs-CZ" sz="2000" dirty="0" smtClean="0">
                <a:solidFill>
                  <a:schemeClr val="accent5">
                    <a:lumMod val="75000"/>
                  </a:schemeClr>
                </a:solidFill>
                <a:latin typeface="+mj-lt"/>
                <a:ea typeface="Charis SIL" pitchFamily="2" charset="-18"/>
                <a:cs typeface="Charis SIL" pitchFamily="2" charset="-18"/>
              </a:rPr>
              <a:t>aro 2012</a:t>
            </a:r>
            <a:r>
              <a:rPr lang="cs-CZ" sz="2000" dirty="0" smtClean="0">
                <a:solidFill>
                  <a:schemeClr val="accent5">
                    <a:lumMod val="75000"/>
                  </a:schemeClr>
                </a:solidFill>
                <a:latin typeface="+mj-lt"/>
              </a:rPr>
              <a:t> </a:t>
            </a:r>
            <a:endParaRPr lang="cs-CZ" sz="2000" dirty="0" smtClean="0">
              <a:solidFill>
                <a:schemeClr val="accent5">
                  <a:lumMod val="75000"/>
                </a:schemeClr>
              </a:solidFill>
              <a:latin typeface="+mj-lt"/>
              <a:ea typeface="Charis SIL" pitchFamily="2" charset="-18"/>
              <a:cs typeface="Charis SIL" pitchFamily="2" charset="-18"/>
            </a:endParaRPr>
          </a:p>
          <a:p>
            <a:endParaRPr lang="cs-CZ" sz="2000" dirty="0">
              <a:solidFill>
                <a:schemeClr val="accent5">
                  <a:lumMod val="75000"/>
                </a:schemeClr>
              </a:solidFill>
              <a:latin typeface="+mj-lt"/>
            </a:endParaRPr>
          </a:p>
        </p:txBody>
      </p:sp>
      <p:sp>
        <p:nvSpPr>
          <p:cNvPr id="9" name="TextovéPole 8"/>
          <p:cNvSpPr txBox="1"/>
          <p:nvPr/>
        </p:nvSpPr>
        <p:spPr>
          <a:xfrm>
            <a:off x="251520" y="1340768"/>
            <a:ext cx="8640960" cy="1754326"/>
          </a:xfrm>
          <a:prstGeom prst="rect">
            <a:avLst/>
          </a:prstGeom>
          <a:noFill/>
        </p:spPr>
        <p:txBody>
          <a:bodyPr wrap="square" rtlCol="0">
            <a:spAutoFit/>
          </a:bodyPr>
          <a:lstStyle/>
          <a:p>
            <a:pPr algn="ctr"/>
            <a:r>
              <a:rPr lang="cs-CZ" sz="2700" dirty="0" smtClean="0">
                <a:solidFill>
                  <a:schemeClr val="bg1"/>
                </a:solidFill>
                <a:ea typeface="Charis SIL" pitchFamily="2" charset="-18"/>
                <a:cs typeface="Charis SIL" pitchFamily="2" charset="-18"/>
              </a:rPr>
              <a:t>VYUŽITÍ ELEKTRONICKÝCH MÉDIÍ V TVORBĚ A REALIZACI DOPROVODNÝCH GALERIJNÍCH AKTIVIT, TVORBA INTERAKTIVNÍCH PROGRAMŮ, JEJICH VZTAH KE KLASICKÝM VÝTVARNÝM TECHNIKÁM</a:t>
            </a:r>
            <a:endParaRPr lang="cs-CZ" sz="2700" dirty="0">
              <a:solidFill>
                <a:schemeClr val="bg1"/>
              </a:solidFill>
              <a:ea typeface="Charis SIL" pitchFamily="2" charset="-18"/>
              <a:cs typeface="Charis SIL" pitchFamily="2" charset="-18"/>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332656"/>
            <a:ext cx="7308304" cy="1008112"/>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solidFill>
                  <a:schemeClr val="bg1"/>
                </a:solidFill>
              </a:rPr>
              <a:t>   Tvorba interaktivních programů</a:t>
            </a:r>
            <a:endParaRPr lang="cs-CZ" sz="4000" dirty="0">
              <a:solidFill>
                <a:schemeClr val="bg1"/>
              </a:solidFill>
            </a:endParaRPr>
          </a:p>
        </p:txBody>
      </p:sp>
      <p:sp>
        <p:nvSpPr>
          <p:cNvPr id="3" name="TextovéPole 2"/>
          <p:cNvSpPr txBox="1"/>
          <p:nvPr/>
        </p:nvSpPr>
        <p:spPr>
          <a:xfrm>
            <a:off x="539552" y="1556792"/>
            <a:ext cx="7560840" cy="1569660"/>
          </a:xfrm>
          <a:prstGeom prst="rect">
            <a:avLst/>
          </a:prstGeom>
          <a:noFill/>
        </p:spPr>
        <p:txBody>
          <a:bodyPr wrap="square" rtlCol="0">
            <a:spAutoFit/>
          </a:bodyPr>
          <a:lstStyle/>
          <a:p>
            <a:pPr>
              <a:buFontTx/>
              <a:buChar char="-"/>
            </a:pPr>
            <a:r>
              <a:rPr lang="cs-CZ" sz="2400" dirty="0" smtClean="0">
                <a:solidFill>
                  <a:schemeClr val="accent3"/>
                </a:solidFill>
              </a:rPr>
              <a:t>interaktivní </a:t>
            </a:r>
            <a:r>
              <a:rPr lang="cs-CZ" sz="2400" dirty="0" smtClean="0">
                <a:solidFill>
                  <a:schemeClr val="accent3"/>
                </a:solidFill>
              </a:rPr>
              <a:t>programy </a:t>
            </a:r>
            <a:r>
              <a:rPr lang="cs-CZ" sz="2400" dirty="0" smtClean="0">
                <a:solidFill>
                  <a:srgbClr val="4F4F4F"/>
                </a:solidFill>
              </a:rPr>
              <a:t>- založeny na divákově spoluúčasti</a:t>
            </a:r>
            <a:r>
              <a:rPr lang="en-US" sz="2400" dirty="0" smtClean="0">
                <a:solidFill>
                  <a:srgbClr val="4F4F4F"/>
                </a:solidFill>
              </a:rPr>
              <a:t>;</a:t>
            </a:r>
            <a:r>
              <a:rPr lang="cs-CZ" sz="2400" dirty="0" smtClean="0">
                <a:solidFill>
                  <a:srgbClr val="4F4F4F"/>
                </a:solidFill>
              </a:rPr>
              <a:t> kromě vnímání zrakem se zaměřuje i na ostatní smysly </a:t>
            </a:r>
            <a:endParaRPr lang="cs-CZ" sz="2400" dirty="0" smtClean="0">
              <a:solidFill>
                <a:srgbClr val="4F4F4F"/>
              </a:solidFill>
            </a:endParaRPr>
          </a:p>
          <a:p>
            <a:pPr>
              <a:buFontTx/>
              <a:buChar char="-"/>
            </a:pPr>
            <a:r>
              <a:rPr lang="cs-CZ" sz="2400" dirty="0" smtClean="0">
                <a:solidFill>
                  <a:srgbClr val="4F4F4F"/>
                </a:solidFill>
              </a:rPr>
              <a:t>i</a:t>
            </a:r>
            <a:r>
              <a:rPr lang="cs-CZ" sz="2400" dirty="0" smtClean="0">
                <a:solidFill>
                  <a:srgbClr val="4F4F4F"/>
                </a:solidFill>
              </a:rPr>
              <a:t>nteraktivní mohou být: </a:t>
            </a:r>
            <a:r>
              <a:rPr lang="cs-CZ" sz="2400" dirty="0" smtClean="0">
                <a:solidFill>
                  <a:schemeClr val="accent3"/>
                </a:solidFill>
              </a:rPr>
              <a:t>animace, doprovodné programy, interaktivní zóny, dětská muzea, „laboratoře“, atd.</a:t>
            </a:r>
            <a:endParaRPr lang="cs-CZ" sz="2400" dirty="0">
              <a:solidFill>
                <a:schemeClr val="accent3"/>
              </a:solidFill>
            </a:endParaRPr>
          </a:p>
        </p:txBody>
      </p:sp>
      <p:sp>
        <p:nvSpPr>
          <p:cNvPr id="5" name="TextovéPole 4"/>
          <p:cNvSpPr txBox="1"/>
          <p:nvPr/>
        </p:nvSpPr>
        <p:spPr>
          <a:xfrm>
            <a:off x="323528" y="3356992"/>
            <a:ext cx="8424936" cy="2677656"/>
          </a:xfrm>
          <a:prstGeom prst="rect">
            <a:avLst/>
          </a:prstGeom>
          <a:noFill/>
        </p:spPr>
        <p:txBody>
          <a:bodyPr wrap="square" rtlCol="0">
            <a:spAutoFit/>
          </a:bodyPr>
          <a:lstStyle/>
          <a:p>
            <a:r>
              <a:rPr lang="cs-CZ" sz="2400" i="1" dirty="0" smtClean="0">
                <a:solidFill>
                  <a:srgbClr val="4F4F4F"/>
                </a:solidFill>
              </a:rPr>
              <a:t>„Na výstavě s interaktivními exponáty se animace s návštěvníky odehrává pochopitelně v osobité podobě, neboť právě u exponátů, které jsou k přímé manipulaci a kontaktu určeny, hrozí ze strany animátorů jisté riziko nadbytečných a rozptylujících aktivit. Působení animátora by nemělo nevhodně konkurovat možnostem aktivních projevů, které svou instalací nabízí umělec.“ </a:t>
            </a:r>
            <a:r>
              <a:rPr lang="cs-CZ" dirty="0" smtClean="0">
                <a:solidFill>
                  <a:srgbClr val="4F4F4F"/>
                </a:solidFill>
              </a:rPr>
              <a:t>6</a:t>
            </a:r>
            <a:r>
              <a:rPr lang="cs-CZ" sz="2400" i="1" dirty="0" smtClean="0">
                <a:solidFill>
                  <a:srgbClr val="4F4F4F"/>
                </a:solidFill>
              </a:rPr>
              <a:t>  </a:t>
            </a:r>
          </a:p>
          <a:p>
            <a:r>
              <a:rPr lang="cs-CZ" sz="2400" i="1" dirty="0" smtClean="0">
                <a:solidFill>
                  <a:srgbClr val="4F4F4F"/>
                </a:solidFill>
              </a:rPr>
              <a:t>					   </a:t>
            </a:r>
            <a:r>
              <a:rPr lang="cs-CZ" sz="2400" dirty="0" smtClean="0">
                <a:solidFill>
                  <a:srgbClr val="4F4F4F"/>
                </a:solidFill>
              </a:rPr>
              <a:t>-Radek Horáček</a:t>
            </a:r>
            <a:endParaRPr lang="cs-CZ" sz="2400" i="1" dirty="0">
              <a:solidFill>
                <a:srgbClr val="4F4F4F"/>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332656"/>
            <a:ext cx="7308304" cy="1008112"/>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solidFill>
                  <a:schemeClr val="bg1"/>
                </a:solidFill>
              </a:rPr>
              <a:t>   Tvorba interaktivních programů</a:t>
            </a:r>
            <a:endParaRPr lang="cs-CZ" sz="4000" dirty="0">
              <a:solidFill>
                <a:schemeClr val="bg1"/>
              </a:solidFill>
            </a:endParaRPr>
          </a:p>
        </p:txBody>
      </p:sp>
      <p:sp>
        <p:nvSpPr>
          <p:cNvPr id="5" name="TextovéPole 4"/>
          <p:cNvSpPr txBox="1"/>
          <p:nvPr/>
        </p:nvSpPr>
        <p:spPr>
          <a:xfrm>
            <a:off x="395536" y="1700808"/>
            <a:ext cx="8352928" cy="1938992"/>
          </a:xfrm>
          <a:prstGeom prst="rect">
            <a:avLst/>
          </a:prstGeom>
          <a:noFill/>
        </p:spPr>
        <p:txBody>
          <a:bodyPr wrap="square" rtlCol="0">
            <a:spAutoFit/>
          </a:bodyPr>
          <a:lstStyle/>
          <a:p>
            <a:r>
              <a:rPr lang="cs-CZ" sz="2400" dirty="0" smtClean="0">
                <a:solidFill>
                  <a:srgbClr val="4F4F4F"/>
                </a:solidFill>
              </a:rPr>
              <a:t>-proč je interakce důležitá:</a:t>
            </a:r>
          </a:p>
          <a:p>
            <a:r>
              <a:rPr lang="cs-CZ" sz="2400" dirty="0" smtClean="0">
                <a:solidFill>
                  <a:srgbClr val="4F4F4F"/>
                </a:solidFill>
              </a:rPr>
              <a:t>	-každé dílo vystupuje a působí jako smyslová skutečnost</a:t>
            </a:r>
          </a:p>
          <a:p>
            <a:r>
              <a:rPr lang="cs-CZ" sz="2400" dirty="0" smtClean="0">
                <a:solidFill>
                  <a:srgbClr val="4F4F4F"/>
                </a:solidFill>
              </a:rPr>
              <a:t>	-přirozená potřeba člověka a dětí nezůstat u vizuálního vnímání</a:t>
            </a:r>
          </a:p>
          <a:p>
            <a:r>
              <a:rPr lang="cs-CZ" sz="2400" dirty="0" smtClean="0">
                <a:solidFill>
                  <a:srgbClr val="4F4F4F"/>
                </a:solidFill>
              </a:rPr>
              <a:t>	-motivační působení a objevování významu</a:t>
            </a:r>
            <a:endParaRPr lang="cs-CZ" sz="2400" dirty="0">
              <a:solidFill>
                <a:srgbClr val="4F4F4F"/>
              </a:solidFill>
            </a:endParaRPr>
          </a:p>
        </p:txBody>
      </p:sp>
      <p:sp>
        <p:nvSpPr>
          <p:cNvPr id="6" name="TextovéPole 5"/>
          <p:cNvSpPr txBox="1"/>
          <p:nvPr/>
        </p:nvSpPr>
        <p:spPr>
          <a:xfrm>
            <a:off x="323528" y="3933056"/>
            <a:ext cx="8496944" cy="2308324"/>
          </a:xfrm>
          <a:prstGeom prst="rect">
            <a:avLst/>
          </a:prstGeom>
          <a:noFill/>
        </p:spPr>
        <p:txBody>
          <a:bodyPr wrap="square" rtlCol="0">
            <a:spAutoFit/>
          </a:bodyPr>
          <a:lstStyle/>
          <a:p>
            <a:r>
              <a:rPr lang="cs-CZ" sz="2400" i="1" dirty="0" smtClean="0">
                <a:solidFill>
                  <a:schemeClr val="accent3"/>
                </a:solidFill>
              </a:rPr>
              <a:t>„Je prokázáno, že z toho, co člověk vidí, je schopen si zapamatovat podstatně více než z toho, co čte nebo slyší. Ovšem ze skutečnosti, které sám svou činností, a tedy i vlastním hmatem uskutečňuje, si může zapamatovat téměř dvojnásobek než při pouhém vizuálním vjemu.“  </a:t>
            </a:r>
            <a:r>
              <a:rPr lang="cs-CZ" dirty="0" smtClean="0">
                <a:solidFill>
                  <a:srgbClr val="4F4F4F"/>
                </a:solidFill>
              </a:rPr>
              <a:t>7</a:t>
            </a:r>
          </a:p>
          <a:p>
            <a:r>
              <a:rPr lang="cs-CZ" sz="2400" i="1" dirty="0" smtClean="0">
                <a:solidFill>
                  <a:srgbClr val="4F4F4F"/>
                </a:solidFill>
              </a:rPr>
              <a:t>					</a:t>
            </a:r>
            <a:r>
              <a:rPr lang="cs-CZ" sz="2400" dirty="0" smtClean="0">
                <a:solidFill>
                  <a:srgbClr val="4F4F4F"/>
                </a:solidFill>
              </a:rPr>
              <a:t>-Radek Horáček</a:t>
            </a:r>
            <a:endParaRPr lang="cs-CZ" sz="2400" i="1" dirty="0">
              <a:solidFill>
                <a:schemeClr val="accent3"/>
              </a:solidFill>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332656"/>
            <a:ext cx="7308304" cy="1008112"/>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solidFill>
                  <a:schemeClr val="bg1"/>
                </a:solidFill>
              </a:rPr>
              <a:t>   Tvorba interaktivních programů</a:t>
            </a:r>
            <a:endParaRPr lang="cs-CZ" sz="4000" dirty="0">
              <a:solidFill>
                <a:schemeClr val="bg1"/>
              </a:solidFill>
            </a:endParaRPr>
          </a:p>
        </p:txBody>
      </p:sp>
      <p:sp>
        <p:nvSpPr>
          <p:cNvPr id="5" name="TextovéPole 4"/>
          <p:cNvSpPr txBox="1"/>
          <p:nvPr/>
        </p:nvSpPr>
        <p:spPr>
          <a:xfrm>
            <a:off x="539552" y="1643316"/>
            <a:ext cx="8352928" cy="1569660"/>
          </a:xfrm>
          <a:prstGeom prst="rect">
            <a:avLst/>
          </a:prstGeom>
          <a:noFill/>
        </p:spPr>
        <p:txBody>
          <a:bodyPr wrap="square" rtlCol="0">
            <a:spAutoFit/>
          </a:bodyPr>
          <a:lstStyle/>
          <a:p>
            <a:r>
              <a:rPr lang="cs-CZ" sz="2400" i="1" dirty="0" smtClean="0">
                <a:solidFill>
                  <a:srgbClr val="4F4F4F"/>
                </a:solidFill>
              </a:rPr>
              <a:t>„Protože mnohdy skutečně není možné dotýkat se samotných obrazů či soch, jsou praktické výtvarné etudy s pomocnými výtvarnými materiály zástupnými prostředky, které hmatový zážitek umožňují.“  </a:t>
            </a:r>
            <a:r>
              <a:rPr lang="cs-CZ" dirty="0" smtClean="0">
                <a:solidFill>
                  <a:srgbClr val="4F4F4F"/>
                </a:solidFill>
              </a:rPr>
              <a:t>8</a:t>
            </a:r>
            <a:endParaRPr lang="cs-CZ" sz="2400" dirty="0">
              <a:solidFill>
                <a:srgbClr val="4F4F4F"/>
              </a:solidFill>
            </a:endParaRPr>
          </a:p>
        </p:txBody>
      </p:sp>
      <p:sp>
        <p:nvSpPr>
          <p:cNvPr id="6" name="TextovéPole 5"/>
          <p:cNvSpPr txBox="1"/>
          <p:nvPr/>
        </p:nvSpPr>
        <p:spPr>
          <a:xfrm>
            <a:off x="467544" y="3645024"/>
            <a:ext cx="8208912" cy="2677656"/>
          </a:xfrm>
          <a:prstGeom prst="rect">
            <a:avLst/>
          </a:prstGeom>
          <a:noFill/>
        </p:spPr>
        <p:txBody>
          <a:bodyPr wrap="square" rtlCol="0">
            <a:spAutoFit/>
          </a:bodyPr>
          <a:lstStyle/>
          <a:p>
            <a:r>
              <a:rPr lang="cs-CZ" sz="2400" i="1" dirty="0" smtClean="0">
                <a:solidFill>
                  <a:schemeClr val="accent3"/>
                </a:solidFill>
              </a:rPr>
              <a:t>„Dotykové a další smyslové etudy nemohou samozřejmě zůstat izolované, protože by vedly k příliš velké redukci na jednotlivosti. Dílčí praktické činnosti musí být vhodně začleněny do animace jako celku a napomáhat tak celkovému kontaktu s výtvarným dílem.“ </a:t>
            </a:r>
            <a:r>
              <a:rPr lang="cs-CZ" dirty="0" smtClean="0">
                <a:solidFill>
                  <a:srgbClr val="4F4F4F"/>
                </a:solidFill>
              </a:rPr>
              <a:t>9</a:t>
            </a:r>
          </a:p>
          <a:p>
            <a:r>
              <a:rPr lang="cs-CZ" dirty="0" smtClean="0">
                <a:solidFill>
                  <a:srgbClr val="4F4F4F"/>
                </a:solidFill>
              </a:rPr>
              <a:t>						</a:t>
            </a:r>
            <a:r>
              <a:rPr lang="cs-CZ" sz="2400" dirty="0" smtClean="0">
                <a:solidFill>
                  <a:srgbClr val="4F4F4F"/>
                </a:solidFill>
              </a:rPr>
              <a:t>-Radek Horáček</a:t>
            </a:r>
            <a:endParaRPr lang="cs-CZ" dirty="0" smtClean="0">
              <a:solidFill>
                <a:srgbClr val="4F4F4F"/>
              </a:solidFill>
            </a:endParaRPr>
          </a:p>
          <a:p>
            <a:r>
              <a:rPr lang="cs-CZ" sz="2400" dirty="0" smtClean="0">
                <a:solidFill>
                  <a:srgbClr val="4F4F4F"/>
                </a:solidFill>
              </a:rPr>
              <a:t>					</a:t>
            </a:r>
            <a:endParaRPr lang="cs-CZ" sz="2400" dirty="0">
              <a:solidFill>
                <a:schemeClr val="accent3"/>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332656"/>
            <a:ext cx="7308304" cy="1008112"/>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solidFill>
                  <a:schemeClr val="bg1"/>
                </a:solidFill>
              </a:rPr>
              <a:t>   Tvorba interaktivních programů</a:t>
            </a:r>
            <a:endParaRPr lang="cs-CZ" sz="4000" dirty="0">
              <a:solidFill>
                <a:schemeClr val="bg1"/>
              </a:solidFill>
            </a:endParaRPr>
          </a:p>
        </p:txBody>
      </p:sp>
      <p:sp>
        <p:nvSpPr>
          <p:cNvPr id="5" name="TextovéPole 4"/>
          <p:cNvSpPr txBox="1"/>
          <p:nvPr/>
        </p:nvSpPr>
        <p:spPr>
          <a:xfrm>
            <a:off x="467544" y="2047488"/>
            <a:ext cx="8568952" cy="2677656"/>
          </a:xfrm>
          <a:prstGeom prst="rect">
            <a:avLst/>
          </a:prstGeom>
          <a:noFill/>
        </p:spPr>
        <p:txBody>
          <a:bodyPr wrap="square" rtlCol="0">
            <a:spAutoFit/>
          </a:bodyPr>
          <a:lstStyle/>
          <a:p>
            <a:r>
              <a:rPr lang="cs-CZ" sz="2400" i="1" dirty="0" smtClean="0">
                <a:solidFill>
                  <a:srgbClr val="4F4F4F"/>
                </a:solidFill>
              </a:rPr>
              <a:t>„I když se tedy nedotýkáme exponátů přímo, můžeme hebkost papíru, pevnost a chlad kamene i další materiálové vlastnosti uměleckého díla pocítit zprostředkovaně při animaci. Tím bude prohlouben nejen zážitek z výtvarného díla a jeho poznání, ale může tak dojít i k intenzivnějšímu prožitku sama sebe a svého vnitřního smyslového a duchovního světa.“ </a:t>
            </a:r>
            <a:r>
              <a:rPr lang="cs-CZ" dirty="0" smtClean="0">
                <a:solidFill>
                  <a:srgbClr val="4F4F4F"/>
                </a:solidFill>
              </a:rPr>
              <a:t>10</a:t>
            </a:r>
          </a:p>
          <a:p>
            <a:r>
              <a:rPr lang="cs-CZ" sz="2400" dirty="0" smtClean="0">
                <a:solidFill>
                  <a:srgbClr val="4F4F4F"/>
                </a:solidFill>
              </a:rPr>
              <a:t>					   	-Radek Horáček</a:t>
            </a:r>
            <a:endParaRPr lang="cs-CZ" sz="2400" dirty="0">
              <a:solidFill>
                <a:srgbClr val="4F4F4F"/>
              </a:solidFill>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332656"/>
            <a:ext cx="7308304" cy="1008112"/>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solidFill>
                  <a:schemeClr val="bg1"/>
                </a:solidFill>
              </a:rPr>
              <a:t>  Interaktivní program - příklad</a:t>
            </a:r>
            <a:endParaRPr lang="cs-CZ" sz="4000" dirty="0">
              <a:solidFill>
                <a:schemeClr val="bg1"/>
              </a:solidFill>
            </a:endParaRPr>
          </a:p>
        </p:txBody>
      </p:sp>
      <p:sp>
        <p:nvSpPr>
          <p:cNvPr id="5" name="TextovéPole 4"/>
          <p:cNvSpPr txBox="1"/>
          <p:nvPr/>
        </p:nvSpPr>
        <p:spPr>
          <a:xfrm>
            <a:off x="467544" y="1556792"/>
            <a:ext cx="6336704" cy="584775"/>
          </a:xfrm>
          <a:prstGeom prst="rect">
            <a:avLst/>
          </a:prstGeom>
          <a:noFill/>
        </p:spPr>
        <p:txBody>
          <a:bodyPr wrap="square" rtlCol="0">
            <a:spAutoFit/>
          </a:bodyPr>
          <a:lstStyle/>
          <a:p>
            <a:r>
              <a:rPr lang="cs-CZ" sz="3200" dirty="0" err="1" smtClean="0">
                <a:solidFill>
                  <a:schemeClr val="accent3"/>
                </a:solidFill>
              </a:rPr>
              <a:t>MoMA</a:t>
            </a:r>
            <a:r>
              <a:rPr lang="cs-CZ" sz="3200" dirty="0" smtClean="0">
                <a:solidFill>
                  <a:schemeClr val="accent3"/>
                </a:solidFill>
              </a:rPr>
              <a:t> – materiálová laboratoř</a:t>
            </a:r>
            <a:endParaRPr lang="en-US" sz="3200" dirty="0">
              <a:solidFill>
                <a:schemeClr val="accent3"/>
              </a:solidFill>
            </a:endParaRPr>
          </a:p>
        </p:txBody>
      </p:sp>
      <p:sp>
        <p:nvSpPr>
          <p:cNvPr id="6" name="TextovéPole 5"/>
          <p:cNvSpPr txBox="1"/>
          <p:nvPr/>
        </p:nvSpPr>
        <p:spPr>
          <a:xfrm>
            <a:off x="467544" y="2060848"/>
            <a:ext cx="7992888" cy="461665"/>
          </a:xfrm>
          <a:prstGeom prst="rect">
            <a:avLst/>
          </a:prstGeom>
          <a:noFill/>
        </p:spPr>
        <p:txBody>
          <a:bodyPr wrap="square" rtlCol="0">
            <a:spAutoFit/>
          </a:bodyPr>
          <a:lstStyle/>
          <a:p>
            <a:r>
              <a:rPr lang="en-US" sz="2400" dirty="0" smtClean="0">
                <a:solidFill>
                  <a:srgbClr val="4F4F4F"/>
                </a:solidFill>
                <a:hlinkClick r:id="rId2"/>
              </a:rPr>
              <a:t>http://www.moma.org/visit/calendar/exhibitions/1146</a:t>
            </a:r>
            <a:endParaRPr lang="en-US" sz="2400" dirty="0">
              <a:solidFill>
                <a:srgbClr val="4F4F4F"/>
              </a:solidFill>
            </a:endParaRPr>
          </a:p>
        </p:txBody>
      </p:sp>
      <p:sp>
        <p:nvSpPr>
          <p:cNvPr id="7" name="TextovéPole 6"/>
          <p:cNvSpPr txBox="1"/>
          <p:nvPr/>
        </p:nvSpPr>
        <p:spPr>
          <a:xfrm>
            <a:off x="467544" y="2636912"/>
            <a:ext cx="7848872" cy="1938992"/>
          </a:xfrm>
          <a:prstGeom prst="rect">
            <a:avLst/>
          </a:prstGeom>
          <a:noFill/>
        </p:spPr>
        <p:txBody>
          <a:bodyPr wrap="square" rtlCol="0">
            <a:spAutoFit/>
          </a:bodyPr>
          <a:lstStyle/>
          <a:p>
            <a:r>
              <a:rPr lang="cs-CZ" sz="2400" dirty="0" smtClean="0">
                <a:solidFill>
                  <a:srgbClr val="4F4F4F"/>
                </a:solidFill>
              </a:rPr>
              <a:t>-předchozí laboratoře: </a:t>
            </a:r>
            <a:r>
              <a:rPr lang="cs-CZ" sz="2400" dirty="0" err="1" smtClean="0">
                <a:solidFill>
                  <a:srgbClr val="4F4F4F"/>
                </a:solidFill>
              </a:rPr>
              <a:t>Color</a:t>
            </a:r>
            <a:r>
              <a:rPr lang="cs-CZ" sz="2400" dirty="0" smtClean="0">
                <a:solidFill>
                  <a:srgbClr val="4F4F4F"/>
                </a:solidFill>
              </a:rPr>
              <a:t> </a:t>
            </a:r>
            <a:r>
              <a:rPr lang="cs-CZ" sz="2400" dirty="0" err="1" smtClean="0">
                <a:solidFill>
                  <a:srgbClr val="4F4F4F"/>
                </a:solidFill>
              </a:rPr>
              <a:t>Lab</a:t>
            </a:r>
            <a:r>
              <a:rPr lang="cs-CZ" sz="2400" dirty="0" smtClean="0">
                <a:solidFill>
                  <a:srgbClr val="4F4F4F"/>
                </a:solidFill>
              </a:rPr>
              <a:t>, Line </a:t>
            </a:r>
            <a:r>
              <a:rPr lang="cs-CZ" sz="2400" dirty="0" err="1" smtClean="0">
                <a:solidFill>
                  <a:srgbClr val="4F4F4F"/>
                </a:solidFill>
              </a:rPr>
              <a:t>Lab</a:t>
            </a:r>
            <a:r>
              <a:rPr lang="cs-CZ" sz="2400" dirty="0" smtClean="0">
                <a:solidFill>
                  <a:srgbClr val="4F4F4F"/>
                </a:solidFill>
              </a:rPr>
              <a:t>, </a:t>
            </a:r>
            <a:r>
              <a:rPr lang="cs-CZ" sz="2400" dirty="0" err="1" smtClean="0">
                <a:solidFill>
                  <a:srgbClr val="4F4F4F"/>
                </a:solidFill>
              </a:rPr>
              <a:t>Shape</a:t>
            </a:r>
            <a:r>
              <a:rPr lang="cs-CZ" sz="2400" dirty="0" smtClean="0">
                <a:solidFill>
                  <a:srgbClr val="4F4F4F"/>
                </a:solidFill>
              </a:rPr>
              <a:t> </a:t>
            </a:r>
            <a:r>
              <a:rPr lang="cs-CZ" sz="2400" dirty="0" err="1" smtClean="0">
                <a:solidFill>
                  <a:srgbClr val="4F4F4F"/>
                </a:solidFill>
              </a:rPr>
              <a:t>Lab</a:t>
            </a:r>
            <a:endParaRPr lang="cs-CZ" sz="2400" dirty="0" smtClean="0">
              <a:solidFill>
                <a:srgbClr val="4F4F4F"/>
              </a:solidFill>
            </a:endParaRPr>
          </a:p>
          <a:p>
            <a:r>
              <a:rPr lang="cs-CZ" sz="2400" dirty="0" smtClean="0">
                <a:solidFill>
                  <a:srgbClr val="4F4F4F"/>
                </a:solidFill>
              </a:rPr>
              <a:t>-interaktivní prostředí, kde se návštěvníci mohou dotýkat, hrát si,  tvořit, experimentovat s malířskými technikami a materiály (i pomocí speciálního programu od </a:t>
            </a:r>
            <a:r>
              <a:rPr lang="cs-CZ" sz="2400" dirty="0" err="1" smtClean="0">
                <a:solidFill>
                  <a:srgbClr val="4F4F4F"/>
                </a:solidFill>
              </a:rPr>
              <a:t>Microsoftu</a:t>
            </a:r>
            <a:r>
              <a:rPr lang="cs-CZ" sz="2400" dirty="0" smtClean="0">
                <a:solidFill>
                  <a:srgbClr val="4F4F4F"/>
                </a:solidFill>
              </a:rPr>
              <a:t> - </a:t>
            </a:r>
            <a:r>
              <a:rPr lang="cs-CZ" sz="2400" dirty="0" smtClean="0">
                <a:solidFill>
                  <a:schemeClr val="accent5"/>
                </a:solidFill>
              </a:rPr>
              <a:t>využití elektronických médií</a:t>
            </a:r>
            <a:r>
              <a:rPr lang="cs-CZ" sz="2400" dirty="0" smtClean="0">
                <a:solidFill>
                  <a:srgbClr val="4F4F4F"/>
                </a:solidFill>
              </a:rPr>
              <a:t>)</a:t>
            </a:r>
            <a:endParaRPr lang="en-US" sz="2400" dirty="0">
              <a:solidFill>
                <a:srgbClr val="4F4F4F"/>
              </a:solidFill>
            </a:endParaRPr>
          </a:p>
        </p:txBody>
      </p:sp>
      <p:pic>
        <p:nvPicPr>
          <p:cNvPr id="9" name="Obrázek 8" descr="51246.jpg"/>
          <p:cNvPicPr>
            <a:picLocks noChangeAspect="1"/>
          </p:cNvPicPr>
          <p:nvPr/>
        </p:nvPicPr>
        <p:blipFill>
          <a:blip r:embed="rId3" cstate="print"/>
          <a:stretch>
            <a:fillRect/>
          </a:stretch>
        </p:blipFill>
        <p:spPr>
          <a:xfrm>
            <a:off x="4932040" y="4365104"/>
            <a:ext cx="3351724" cy="2232248"/>
          </a:xfrm>
          <a:prstGeom prst="rect">
            <a:avLst/>
          </a:prstGeom>
        </p:spPr>
      </p:pic>
      <p:sp>
        <p:nvSpPr>
          <p:cNvPr id="10" name="TextovéPole 9"/>
          <p:cNvSpPr txBox="1"/>
          <p:nvPr/>
        </p:nvSpPr>
        <p:spPr>
          <a:xfrm>
            <a:off x="683568" y="5877272"/>
            <a:ext cx="4176464" cy="738664"/>
          </a:xfrm>
          <a:prstGeom prst="rect">
            <a:avLst/>
          </a:prstGeom>
          <a:noFill/>
        </p:spPr>
        <p:txBody>
          <a:bodyPr wrap="square" rtlCol="0">
            <a:spAutoFit/>
          </a:bodyPr>
          <a:lstStyle/>
          <a:p>
            <a:pPr algn="r"/>
            <a:r>
              <a:rPr lang="cs-CZ" sz="1400" dirty="0" smtClean="0">
                <a:solidFill>
                  <a:schemeClr val="bg1">
                    <a:lumMod val="50000"/>
                  </a:schemeClr>
                </a:solidFill>
              </a:rPr>
              <a:t>Obr. č. 1</a:t>
            </a:r>
          </a:p>
          <a:p>
            <a:pPr algn="r"/>
            <a:r>
              <a:rPr lang="cs-CZ" sz="1400" dirty="0" smtClean="0">
                <a:solidFill>
                  <a:schemeClr val="bg1">
                    <a:lumMod val="50000"/>
                  </a:schemeClr>
                </a:solidFill>
              </a:rPr>
              <a:t>Zdroj:</a:t>
            </a:r>
          </a:p>
          <a:p>
            <a:pPr algn="r"/>
            <a:r>
              <a:rPr lang="en-US" sz="1400" dirty="0" smtClean="0">
                <a:solidFill>
                  <a:schemeClr val="bg1">
                    <a:lumMod val="50000"/>
                  </a:schemeClr>
                </a:solidFill>
              </a:rPr>
              <a:t>http://www.moma.org/visit/calendar/exhibitions/1146</a:t>
            </a:r>
            <a:endParaRPr lang="en-US" sz="1400" dirty="0">
              <a:solidFill>
                <a:schemeClr val="bg1">
                  <a:lumMod val="50000"/>
                </a:schemeClr>
              </a:solidFill>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539552" y="332656"/>
            <a:ext cx="8064896" cy="2800767"/>
          </a:xfrm>
          <a:prstGeom prst="rect">
            <a:avLst/>
          </a:prstGeom>
          <a:noFill/>
        </p:spPr>
        <p:txBody>
          <a:bodyPr wrap="square" rtlCol="0">
            <a:spAutoFit/>
          </a:bodyPr>
          <a:lstStyle/>
          <a:p>
            <a:r>
              <a:rPr lang="cs-CZ" dirty="0" smtClean="0">
                <a:solidFill>
                  <a:schemeClr val="accent1"/>
                </a:solidFill>
              </a:rPr>
              <a:t>LITERATURA:</a:t>
            </a:r>
          </a:p>
          <a:p>
            <a:r>
              <a:rPr lang="cs-CZ" sz="1600" dirty="0" smtClean="0">
                <a:solidFill>
                  <a:srgbClr val="4F4F4F"/>
                </a:solidFill>
              </a:rPr>
              <a:t>KESNER ml., Ladislav. </a:t>
            </a:r>
            <a:r>
              <a:rPr lang="cs-CZ" sz="1600" i="1" dirty="0" smtClean="0">
                <a:solidFill>
                  <a:srgbClr val="4F4F4F"/>
                </a:solidFill>
              </a:rPr>
              <a:t>Muzeum umění v digitální době : vnímání obrazů </a:t>
            </a:r>
            <a:r>
              <a:rPr lang="cs-CZ" sz="1600" i="1" dirty="0" smtClean="0">
                <a:solidFill>
                  <a:srgbClr val="4F4F4F"/>
                </a:solidFill>
              </a:rPr>
              <a:t>a </a:t>
            </a:r>
            <a:r>
              <a:rPr lang="cs-CZ" sz="1600" i="1" dirty="0" smtClean="0">
                <a:solidFill>
                  <a:srgbClr val="4F4F4F"/>
                </a:solidFill>
              </a:rPr>
              <a:t>prožitek </a:t>
            </a:r>
            <a:r>
              <a:rPr lang="cs-CZ" sz="1600" i="1" dirty="0" smtClean="0">
                <a:solidFill>
                  <a:srgbClr val="4F4F4F"/>
                </a:solidFill>
              </a:rPr>
              <a:t>umění</a:t>
            </a:r>
          </a:p>
          <a:p>
            <a:r>
              <a:rPr lang="cs-CZ" sz="1600" i="1" dirty="0" smtClean="0">
                <a:solidFill>
                  <a:srgbClr val="4F4F4F"/>
                </a:solidFill>
              </a:rPr>
              <a:t>v </a:t>
            </a:r>
            <a:r>
              <a:rPr lang="cs-CZ" sz="1600" i="1" dirty="0" smtClean="0">
                <a:solidFill>
                  <a:srgbClr val="4F4F4F"/>
                </a:solidFill>
              </a:rPr>
              <a:t>soudobé společnosti</a:t>
            </a:r>
            <a:r>
              <a:rPr lang="cs-CZ" sz="1600" dirty="0" smtClean="0">
                <a:solidFill>
                  <a:srgbClr val="4F4F4F"/>
                </a:solidFill>
              </a:rPr>
              <a:t>, Praha: </a:t>
            </a:r>
            <a:r>
              <a:rPr lang="cs-CZ" sz="1600" dirty="0" err="1" smtClean="0">
                <a:solidFill>
                  <a:srgbClr val="4F4F4F"/>
                </a:solidFill>
              </a:rPr>
              <a:t>Argo</a:t>
            </a:r>
            <a:r>
              <a:rPr lang="cs-CZ" sz="1600" dirty="0" smtClean="0">
                <a:solidFill>
                  <a:srgbClr val="4F4F4F"/>
                </a:solidFill>
              </a:rPr>
              <a:t>, 2000. 259 s.</a:t>
            </a:r>
          </a:p>
          <a:p>
            <a:r>
              <a:rPr lang="cs-CZ" sz="1600" dirty="0" smtClean="0">
                <a:solidFill>
                  <a:srgbClr val="4F4F4F"/>
                </a:solidFill>
              </a:rPr>
              <a:t>I</a:t>
            </a:r>
            <a:r>
              <a:rPr lang="en-US" sz="1600" dirty="0" smtClean="0">
                <a:solidFill>
                  <a:srgbClr val="4F4F4F"/>
                </a:solidFill>
              </a:rPr>
              <a:t>SBN: 80-7035-155-1</a:t>
            </a:r>
            <a:endParaRPr lang="cs-CZ" sz="1600" dirty="0" smtClean="0">
              <a:solidFill>
                <a:srgbClr val="4F4F4F"/>
              </a:solidFill>
            </a:endParaRPr>
          </a:p>
          <a:p>
            <a:endParaRPr lang="cs-CZ" sz="1600" dirty="0" smtClean="0">
              <a:solidFill>
                <a:srgbClr val="4F4F4F"/>
              </a:solidFill>
            </a:endParaRPr>
          </a:p>
          <a:p>
            <a:r>
              <a:rPr lang="en-US" sz="1600" dirty="0" smtClean="0">
                <a:solidFill>
                  <a:srgbClr val="4F4F4F"/>
                </a:solidFill>
              </a:rPr>
              <a:t>HORÁČEK, </a:t>
            </a:r>
            <a:r>
              <a:rPr lang="cs-CZ" sz="1600" dirty="0" smtClean="0">
                <a:solidFill>
                  <a:srgbClr val="4F4F4F"/>
                </a:solidFill>
              </a:rPr>
              <a:t>Radek. </a:t>
            </a:r>
            <a:r>
              <a:rPr lang="cs-CZ" sz="1600" i="1" dirty="0" smtClean="0">
                <a:solidFill>
                  <a:srgbClr val="4F4F4F"/>
                </a:solidFill>
              </a:rPr>
              <a:t>Galerijní animace a zprostředkování umění. 1. </a:t>
            </a:r>
            <a:r>
              <a:rPr lang="cs-CZ" sz="1600" i="1" dirty="0" err="1" smtClean="0">
                <a:solidFill>
                  <a:srgbClr val="4F4F4F"/>
                </a:solidFill>
              </a:rPr>
              <a:t>vyd</a:t>
            </a:r>
            <a:r>
              <a:rPr lang="cs-CZ" sz="1600" i="1" dirty="0" smtClean="0">
                <a:solidFill>
                  <a:srgbClr val="4F4F4F"/>
                </a:solidFill>
              </a:rPr>
              <a:t>. </a:t>
            </a:r>
            <a:r>
              <a:rPr lang="en-US" sz="1600" i="1" dirty="0" smtClean="0">
                <a:solidFill>
                  <a:srgbClr val="4F4F4F"/>
                </a:solidFill>
              </a:rPr>
              <a:t>Brno: CERM, 1998.</a:t>
            </a:r>
            <a:r>
              <a:rPr lang="cs-CZ" sz="1600" i="1" dirty="0" smtClean="0">
                <a:solidFill>
                  <a:srgbClr val="4F4F4F"/>
                </a:solidFill>
              </a:rPr>
              <a:t> </a:t>
            </a:r>
            <a:r>
              <a:rPr lang="en-US" sz="1600" dirty="0" smtClean="0">
                <a:solidFill>
                  <a:srgbClr val="4F4F4F"/>
                </a:solidFill>
              </a:rPr>
              <a:t>142 s. ISBN 80-7204-084-7</a:t>
            </a:r>
            <a:endParaRPr lang="cs-CZ" sz="1600" dirty="0" smtClean="0">
              <a:solidFill>
                <a:srgbClr val="4F4F4F"/>
              </a:solidFill>
            </a:endParaRPr>
          </a:p>
          <a:p>
            <a:endParaRPr lang="cs-CZ" sz="1200" dirty="0" smtClean="0"/>
          </a:p>
          <a:p>
            <a:r>
              <a:rPr lang="cs-CZ" dirty="0" smtClean="0">
                <a:solidFill>
                  <a:schemeClr val="accent1"/>
                </a:solidFill>
              </a:rPr>
              <a:t>INTERNET:</a:t>
            </a:r>
          </a:p>
          <a:p>
            <a:pPr>
              <a:buFont typeface="Arial" pitchFamily="34" charset="0"/>
              <a:buChar char="•"/>
            </a:pPr>
            <a:r>
              <a:rPr lang="en-US" sz="1600" dirty="0" err="1" smtClean="0">
                <a:solidFill>
                  <a:srgbClr val="4F4F4F"/>
                </a:solidFill>
              </a:rPr>
              <a:t>MoMA</a:t>
            </a:r>
            <a:r>
              <a:rPr lang="en-US" sz="1600" dirty="0" smtClean="0">
                <a:solidFill>
                  <a:srgbClr val="4F4F4F"/>
                </a:solidFill>
              </a:rPr>
              <a:t> / The Museum of Modern Art. </a:t>
            </a:r>
            <a:r>
              <a:rPr lang="en-US" sz="1600" i="1" dirty="0" err="1" smtClean="0">
                <a:solidFill>
                  <a:srgbClr val="4F4F4F"/>
                </a:solidFill>
              </a:rPr>
              <a:t>MoM</a:t>
            </a:r>
            <a:r>
              <a:rPr lang="cs-CZ" sz="1600" i="1" dirty="0" smtClean="0">
                <a:solidFill>
                  <a:srgbClr val="4F4F4F"/>
                </a:solidFill>
              </a:rPr>
              <a:t>A</a:t>
            </a:r>
            <a:r>
              <a:rPr lang="en-US" sz="1600" i="1" dirty="0" smtClean="0">
                <a:solidFill>
                  <a:srgbClr val="4F4F4F"/>
                </a:solidFill>
              </a:rPr>
              <a:t> / The museum of Modern Art</a:t>
            </a:r>
            <a:r>
              <a:rPr lang="en-US" sz="1600" dirty="0" smtClean="0">
                <a:solidFill>
                  <a:srgbClr val="4F4F4F"/>
                </a:solidFill>
              </a:rPr>
              <a:t> [online]. 2012. </a:t>
            </a:r>
            <a:r>
              <a:rPr lang="cs-CZ" sz="1600" dirty="0" smtClean="0">
                <a:solidFill>
                  <a:srgbClr val="4F4F4F"/>
                </a:solidFill>
              </a:rPr>
              <a:t>     </a:t>
            </a:r>
            <a:r>
              <a:rPr lang="en-US" sz="1600" dirty="0" err="1" smtClean="0">
                <a:solidFill>
                  <a:srgbClr val="4F4F4F"/>
                </a:solidFill>
              </a:rPr>
              <a:t>Dostupné</a:t>
            </a:r>
            <a:r>
              <a:rPr lang="en-US" sz="1600" dirty="0" smtClean="0">
                <a:solidFill>
                  <a:srgbClr val="4F4F4F"/>
                </a:solidFill>
              </a:rPr>
              <a:t> </a:t>
            </a:r>
            <a:r>
              <a:rPr lang="en-US" sz="1600" dirty="0" smtClean="0">
                <a:solidFill>
                  <a:srgbClr val="4F4F4F"/>
                </a:solidFill>
              </a:rPr>
              <a:t>z: http://www.moma.org/ </a:t>
            </a:r>
            <a:endParaRPr lang="en-US" sz="1600" dirty="0">
              <a:solidFill>
                <a:srgbClr val="4F4F4F"/>
              </a:solidFill>
            </a:endParaRPr>
          </a:p>
        </p:txBody>
      </p:sp>
      <p:sp>
        <p:nvSpPr>
          <p:cNvPr id="5" name="TextovéPole 4"/>
          <p:cNvSpPr txBox="1"/>
          <p:nvPr/>
        </p:nvSpPr>
        <p:spPr>
          <a:xfrm>
            <a:off x="539552" y="3030051"/>
            <a:ext cx="8208912" cy="830997"/>
          </a:xfrm>
          <a:prstGeom prst="rect">
            <a:avLst/>
          </a:prstGeom>
          <a:noFill/>
        </p:spPr>
        <p:txBody>
          <a:bodyPr wrap="square" rtlCol="0">
            <a:spAutoFit/>
          </a:bodyPr>
          <a:lstStyle/>
          <a:p>
            <a:pPr>
              <a:buFont typeface="Arial" pitchFamily="34" charset="0"/>
              <a:buChar char="•"/>
            </a:pPr>
            <a:r>
              <a:rPr lang="en-US" sz="1600" dirty="0" smtClean="0">
                <a:solidFill>
                  <a:srgbClr val="4F4F4F"/>
                </a:solidFill>
              </a:rPr>
              <a:t>Current </a:t>
            </a:r>
            <a:r>
              <a:rPr lang="en-US" sz="1600" dirty="0" err="1" smtClean="0">
                <a:solidFill>
                  <a:srgbClr val="4F4F4F"/>
                </a:solidFill>
              </a:rPr>
              <a:t>programme</a:t>
            </a:r>
            <a:r>
              <a:rPr lang="en-US" sz="1600" dirty="0" smtClean="0">
                <a:solidFill>
                  <a:srgbClr val="4F4F4F"/>
                </a:solidFill>
              </a:rPr>
              <a:t> | ZOOM Children's Museum Vienna. </a:t>
            </a:r>
            <a:r>
              <a:rPr lang="en-US" sz="1600" i="1" dirty="0" smtClean="0">
                <a:solidFill>
                  <a:srgbClr val="4F4F4F"/>
                </a:solidFill>
              </a:rPr>
              <a:t>ZOOM </a:t>
            </a:r>
            <a:r>
              <a:rPr lang="en-US" sz="1600" i="1" dirty="0" smtClean="0">
                <a:solidFill>
                  <a:srgbClr val="4F4F4F"/>
                </a:solidFill>
              </a:rPr>
              <a:t>Children's Museum Vienna</a:t>
            </a:r>
            <a:r>
              <a:rPr lang="en-US" sz="1600" dirty="0" smtClean="0">
                <a:solidFill>
                  <a:srgbClr val="4F4F4F"/>
                </a:solidFill>
              </a:rPr>
              <a:t> [online]. </a:t>
            </a:r>
            <a:r>
              <a:rPr lang="en-US" sz="1600" dirty="0" smtClean="0">
                <a:solidFill>
                  <a:srgbClr val="4F4F4F"/>
                </a:solidFill>
              </a:rPr>
              <a:t>2011.</a:t>
            </a:r>
            <a:endParaRPr lang="cs-CZ" sz="1600" dirty="0" smtClean="0">
              <a:solidFill>
                <a:srgbClr val="4F4F4F"/>
              </a:solidFill>
            </a:endParaRPr>
          </a:p>
          <a:p>
            <a:r>
              <a:rPr lang="en-US" sz="1600" dirty="0" err="1" smtClean="0">
                <a:solidFill>
                  <a:srgbClr val="4F4F4F"/>
                </a:solidFill>
              </a:rPr>
              <a:t>Dostupné</a:t>
            </a:r>
            <a:r>
              <a:rPr lang="en-US" sz="1600" dirty="0" smtClean="0">
                <a:solidFill>
                  <a:srgbClr val="4F4F4F"/>
                </a:solidFill>
              </a:rPr>
              <a:t> </a:t>
            </a:r>
            <a:r>
              <a:rPr lang="en-US" sz="1600" dirty="0" smtClean="0">
                <a:solidFill>
                  <a:srgbClr val="4F4F4F"/>
                </a:solidFill>
              </a:rPr>
              <a:t>z: http://www.kindermuseum.at/whats_on_at_zoom/current_programme </a:t>
            </a:r>
            <a:endParaRPr lang="en-US" sz="1600" dirty="0">
              <a:solidFill>
                <a:srgbClr val="4F4F4F"/>
              </a:solidFill>
            </a:endParaRPr>
          </a:p>
        </p:txBody>
      </p:sp>
      <p:sp>
        <p:nvSpPr>
          <p:cNvPr id="6" name="TextovéPole 5"/>
          <p:cNvSpPr txBox="1"/>
          <p:nvPr/>
        </p:nvSpPr>
        <p:spPr>
          <a:xfrm>
            <a:off x="539552" y="6186790"/>
            <a:ext cx="8064896" cy="338554"/>
          </a:xfrm>
          <a:prstGeom prst="rect">
            <a:avLst/>
          </a:prstGeom>
          <a:noFill/>
        </p:spPr>
        <p:txBody>
          <a:bodyPr wrap="square" rtlCol="0">
            <a:spAutoFit/>
          </a:bodyPr>
          <a:lstStyle/>
          <a:p>
            <a:pPr>
              <a:buFont typeface="Arial" pitchFamily="34" charset="0"/>
              <a:buChar char="•"/>
            </a:pPr>
            <a:r>
              <a:rPr lang="en-US" sz="1600" dirty="0" smtClean="0">
                <a:solidFill>
                  <a:srgbClr val="4F4F4F"/>
                </a:solidFill>
              </a:rPr>
              <a:t>Learn / Tate. </a:t>
            </a:r>
            <a:r>
              <a:rPr lang="en-US" sz="1600" i="1" dirty="0" smtClean="0">
                <a:solidFill>
                  <a:srgbClr val="4F4F4F"/>
                </a:solidFill>
              </a:rPr>
              <a:t>Tate</a:t>
            </a:r>
            <a:r>
              <a:rPr lang="en-US" sz="1600" dirty="0" smtClean="0">
                <a:solidFill>
                  <a:srgbClr val="4F4F4F"/>
                </a:solidFill>
              </a:rPr>
              <a:t> [online]. </a:t>
            </a:r>
            <a:r>
              <a:rPr lang="en-US" sz="1600" dirty="0" smtClean="0">
                <a:solidFill>
                  <a:srgbClr val="4F4F4F"/>
                </a:solidFill>
              </a:rPr>
              <a:t>2011. </a:t>
            </a:r>
            <a:r>
              <a:rPr lang="en-US" sz="1600" dirty="0" err="1" smtClean="0">
                <a:solidFill>
                  <a:srgbClr val="4F4F4F"/>
                </a:solidFill>
              </a:rPr>
              <a:t>Dostupné</a:t>
            </a:r>
            <a:r>
              <a:rPr lang="en-US" sz="1600" dirty="0" smtClean="0">
                <a:solidFill>
                  <a:srgbClr val="4F4F4F"/>
                </a:solidFill>
              </a:rPr>
              <a:t> z: http://www.tate.org.uk/learn </a:t>
            </a:r>
            <a:endParaRPr lang="en-US" sz="1600" dirty="0">
              <a:solidFill>
                <a:srgbClr val="4F4F4F"/>
              </a:solidFill>
            </a:endParaRPr>
          </a:p>
        </p:txBody>
      </p:sp>
      <p:sp>
        <p:nvSpPr>
          <p:cNvPr id="8" name="TextovéPole 7"/>
          <p:cNvSpPr txBox="1"/>
          <p:nvPr/>
        </p:nvSpPr>
        <p:spPr>
          <a:xfrm>
            <a:off x="539552" y="5652537"/>
            <a:ext cx="7920880" cy="584775"/>
          </a:xfrm>
          <a:prstGeom prst="rect">
            <a:avLst/>
          </a:prstGeom>
          <a:noFill/>
        </p:spPr>
        <p:txBody>
          <a:bodyPr wrap="square" rtlCol="0">
            <a:spAutoFit/>
          </a:bodyPr>
          <a:lstStyle/>
          <a:p>
            <a:pPr>
              <a:buFont typeface="Arial" pitchFamily="34" charset="0"/>
              <a:buChar char="•"/>
            </a:pPr>
            <a:r>
              <a:rPr lang="fr-FR" sz="1600" dirty="0" smtClean="0">
                <a:solidFill>
                  <a:srgbClr val="4F4F4F"/>
                </a:solidFill>
              </a:rPr>
              <a:t>Online Tours / Louvre </a:t>
            </a:r>
            <a:r>
              <a:rPr lang="fr-FR" sz="1600" dirty="0" err="1" smtClean="0">
                <a:solidFill>
                  <a:srgbClr val="4F4F4F"/>
                </a:solidFill>
              </a:rPr>
              <a:t>Museum</a:t>
            </a:r>
            <a:r>
              <a:rPr lang="fr-FR" sz="1600" dirty="0" smtClean="0">
                <a:solidFill>
                  <a:srgbClr val="4F4F4F"/>
                </a:solidFill>
              </a:rPr>
              <a:t> / Paris. </a:t>
            </a:r>
            <a:r>
              <a:rPr lang="fr-FR" sz="1600" i="1" dirty="0" smtClean="0">
                <a:solidFill>
                  <a:srgbClr val="4F4F4F"/>
                </a:solidFill>
              </a:rPr>
              <a:t>Louvre </a:t>
            </a:r>
            <a:r>
              <a:rPr lang="fr-FR" sz="1600" i="1" dirty="0" err="1" smtClean="0">
                <a:solidFill>
                  <a:srgbClr val="4F4F4F"/>
                </a:solidFill>
              </a:rPr>
              <a:t>Museum</a:t>
            </a:r>
            <a:r>
              <a:rPr lang="fr-FR" sz="1600" dirty="0" smtClean="0">
                <a:solidFill>
                  <a:srgbClr val="4F4F4F"/>
                </a:solidFill>
              </a:rPr>
              <a:t> [online]. </a:t>
            </a:r>
            <a:r>
              <a:rPr lang="fr-FR" sz="1600" dirty="0" smtClean="0">
                <a:solidFill>
                  <a:srgbClr val="4F4F4F"/>
                </a:solidFill>
              </a:rPr>
              <a:t>2011</a:t>
            </a:r>
            <a:r>
              <a:rPr lang="cs-CZ" sz="1600" dirty="0" smtClean="0">
                <a:solidFill>
                  <a:srgbClr val="4F4F4F"/>
                </a:solidFill>
              </a:rPr>
              <a:t>.</a:t>
            </a:r>
          </a:p>
          <a:p>
            <a:r>
              <a:rPr lang="fr-FR" sz="1600" dirty="0" err="1" smtClean="0">
                <a:solidFill>
                  <a:srgbClr val="4F4F4F"/>
                </a:solidFill>
              </a:rPr>
              <a:t>Dostupné</a:t>
            </a:r>
            <a:r>
              <a:rPr lang="fr-FR" sz="1600" dirty="0" smtClean="0">
                <a:solidFill>
                  <a:srgbClr val="4F4F4F"/>
                </a:solidFill>
              </a:rPr>
              <a:t> </a:t>
            </a:r>
            <a:r>
              <a:rPr lang="fr-FR" sz="1600" dirty="0" smtClean="0">
                <a:solidFill>
                  <a:srgbClr val="4F4F4F"/>
                </a:solidFill>
              </a:rPr>
              <a:t>z: http://www.louvre.fr/en/visites-en-ligne </a:t>
            </a:r>
            <a:endParaRPr lang="cs-CZ" sz="1600" dirty="0">
              <a:solidFill>
                <a:srgbClr val="4F4F4F"/>
              </a:solidFill>
            </a:endParaRPr>
          </a:p>
        </p:txBody>
      </p:sp>
      <p:sp>
        <p:nvSpPr>
          <p:cNvPr id="9" name="TextovéPole 8"/>
          <p:cNvSpPr txBox="1"/>
          <p:nvPr/>
        </p:nvSpPr>
        <p:spPr>
          <a:xfrm>
            <a:off x="539552" y="5085184"/>
            <a:ext cx="8208912" cy="584775"/>
          </a:xfrm>
          <a:prstGeom prst="rect">
            <a:avLst/>
          </a:prstGeom>
          <a:noFill/>
        </p:spPr>
        <p:txBody>
          <a:bodyPr wrap="square" rtlCol="0">
            <a:spAutoFit/>
          </a:bodyPr>
          <a:lstStyle/>
          <a:p>
            <a:pPr>
              <a:buFont typeface="Arial" pitchFamily="34" charset="0"/>
              <a:buChar char="•"/>
            </a:pPr>
            <a:r>
              <a:rPr lang="en-US" sz="1600" dirty="0" smtClean="0">
                <a:solidFill>
                  <a:srgbClr val="4F4F4F"/>
                </a:solidFill>
              </a:rPr>
              <a:t>Junior Centre Pompidou. </a:t>
            </a:r>
            <a:r>
              <a:rPr lang="en-US" sz="1600" i="1" dirty="0" smtClean="0">
                <a:solidFill>
                  <a:srgbClr val="4F4F4F"/>
                </a:solidFill>
              </a:rPr>
              <a:t>Junior Centre Pompidou</a:t>
            </a:r>
            <a:r>
              <a:rPr lang="en-US" sz="1600" dirty="0" smtClean="0">
                <a:solidFill>
                  <a:srgbClr val="4F4F4F"/>
                </a:solidFill>
              </a:rPr>
              <a:t> [online]. </a:t>
            </a:r>
            <a:r>
              <a:rPr lang="en-US" sz="1600" dirty="0" smtClean="0">
                <a:solidFill>
                  <a:srgbClr val="4F4F4F"/>
                </a:solidFill>
              </a:rPr>
              <a:t>2011.</a:t>
            </a:r>
            <a:endParaRPr lang="cs-CZ" sz="1600" dirty="0" smtClean="0">
              <a:solidFill>
                <a:srgbClr val="4F4F4F"/>
              </a:solidFill>
            </a:endParaRPr>
          </a:p>
          <a:p>
            <a:r>
              <a:rPr lang="en-US" sz="1600" dirty="0" err="1" smtClean="0">
                <a:solidFill>
                  <a:srgbClr val="4F4F4F"/>
                </a:solidFill>
              </a:rPr>
              <a:t>Dostupné</a:t>
            </a:r>
            <a:r>
              <a:rPr lang="en-US" sz="1600" dirty="0" smtClean="0">
                <a:solidFill>
                  <a:srgbClr val="4F4F4F"/>
                </a:solidFill>
              </a:rPr>
              <a:t> </a:t>
            </a:r>
            <a:r>
              <a:rPr lang="en-US" sz="1600" dirty="0" smtClean="0">
                <a:solidFill>
                  <a:srgbClr val="4F4F4F"/>
                </a:solidFill>
              </a:rPr>
              <a:t>z: http://www.junior.centrepompidou.fr/waouh_loader2.php?lg=en </a:t>
            </a:r>
            <a:endParaRPr lang="cs-CZ" sz="1600" dirty="0">
              <a:solidFill>
                <a:srgbClr val="4F4F4F"/>
              </a:solidFill>
            </a:endParaRPr>
          </a:p>
        </p:txBody>
      </p:sp>
      <p:sp>
        <p:nvSpPr>
          <p:cNvPr id="10" name="TextovéPole 9"/>
          <p:cNvSpPr txBox="1"/>
          <p:nvPr/>
        </p:nvSpPr>
        <p:spPr>
          <a:xfrm>
            <a:off x="539552" y="3833753"/>
            <a:ext cx="8280920" cy="1323439"/>
          </a:xfrm>
          <a:prstGeom prst="rect">
            <a:avLst/>
          </a:prstGeom>
          <a:noFill/>
        </p:spPr>
        <p:txBody>
          <a:bodyPr wrap="square" rtlCol="0">
            <a:spAutoFit/>
          </a:bodyPr>
          <a:lstStyle/>
          <a:p>
            <a:pPr>
              <a:buFont typeface="Arial" pitchFamily="34" charset="0"/>
              <a:buChar char="•"/>
            </a:pPr>
            <a:r>
              <a:rPr lang="en-US" sz="1600" dirty="0" smtClean="0">
                <a:solidFill>
                  <a:srgbClr val="4F4F4F"/>
                </a:solidFill>
              </a:rPr>
              <a:t>Masterpieces of the Collection | The Leopold Collection | Leopold Museum. </a:t>
            </a:r>
            <a:r>
              <a:rPr lang="en-US" sz="1600" i="1" dirty="0" smtClean="0">
                <a:solidFill>
                  <a:srgbClr val="4F4F4F"/>
                </a:solidFill>
              </a:rPr>
              <a:t>Leopold Museum</a:t>
            </a:r>
            <a:r>
              <a:rPr lang="en-US" sz="1600" dirty="0" smtClean="0">
                <a:solidFill>
                  <a:srgbClr val="4F4F4F"/>
                </a:solidFill>
              </a:rPr>
              <a:t> [online]. </a:t>
            </a:r>
            <a:r>
              <a:rPr lang="en-US" sz="1600" dirty="0" smtClean="0">
                <a:solidFill>
                  <a:srgbClr val="4F4F4F"/>
                </a:solidFill>
              </a:rPr>
              <a:t>2011.</a:t>
            </a:r>
            <a:endParaRPr lang="cs-CZ" sz="1600" dirty="0" smtClean="0">
              <a:solidFill>
                <a:srgbClr val="4F4F4F"/>
              </a:solidFill>
            </a:endParaRPr>
          </a:p>
          <a:p>
            <a:r>
              <a:rPr lang="en-US" sz="1600" dirty="0" err="1" smtClean="0">
                <a:solidFill>
                  <a:srgbClr val="4F4F4F"/>
                </a:solidFill>
              </a:rPr>
              <a:t>Dostupné</a:t>
            </a:r>
            <a:r>
              <a:rPr lang="en-US" sz="1600" dirty="0" smtClean="0">
                <a:solidFill>
                  <a:srgbClr val="4F4F4F"/>
                </a:solidFill>
              </a:rPr>
              <a:t> z:</a:t>
            </a:r>
            <a:r>
              <a:rPr lang="cs-CZ" sz="1600" dirty="0" smtClean="0">
                <a:solidFill>
                  <a:srgbClr val="4F4F4F"/>
                </a:solidFill>
              </a:rPr>
              <a:t> </a:t>
            </a:r>
            <a:r>
              <a:rPr lang="en-US" sz="1600" dirty="0" smtClean="0">
                <a:solidFill>
                  <a:srgbClr val="4F4F4F"/>
                </a:solidFill>
              </a:rPr>
              <a:t>http</a:t>
            </a:r>
            <a:r>
              <a:rPr lang="en-US" sz="1600" dirty="0" smtClean="0">
                <a:solidFill>
                  <a:srgbClr val="4F4F4F"/>
                </a:solidFill>
              </a:rPr>
              <a:t>://www.leopoldmuseum.org/en/leopoldcollection/masterpiecesn_at_zoom/current_programme </a:t>
            </a:r>
            <a:endParaRPr lang="cs-CZ" sz="1600" dirty="0">
              <a:solidFill>
                <a:srgbClr val="4F4F4F"/>
              </a:solidFill>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539552" y="476672"/>
            <a:ext cx="7488832" cy="6124754"/>
          </a:xfrm>
          <a:prstGeom prst="rect">
            <a:avLst/>
          </a:prstGeom>
          <a:noFill/>
        </p:spPr>
        <p:txBody>
          <a:bodyPr wrap="square" rtlCol="0">
            <a:spAutoFit/>
          </a:bodyPr>
          <a:lstStyle/>
          <a:p>
            <a:r>
              <a:rPr lang="cs-CZ" dirty="0" smtClean="0">
                <a:solidFill>
                  <a:schemeClr val="accent1"/>
                </a:solidFill>
              </a:rPr>
              <a:t>CITACE:</a:t>
            </a:r>
          </a:p>
          <a:p>
            <a:pPr marL="342900" indent="-342900">
              <a:buAutoNum type="arabicPeriod"/>
            </a:pPr>
            <a:r>
              <a:rPr lang="en-US" sz="1600" dirty="0" smtClean="0">
                <a:solidFill>
                  <a:srgbClr val="4F4F4F"/>
                </a:solidFill>
              </a:rPr>
              <a:t>HORÁČEK, </a:t>
            </a:r>
            <a:r>
              <a:rPr lang="cs-CZ" sz="1600" dirty="0" smtClean="0">
                <a:solidFill>
                  <a:srgbClr val="4F4F4F"/>
                </a:solidFill>
              </a:rPr>
              <a:t>Radek. </a:t>
            </a:r>
            <a:r>
              <a:rPr lang="cs-CZ" sz="1600" i="1" dirty="0" smtClean="0">
                <a:solidFill>
                  <a:srgbClr val="4F4F4F"/>
                </a:solidFill>
              </a:rPr>
              <a:t>Galerijní animace a zprostředkování umění. 1. </a:t>
            </a:r>
            <a:r>
              <a:rPr lang="cs-CZ" sz="1600" i="1" dirty="0" err="1" smtClean="0">
                <a:solidFill>
                  <a:srgbClr val="4F4F4F"/>
                </a:solidFill>
              </a:rPr>
              <a:t>vyd</a:t>
            </a:r>
            <a:r>
              <a:rPr lang="cs-CZ" sz="1600" i="1" dirty="0" smtClean="0">
                <a:solidFill>
                  <a:srgbClr val="4F4F4F"/>
                </a:solidFill>
              </a:rPr>
              <a:t>. </a:t>
            </a:r>
            <a:r>
              <a:rPr lang="en-US" sz="1600" i="1" dirty="0" smtClean="0">
                <a:solidFill>
                  <a:srgbClr val="4F4F4F"/>
                </a:solidFill>
              </a:rPr>
              <a:t>Brno: CERM, 1998.</a:t>
            </a:r>
            <a:r>
              <a:rPr lang="cs-CZ" sz="1600" i="1" dirty="0" smtClean="0">
                <a:solidFill>
                  <a:srgbClr val="4F4F4F"/>
                </a:solidFill>
              </a:rPr>
              <a:t> </a:t>
            </a:r>
            <a:r>
              <a:rPr lang="en-US" sz="1600" dirty="0" smtClean="0">
                <a:solidFill>
                  <a:srgbClr val="4F4F4F"/>
                </a:solidFill>
              </a:rPr>
              <a:t>ISBN 80-7204-084-7</a:t>
            </a:r>
            <a:r>
              <a:rPr lang="cs-CZ" sz="1600" dirty="0" smtClean="0">
                <a:solidFill>
                  <a:srgbClr val="4F4F4F"/>
                </a:solidFill>
              </a:rPr>
              <a:t>, str.</a:t>
            </a:r>
          </a:p>
          <a:p>
            <a:pPr marL="342900" indent="-342900">
              <a:buAutoNum type="arabicPeriod"/>
            </a:pPr>
            <a:r>
              <a:rPr lang="cs-CZ" sz="1600" dirty="0" smtClean="0">
                <a:solidFill>
                  <a:srgbClr val="4F4F4F"/>
                </a:solidFill>
              </a:rPr>
              <a:t> KESNER ml., Ladislav. </a:t>
            </a:r>
            <a:r>
              <a:rPr lang="cs-CZ" sz="1600" i="1" dirty="0" smtClean="0">
                <a:solidFill>
                  <a:srgbClr val="4F4F4F"/>
                </a:solidFill>
              </a:rPr>
              <a:t>Muzeum umění v digitální době: vnímání obraz a prožitek umění v soudobé společnosti, </a:t>
            </a:r>
            <a:r>
              <a:rPr lang="cs-CZ" sz="1600" dirty="0" smtClean="0">
                <a:solidFill>
                  <a:srgbClr val="4F4F4F"/>
                </a:solidFill>
              </a:rPr>
              <a:t>Praha: </a:t>
            </a:r>
            <a:r>
              <a:rPr lang="cs-CZ" sz="1600" dirty="0" err="1" smtClean="0">
                <a:solidFill>
                  <a:srgbClr val="4F4F4F"/>
                </a:solidFill>
              </a:rPr>
              <a:t>Argo</a:t>
            </a:r>
            <a:r>
              <a:rPr lang="cs-CZ" sz="1600" dirty="0" smtClean="0">
                <a:solidFill>
                  <a:srgbClr val="4F4F4F"/>
                </a:solidFill>
              </a:rPr>
              <a:t>, 2000. I</a:t>
            </a:r>
            <a:r>
              <a:rPr lang="en-US" sz="1600" dirty="0" smtClean="0">
                <a:solidFill>
                  <a:srgbClr val="4F4F4F"/>
                </a:solidFill>
              </a:rPr>
              <a:t>SBN: 80-7035-155-1</a:t>
            </a:r>
            <a:r>
              <a:rPr lang="cs-CZ" sz="1600" dirty="0" smtClean="0">
                <a:solidFill>
                  <a:srgbClr val="4F4F4F"/>
                </a:solidFill>
              </a:rPr>
              <a:t>, str. 233</a:t>
            </a:r>
          </a:p>
          <a:p>
            <a:pPr marL="342900" indent="-342900">
              <a:buAutoNum type="arabicPeriod"/>
            </a:pPr>
            <a:r>
              <a:rPr lang="cs-CZ" sz="1600" dirty="0" smtClean="0">
                <a:solidFill>
                  <a:srgbClr val="4F4F4F"/>
                </a:solidFill>
              </a:rPr>
              <a:t> KESNER ml., Ladislav. </a:t>
            </a:r>
            <a:r>
              <a:rPr lang="cs-CZ" sz="1600" i="1" dirty="0" smtClean="0">
                <a:solidFill>
                  <a:srgbClr val="4F4F4F"/>
                </a:solidFill>
              </a:rPr>
              <a:t>Muzeum umění v digitální době: vnímání obraz a prožitek umění v soudobé společnosti, </a:t>
            </a:r>
            <a:r>
              <a:rPr lang="cs-CZ" sz="1600" dirty="0" smtClean="0">
                <a:solidFill>
                  <a:srgbClr val="4F4F4F"/>
                </a:solidFill>
              </a:rPr>
              <a:t>Praha: </a:t>
            </a:r>
            <a:r>
              <a:rPr lang="cs-CZ" sz="1600" dirty="0" err="1" smtClean="0">
                <a:solidFill>
                  <a:srgbClr val="4F4F4F"/>
                </a:solidFill>
              </a:rPr>
              <a:t>Argo</a:t>
            </a:r>
            <a:r>
              <a:rPr lang="cs-CZ" sz="1600" dirty="0" smtClean="0">
                <a:solidFill>
                  <a:srgbClr val="4F4F4F"/>
                </a:solidFill>
              </a:rPr>
              <a:t>, 2000. I</a:t>
            </a:r>
            <a:r>
              <a:rPr lang="en-US" sz="1600" dirty="0" smtClean="0">
                <a:solidFill>
                  <a:srgbClr val="4F4F4F"/>
                </a:solidFill>
              </a:rPr>
              <a:t>SBN: 80-7035-155-1</a:t>
            </a:r>
            <a:r>
              <a:rPr lang="cs-CZ" sz="1600" dirty="0" smtClean="0">
                <a:solidFill>
                  <a:srgbClr val="4F4F4F"/>
                </a:solidFill>
              </a:rPr>
              <a:t>, str. 239</a:t>
            </a:r>
          </a:p>
          <a:p>
            <a:pPr marL="342900" indent="-342900">
              <a:buAutoNum type="arabicPeriod"/>
            </a:pPr>
            <a:r>
              <a:rPr lang="cs-CZ" sz="1600" dirty="0" smtClean="0">
                <a:solidFill>
                  <a:srgbClr val="4F4F4F"/>
                </a:solidFill>
              </a:rPr>
              <a:t>KESNER ml., Ladislav. </a:t>
            </a:r>
            <a:r>
              <a:rPr lang="cs-CZ" sz="1600" i="1" dirty="0" smtClean="0">
                <a:solidFill>
                  <a:srgbClr val="4F4F4F"/>
                </a:solidFill>
              </a:rPr>
              <a:t>Muzeum umění v digitální době: vnímání obraz a prožitek umění v soudobé společnosti, </a:t>
            </a:r>
            <a:r>
              <a:rPr lang="cs-CZ" sz="1600" dirty="0" smtClean="0">
                <a:solidFill>
                  <a:srgbClr val="4F4F4F"/>
                </a:solidFill>
              </a:rPr>
              <a:t>Praha: </a:t>
            </a:r>
            <a:r>
              <a:rPr lang="cs-CZ" sz="1600" dirty="0" err="1" smtClean="0">
                <a:solidFill>
                  <a:srgbClr val="4F4F4F"/>
                </a:solidFill>
              </a:rPr>
              <a:t>Argo</a:t>
            </a:r>
            <a:r>
              <a:rPr lang="cs-CZ" sz="1600" dirty="0" smtClean="0">
                <a:solidFill>
                  <a:srgbClr val="4F4F4F"/>
                </a:solidFill>
              </a:rPr>
              <a:t>, 2000. I</a:t>
            </a:r>
            <a:r>
              <a:rPr lang="en-US" sz="1600" dirty="0" smtClean="0">
                <a:solidFill>
                  <a:srgbClr val="4F4F4F"/>
                </a:solidFill>
              </a:rPr>
              <a:t>SBN: 80-7035-155-1</a:t>
            </a:r>
            <a:r>
              <a:rPr lang="cs-CZ" sz="1600" dirty="0" smtClean="0">
                <a:solidFill>
                  <a:srgbClr val="4F4F4F"/>
                </a:solidFill>
              </a:rPr>
              <a:t>, str. 235</a:t>
            </a:r>
          </a:p>
          <a:p>
            <a:pPr marL="342900" indent="-342900">
              <a:buAutoNum type="arabicPeriod"/>
            </a:pPr>
            <a:r>
              <a:rPr lang="cs-CZ" sz="1600" dirty="0" smtClean="0">
                <a:solidFill>
                  <a:srgbClr val="4F4F4F"/>
                </a:solidFill>
              </a:rPr>
              <a:t> KESNER ml., Ladislav. </a:t>
            </a:r>
            <a:r>
              <a:rPr lang="cs-CZ" sz="1600" i="1" dirty="0" smtClean="0">
                <a:solidFill>
                  <a:srgbClr val="4F4F4F"/>
                </a:solidFill>
              </a:rPr>
              <a:t>Muzeum umění v digitální době: vnímání obraz a prožitek umění v soudobé společnosti, </a:t>
            </a:r>
            <a:r>
              <a:rPr lang="cs-CZ" sz="1600" dirty="0" smtClean="0">
                <a:solidFill>
                  <a:srgbClr val="4F4F4F"/>
                </a:solidFill>
              </a:rPr>
              <a:t>Praha: </a:t>
            </a:r>
            <a:r>
              <a:rPr lang="cs-CZ" sz="1600" dirty="0" err="1" smtClean="0">
                <a:solidFill>
                  <a:srgbClr val="4F4F4F"/>
                </a:solidFill>
              </a:rPr>
              <a:t>Argo</a:t>
            </a:r>
            <a:r>
              <a:rPr lang="cs-CZ" sz="1600" dirty="0" smtClean="0">
                <a:solidFill>
                  <a:srgbClr val="4F4F4F"/>
                </a:solidFill>
              </a:rPr>
              <a:t>, 2000. I</a:t>
            </a:r>
            <a:r>
              <a:rPr lang="en-US" sz="1600" dirty="0" smtClean="0">
                <a:solidFill>
                  <a:srgbClr val="4F4F4F"/>
                </a:solidFill>
              </a:rPr>
              <a:t>SBN: 80-7035-155-1</a:t>
            </a:r>
            <a:r>
              <a:rPr lang="cs-CZ" sz="1600" dirty="0" smtClean="0">
                <a:solidFill>
                  <a:srgbClr val="4F4F4F"/>
                </a:solidFill>
              </a:rPr>
              <a:t>, str. 236</a:t>
            </a:r>
          </a:p>
          <a:p>
            <a:pPr marL="342900" indent="-342900">
              <a:buAutoNum type="arabicPeriod"/>
            </a:pPr>
            <a:r>
              <a:rPr lang="cs-CZ" sz="1600" dirty="0" smtClean="0">
                <a:solidFill>
                  <a:srgbClr val="4F4F4F"/>
                </a:solidFill>
              </a:rPr>
              <a:t> HORÁČEK, Radek. </a:t>
            </a:r>
            <a:r>
              <a:rPr lang="cs-CZ" sz="1600" i="1" dirty="0" smtClean="0">
                <a:solidFill>
                  <a:srgbClr val="4F4F4F"/>
                </a:solidFill>
              </a:rPr>
              <a:t>Galerijní animace a zprostředkování umění. 1. </a:t>
            </a:r>
            <a:r>
              <a:rPr lang="cs-CZ" sz="1600" i="1" dirty="0" err="1" smtClean="0">
                <a:solidFill>
                  <a:srgbClr val="4F4F4F"/>
                </a:solidFill>
              </a:rPr>
              <a:t>vyd</a:t>
            </a:r>
            <a:r>
              <a:rPr lang="cs-CZ" sz="1600" i="1" dirty="0" smtClean="0">
                <a:solidFill>
                  <a:srgbClr val="4F4F4F"/>
                </a:solidFill>
              </a:rPr>
              <a:t>. </a:t>
            </a:r>
            <a:r>
              <a:rPr lang="en-US" sz="1600" i="1" dirty="0" smtClean="0">
                <a:solidFill>
                  <a:srgbClr val="4F4F4F"/>
                </a:solidFill>
              </a:rPr>
              <a:t>Brno: CERM, 1998.</a:t>
            </a:r>
            <a:r>
              <a:rPr lang="cs-CZ" sz="1600" i="1" dirty="0" smtClean="0">
                <a:solidFill>
                  <a:srgbClr val="4F4F4F"/>
                </a:solidFill>
              </a:rPr>
              <a:t> </a:t>
            </a:r>
            <a:r>
              <a:rPr lang="en-US" sz="1600" dirty="0" smtClean="0">
                <a:solidFill>
                  <a:srgbClr val="4F4F4F"/>
                </a:solidFill>
              </a:rPr>
              <a:t>ISBN 80-7204-084-7</a:t>
            </a:r>
            <a:r>
              <a:rPr lang="cs-CZ" sz="1600" dirty="0" smtClean="0">
                <a:solidFill>
                  <a:srgbClr val="4F4F4F"/>
                </a:solidFill>
              </a:rPr>
              <a:t>, str.94</a:t>
            </a:r>
          </a:p>
          <a:p>
            <a:pPr marL="342900" indent="-342900">
              <a:buAutoNum type="arabicPeriod"/>
            </a:pPr>
            <a:r>
              <a:rPr lang="cs-CZ" sz="1600" dirty="0" smtClean="0">
                <a:solidFill>
                  <a:srgbClr val="4F4F4F"/>
                </a:solidFill>
              </a:rPr>
              <a:t> HORÁČEK, Radek. </a:t>
            </a:r>
            <a:r>
              <a:rPr lang="cs-CZ" sz="1600" i="1" dirty="0" smtClean="0">
                <a:solidFill>
                  <a:srgbClr val="4F4F4F"/>
                </a:solidFill>
              </a:rPr>
              <a:t>Galerijní animace a zprostředkování umění. 1. </a:t>
            </a:r>
            <a:r>
              <a:rPr lang="cs-CZ" sz="1600" i="1" dirty="0" err="1" smtClean="0">
                <a:solidFill>
                  <a:srgbClr val="4F4F4F"/>
                </a:solidFill>
              </a:rPr>
              <a:t>vyd</a:t>
            </a:r>
            <a:r>
              <a:rPr lang="cs-CZ" sz="1600" i="1" dirty="0" smtClean="0">
                <a:solidFill>
                  <a:srgbClr val="4F4F4F"/>
                </a:solidFill>
              </a:rPr>
              <a:t>. </a:t>
            </a:r>
            <a:r>
              <a:rPr lang="en-US" sz="1600" i="1" dirty="0" smtClean="0">
                <a:solidFill>
                  <a:srgbClr val="4F4F4F"/>
                </a:solidFill>
              </a:rPr>
              <a:t>Brno: CERM, 1998.</a:t>
            </a:r>
            <a:r>
              <a:rPr lang="cs-CZ" sz="1600" i="1" dirty="0" smtClean="0">
                <a:solidFill>
                  <a:srgbClr val="4F4F4F"/>
                </a:solidFill>
              </a:rPr>
              <a:t> </a:t>
            </a:r>
            <a:r>
              <a:rPr lang="en-US" sz="1600" dirty="0" smtClean="0">
                <a:solidFill>
                  <a:srgbClr val="4F4F4F"/>
                </a:solidFill>
              </a:rPr>
              <a:t>ISBN 80-7204-084-7</a:t>
            </a:r>
            <a:r>
              <a:rPr lang="cs-CZ" sz="1600" dirty="0" smtClean="0">
                <a:solidFill>
                  <a:srgbClr val="4F4F4F"/>
                </a:solidFill>
              </a:rPr>
              <a:t>, str.94</a:t>
            </a:r>
          </a:p>
          <a:p>
            <a:pPr marL="342900" indent="-342900">
              <a:buAutoNum type="arabicPeriod"/>
            </a:pPr>
            <a:r>
              <a:rPr lang="cs-CZ" sz="1600" dirty="0" smtClean="0">
                <a:solidFill>
                  <a:srgbClr val="4F4F4F"/>
                </a:solidFill>
              </a:rPr>
              <a:t> HORÁČEK, Radek. </a:t>
            </a:r>
            <a:r>
              <a:rPr lang="cs-CZ" sz="1600" i="1" dirty="0" smtClean="0">
                <a:solidFill>
                  <a:srgbClr val="4F4F4F"/>
                </a:solidFill>
              </a:rPr>
              <a:t>Galerijní animace a zprostředkování umění. 1. </a:t>
            </a:r>
            <a:r>
              <a:rPr lang="cs-CZ" sz="1600" i="1" dirty="0" err="1" smtClean="0">
                <a:solidFill>
                  <a:srgbClr val="4F4F4F"/>
                </a:solidFill>
              </a:rPr>
              <a:t>vyd</a:t>
            </a:r>
            <a:r>
              <a:rPr lang="cs-CZ" sz="1600" i="1" dirty="0" smtClean="0">
                <a:solidFill>
                  <a:srgbClr val="4F4F4F"/>
                </a:solidFill>
              </a:rPr>
              <a:t>. </a:t>
            </a:r>
            <a:r>
              <a:rPr lang="en-US" sz="1600" i="1" dirty="0" smtClean="0">
                <a:solidFill>
                  <a:srgbClr val="4F4F4F"/>
                </a:solidFill>
              </a:rPr>
              <a:t>Brno: CERM, 1998.</a:t>
            </a:r>
            <a:r>
              <a:rPr lang="cs-CZ" sz="1600" i="1" dirty="0" smtClean="0">
                <a:solidFill>
                  <a:srgbClr val="4F4F4F"/>
                </a:solidFill>
              </a:rPr>
              <a:t> </a:t>
            </a:r>
            <a:r>
              <a:rPr lang="en-US" sz="1600" dirty="0" smtClean="0">
                <a:solidFill>
                  <a:srgbClr val="4F4F4F"/>
                </a:solidFill>
              </a:rPr>
              <a:t>ISBN 80-7204-084-7</a:t>
            </a:r>
            <a:r>
              <a:rPr lang="cs-CZ" sz="1600" dirty="0" smtClean="0">
                <a:solidFill>
                  <a:srgbClr val="4F4F4F"/>
                </a:solidFill>
              </a:rPr>
              <a:t>, str.95</a:t>
            </a:r>
          </a:p>
          <a:p>
            <a:pPr marL="342900" indent="-342900">
              <a:buAutoNum type="arabicPeriod"/>
            </a:pPr>
            <a:r>
              <a:rPr lang="cs-CZ" sz="1600" dirty="0" smtClean="0">
                <a:solidFill>
                  <a:srgbClr val="4F4F4F"/>
                </a:solidFill>
              </a:rPr>
              <a:t> HORÁČEK, Radek. </a:t>
            </a:r>
            <a:r>
              <a:rPr lang="cs-CZ" sz="1600" i="1" dirty="0" smtClean="0">
                <a:solidFill>
                  <a:srgbClr val="4F4F4F"/>
                </a:solidFill>
              </a:rPr>
              <a:t>Galerijní animace a zprostředkování umění. 1. </a:t>
            </a:r>
            <a:r>
              <a:rPr lang="cs-CZ" sz="1600" i="1" dirty="0" err="1" smtClean="0">
                <a:solidFill>
                  <a:srgbClr val="4F4F4F"/>
                </a:solidFill>
              </a:rPr>
              <a:t>vyd</a:t>
            </a:r>
            <a:r>
              <a:rPr lang="cs-CZ" sz="1600" i="1" dirty="0" smtClean="0">
                <a:solidFill>
                  <a:srgbClr val="4F4F4F"/>
                </a:solidFill>
              </a:rPr>
              <a:t>. </a:t>
            </a:r>
            <a:r>
              <a:rPr lang="en-US" sz="1600" i="1" dirty="0" smtClean="0">
                <a:solidFill>
                  <a:srgbClr val="4F4F4F"/>
                </a:solidFill>
              </a:rPr>
              <a:t>Brno: CERM, 1998.</a:t>
            </a:r>
            <a:r>
              <a:rPr lang="cs-CZ" sz="1600" i="1" dirty="0" smtClean="0">
                <a:solidFill>
                  <a:srgbClr val="4F4F4F"/>
                </a:solidFill>
              </a:rPr>
              <a:t> </a:t>
            </a:r>
            <a:r>
              <a:rPr lang="en-US" sz="1600" dirty="0" smtClean="0">
                <a:solidFill>
                  <a:srgbClr val="4F4F4F"/>
                </a:solidFill>
              </a:rPr>
              <a:t>ISBN 80-7204-084-7</a:t>
            </a:r>
            <a:r>
              <a:rPr lang="cs-CZ" sz="1600" dirty="0" smtClean="0">
                <a:solidFill>
                  <a:srgbClr val="4F4F4F"/>
                </a:solidFill>
              </a:rPr>
              <a:t>, str.95</a:t>
            </a:r>
          </a:p>
          <a:p>
            <a:pPr marL="342900" indent="-342900">
              <a:buAutoNum type="arabicPeriod"/>
            </a:pPr>
            <a:r>
              <a:rPr lang="cs-CZ" sz="1600" dirty="0" smtClean="0">
                <a:solidFill>
                  <a:srgbClr val="4F4F4F"/>
                </a:solidFill>
              </a:rPr>
              <a:t> HORÁČEK, Radek. </a:t>
            </a:r>
            <a:r>
              <a:rPr lang="cs-CZ" sz="1600" i="1" dirty="0" smtClean="0">
                <a:solidFill>
                  <a:srgbClr val="4F4F4F"/>
                </a:solidFill>
              </a:rPr>
              <a:t>Galerijní animace a zprostředkování umění. 1. </a:t>
            </a:r>
            <a:r>
              <a:rPr lang="cs-CZ" sz="1600" i="1" dirty="0" err="1" smtClean="0">
                <a:solidFill>
                  <a:srgbClr val="4F4F4F"/>
                </a:solidFill>
              </a:rPr>
              <a:t>vyd</a:t>
            </a:r>
            <a:r>
              <a:rPr lang="cs-CZ" sz="1600" i="1" dirty="0" smtClean="0">
                <a:solidFill>
                  <a:srgbClr val="4F4F4F"/>
                </a:solidFill>
              </a:rPr>
              <a:t>. </a:t>
            </a:r>
            <a:r>
              <a:rPr lang="en-US" sz="1600" i="1" dirty="0" smtClean="0">
                <a:solidFill>
                  <a:srgbClr val="4F4F4F"/>
                </a:solidFill>
              </a:rPr>
              <a:t>Brno: CERM, 1998.</a:t>
            </a:r>
            <a:r>
              <a:rPr lang="cs-CZ" sz="1600" i="1" dirty="0" smtClean="0">
                <a:solidFill>
                  <a:srgbClr val="4F4F4F"/>
                </a:solidFill>
              </a:rPr>
              <a:t> </a:t>
            </a:r>
            <a:r>
              <a:rPr lang="en-US" sz="1600" dirty="0" smtClean="0">
                <a:solidFill>
                  <a:srgbClr val="4F4F4F"/>
                </a:solidFill>
              </a:rPr>
              <a:t>ISBN 80-7204-084-7</a:t>
            </a:r>
            <a:r>
              <a:rPr lang="cs-CZ" sz="1600" dirty="0" smtClean="0">
                <a:solidFill>
                  <a:srgbClr val="4F4F4F"/>
                </a:solidFill>
              </a:rPr>
              <a:t>, str.96</a:t>
            </a:r>
          </a:p>
          <a:p>
            <a:pPr marL="342900" indent="-342900">
              <a:buAutoNum type="arabicPeriod"/>
            </a:pPr>
            <a:endParaRPr lang="cs-CZ" dirty="0" smtClean="0">
              <a:solidFill>
                <a:srgbClr val="4F4F4F"/>
              </a:solidFill>
            </a:endParaRPr>
          </a:p>
          <a:p>
            <a:r>
              <a:rPr lang="cs-CZ" dirty="0" smtClean="0">
                <a:solidFill>
                  <a:srgbClr val="4F4F4F"/>
                </a:solidFill>
              </a:rPr>
              <a:t> </a:t>
            </a:r>
          </a:p>
          <a:p>
            <a:pPr marL="342900" indent="-342900">
              <a:buAutoNum type="arabicPeriod"/>
            </a:pPr>
            <a:endParaRPr lang="cs-CZ" dirty="0">
              <a:solidFill>
                <a:srgbClr val="4F4F4F"/>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548680"/>
            <a:ext cx="6300192" cy="1008112"/>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t>   Elektronická média</a:t>
            </a:r>
            <a:endParaRPr lang="cs-CZ" sz="4000" dirty="0"/>
          </a:p>
        </p:txBody>
      </p:sp>
      <p:sp>
        <p:nvSpPr>
          <p:cNvPr id="5" name="TextovéPole 4"/>
          <p:cNvSpPr txBox="1"/>
          <p:nvPr/>
        </p:nvSpPr>
        <p:spPr>
          <a:xfrm>
            <a:off x="611560" y="1610797"/>
            <a:ext cx="4466928" cy="954107"/>
          </a:xfrm>
          <a:prstGeom prst="rect">
            <a:avLst/>
          </a:prstGeom>
          <a:noFill/>
        </p:spPr>
        <p:txBody>
          <a:bodyPr wrap="none" rtlCol="0">
            <a:spAutoFit/>
          </a:bodyPr>
          <a:lstStyle/>
          <a:p>
            <a:r>
              <a:rPr lang="cs-CZ" sz="2800" dirty="0" smtClean="0">
                <a:solidFill>
                  <a:srgbClr val="4F4F4F"/>
                </a:solidFill>
              </a:rPr>
              <a:t>-PC – internet, programy, atd.</a:t>
            </a:r>
          </a:p>
          <a:p>
            <a:r>
              <a:rPr lang="cs-CZ" sz="2800" dirty="0" smtClean="0">
                <a:solidFill>
                  <a:srgbClr val="4F4F4F"/>
                </a:solidFill>
              </a:rPr>
              <a:t>-televize, video</a:t>
            </a:r>
            <a:endParaRPr lang="cs-CZ" sz="2800" dirty="0">
              <a:solidFill>
                <a:srgbClr val="4F4F4F"/>
              </a:solidFill>
            </a:endParaRPr>
          </a:p>
        </p:txBody>
      </p:sp>
      <p:sp>
        <p:nvSpPr>
          <p:cNvPr id="6" name="TextovéPole 5"/>
          <p:cNvSpPr txBox="1"/>
          <p:nvPr/>
        </p:nvSpPr>
        <p:spPr>
          <a:xfrm>
            <a:off x="539552" y="2983592"/>
            <a:ext cx="8064895" cy="2677656"/>
          </a:xfrm>
          <a:prstGeom prst="rect">
            <a:avLst/>
          </a:prstGeom>
          <a:noFill/>
        </p:spPr>
        <p:txBody>
          <a:bodyPr wrap="square" rtlCol="0">
            <a:spAutoFit/>
          </a:bodyPr>
          <a:lstStyle/>
          <a:p>
            <a:r>
              <a:rPr lang="cs-CZ" sz="2400" i="1" dirty="0" smtClean="0">
                <a:solidFill>
                  <a:srgbClr val="4F4F4F"/>
                </a:solidFill>
              </a:rPr>
              <a:t>„Na rozdíl od všech jiných technik dokáže elektronické médium nejen tlumočit reprodukci obrazu, ale také umí zachytit pohyb podobně jako film, dokáže reprodukovat třídimenzionálně</a:t>
            </a:r>
          </a:p>
          <a:p>
            <a:r>
              <a:rPr lang="cs-CZ" sz="2400" i="1" dirty="0" smtClean="0">
                <a:solidFill>
                  <a:srgbClr val="4F4F4F"/>
                </a:solidFill>
              </a:rPr>
              <a:t>a zejména je schopno uchovat spolu s obrazem nesmírně rozsáhlé množství informací. Navíc je tu i možnost reprodukci z obrazovky i s příslušnými textovými informacemi vytisknout.“</a:t>
            </a:r>
            <a:r>
              <a:rPr lang="cs-CZ" sz="1600" dirty="0" smtClean="0">
                <a:solidFill>
                  <a:srgbClr val="4F4F4F"/>
                </a:solidFill>
              </a:rPr>
              <a:t>1</a:t>
            </a:r>
            <a:endParaRPr lang="cs-CZ" sz="2400" dirty="0" smtClean="0">
              <a:solidFill>
                <a:srgbClr val="4F4F4F"/>
              </a:solidFill>
            </a:endParaRPr>
          </a:p>
          <a:p>
            <a:r>
              <a:rPr lang="cs-CZ" sz="2400" dirty="0" smtClean="0">
                <a:solidFill>
                  <a:srgbClr val="4F4F4F"/>
                </a:solidFill>
              </a:rPr>
              <a:t>					</a:t>
            </a:r>
            <a:r>
              <a:rPr lang="cs-CZ" sz="2400" i="1" dirty="0" smtClean="0">
                <a:solidFill>
                  <a:srgbClr val="4F4F4F"/>
                </a:solidFill>
              </a:rPr>
              <a:t>-Radek Horáček</a:t>
            </a:r>
            <a:endParaRPr lang="cs-CZ" sz="2400" i="1" dirty="0">
              <a:solidFill>
                <a:srgbClr val="4F4F4F"/>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548680"/>
            <a:ext cx="7020272" cy="1008112"/>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t>   Elektronická média-využití</a:t>
            </a:r>
            <a:endParaRPr lang="cs-CZ" sz="4000" dirty="0"/>
          </a:p>
        </p:txBody>
      </p:sp>
      <p:sp>
        <p:nvSpPr>
          <p:cNvPr id="6" name="TextovéPole 5"/>
          <p:cNvSpPr txBox="1"/>
          <p:nvPr/>
        </p:nvSpPr>
        <p:spPr>
          <a:xfrm>
            <a:off x="539552" y="1844824"/>
            <a:ext cx="7704856" cy="2677656"/>
          </a:xfrm>
          <a:prstGeom prst="rect">
            <a:avLst/>
          </a:prstGeom>
          <a:noFill/>
        </p:spPr>
        <p:txBody>
          <a:bodyPr wrap="square" rtlCol="0">
            <a:spAutoFit/>
          </a:bodyPr>
          <a:lstStyle/>
          <a:p>
            <a:r>
              <a:rPr lang="cs-CZ" sz="2400" dirty="0" smtClean="0">
                <a:solidFill>
                  <a:srgbClr val="4F4F4F"/>
                </a:solidFill>
              </a:rPr>
              <a:t>-zvyšují prvek </a:t>
            </a:r>
            <a:r>
              <a:rPr lang="cs-CZ" sz="2400" dirty="0" err="1" smtClean="0">
                <a:solidFill>
                  <a:srgbClr val="4F4F4F"/>
                </a:solidFill>
              </a:rPr>
              <a:t>interaktivity</a:t>
            </a:r>
            <a:endParaRPr lang="cs-CZ" sz="2400" dirty="0" smtClean="0">
              <a:solidFill>
                <a:srgbClr val="4F4F4F"/>
              </a:solidFill>
            </a:endParaRPr>
          </a:p>
          <a:p>
            <a:r>
              <a:rPr lang="cs-CZ" sz="2400" dirty="0" smtClean="0">
                <a:solidFill>
                  <a:srgbClr val="4F4F4F"/>
                </a:solidFill>
              </a:rPr>
              <a:t>-přístup k většímu počtu informací – obraz i text</a:t>
            </a:r>
          </a:p>
          <a:p>
            <a:r>
              <a:rPr lang="cs-CZ" sz="2400" dirty="0" smtClean="0">
                <a:solidFill>
                  <a:srgbClr val="4F4F4F"/>
                </a:solidFill>
              </a:rPr>
              <a:t>-přístup i ke sbírkám, které nejsou vystaveny</a:t>
            </a:r>
          </a:p>
          <a:p>
            <a:r>
              <a:rPr lang="cs-CZ" sz="2400" dirty="0" smtClean="0">
                <a:solidFill>
                  <a:srgbClr val="4F4F4F"/>
                </a:solidFill>
              </a:rPr>
              <a:t>-obohacují a rozšiřují prožitek z originálu – zvětšení</a:t>
            </a:r>
            <a:r>
              <a:rPr lang="en-US" sz="2400" dirty="0" smtClean="0">
                <a:solidFill>
                  <a:srgbClr val="4F4F4F"/>
                </a:solidFill>
              </a:rPr>
              <a:t>;</a:t>
            </a:r>
            <a:r>
              <a:rPr lang="cs-CZ" sz="2400" dirty="0" smtClean="0">
                <a:solidFill>
                  <a:srgbClr val="4F4F4F"/>
                </a:solidFill>
              </a:rPr>
              <a:t> různé druhy pohledů, které jinak nejsou dostupné</a:t>
            </a:r>
          </a:p>
          <a:p>
            <a:r>
              <a:rPr lang="cs-CZ" sz="2400" dirty="0" smtClean="0">
                <a:solidFill>
                  <a:srgbClr val="4F4F4F"/>
                </a:solidFill>
              </a:rPr>
              <a:t>-flexibilnější pro méně zručné  a tvůrčí návštěvníky </a:t>
            </a:r>
          </a:p>
          <a:p>
            <a:r>
              <a:rPr lang="cs-CZ" sz="2400" dirty="0" smtClean="0">
                <a:solidFill>
                  <a:srgbClr val="4F4F4F"/>
                </a:solidFill>
              </a:rPr>
              <a:t>-marketingový nástroj - zpřístupnění muzea návštěvníkům</a:t>
            </a:r>
            <a:endParaRPr lang="cs-CZ" sz="2400" dirty="0">
              <a:solidFill>
                <a:srgbClr val="4F4F4F"/>
              </a:solidFill>
            </a:endParaRPr>
          </a:p>
        </p:txBody>
      </p:sp>
      <p:sp>
        <p:nvSpPr>
          <p:cNvPr id="7" name="TextovéPole 6"/>
          <p:cNvSpPr txBox="1"/>
          <p:nvPr/>
        </p:nvSpPr>
        <p:spPr>
          <a:xfrm>
            <a:off x="539552" y="4995173"/>
            <a:ext cx="7704856" cy="954107"/>
          </a:xfrm>
          <a:prstGeom prst="rect">
            <a:avLst/>
          </a:prstGeom>
          <a:noFill/>
        </p:spPr>
        <p:txBody>
          <a:bodyPr wrap="square" rtlCol="0">
            <a:spAutoFit/>
          </a:bodyPr>
          <a:lstStyle/>
          <a:p>
            <a:pPr marL="457200" indent="-457200">
              <a:buAutoNum type="arabicParenR"/>
            </a:pPr>
            <a:r>
              <a:rPr lang="cs-CZ" sz="2800" dirty="0" smtClean="0">
                <a:solidFill>
                  <a:srgbClr val="4F4F4F"/>
                </a:solidFill>
              </a:rPr>
              <a:t>VYUŽITÍ </a:t>
            </a:r>
            <a:r>
              <a:rPr lang="cs-CZ" sz="2800" dirty="0" smtClean="0">
                <a:solidFill>
                  <a:schemeClr val="accent5">
                    <a:lumMod val="75000"/>
                  </a:schemeClr>
                </a:solidFill>
              </a:rPr>
              <a:t>V GALERII/MUZEU</a:t>
            </a:r>
          </a:p>
          <a:p>
            <a:pPr marL="457200" indent="-457200">
              <a:buAutoNum type="arabicParenR"/>
            </a:pPr>
            <a:r>
              <a:rPr lang="cs-CZ" sz="2800" dirty="0" smtClean="0">
                <a:solidFill>
                  <a:srgbClr val="4F4F4F"/>
                </a:solidFill>
              </a:rPr>
              <a:t>VYUŽITÍ </a:t>
            </a:r>
            <a:r>
              <a:rPr lang="cs-CZ" sz="2800" dirty="0" smtClean="0">
                <a:solidFill>
                  <a:schemeClr val="accent5">
                    <a:lumMod val="75000"/>
                  </a:schemeClr>
                </a:solidFill>
              </a:rPr>
              <a:t>Z DOMU</a:t>
            </a:r>
            <a:endParaRPr lang="cs-CZ" sz="2800" dirty="0">
              <a:solidFill>
                <a:schemeClr val="accent5">
                  <a:lumMod val="75000"/>
                </a:schemeClr>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611560" y="1877337"/>
            <a:ext cx="7560840" cy="4431983"/>
          </a:xfrm>
          <a:prstGeom prst="rect">
            <a:avLst/>
          </a:prstGeom>
        </p:spPr>
        <p:txBody>
          <a:bodyPr wrap="square">
            <a:spAutoFit/>
          </a:bodyPr>
          <a:lstStyle/>
          <a:p>
            <a:r>
              <a:rPr lang="cs-CZ" sz="2400" dirty="0" smtClean="0">
                <a:solidFill>
                  <a:srgbClr val="4F4F4F"/>
                </a:solidFill>
              </a:rPr>
              <a:t>-různé druhy </a:t>
            </a:r>
            <a:r>
              <a:rPr lang="cs-CZ" sz="2400" dirty="0" smtClean="0">
                <a:solidFill>
                  <a:schemeClr val="accent5">
                    <a:lumMod val="75000"/>
                  </a:schemeClr>
                </a:solidFill>
              </a:rPr>
              <a:t>prezentací, </a:t>
            </a:r>
            <a:r>
              <a:rPr lang="cs-CZ" sz="2400" dirty="0" err="1" smtClean="0">
                <a:solidFill>
                  <a:schemeClr val="accent5">
                    <a:lumMod val="75000"/>
                  </a:schemeClr>
                </a:solidFill>
              </a:rPr>
              <a:t>videosouborů</a:t>
            </a:r>
            <a:r>
              <a:rPr lang="cs-CZ" sz="2400" dirty="0" smtClean="0">
                <a:solidFill>
                  <a:schemeClr val="accent5">
                    <a:lumMod val="75000"/>
                  </a:schemeClr>
                </a:solidFill>
              </a:rPr>
              <a:t>, obrázků a textů </a:t>
            </a:r>
            <a:r>
              <a:rPr lang="cs-CZ" sz="2400" dirty="0" smtClean="0">
                <a:solidFill>
                  <a:srgbClr val="4F4F4F"/>
                </a:solidFill>
              </a:rPr>
              <a:t>– například na úvod/závěr galerijní animace/doprovodného programu</a:t>
            </a:r>
          </a:p>
          <a:p>
            <a:r>
              <a:rPr lang="cs-CZ" sz="2400" dirty="0" smtClean="0">
                <a:solidFill>
                  <a:srgbClr val="4F4F4F"/>
                </a:solidFill>
              </a:rPr>
              <a:t>-</a:t>
            </a:r>
            <a:r>
              <a:rPr lang="cs-CZ" sz="2400" dirty="0" smtClean="0">
                <a:solidFill>
                  <a:schemeClr val="accent5">
                    <a:lumMod val="75000"/>
                  </a:schemeClr>
                </a:solidFill>
              </a:rPr>
              <a:t>filmy/dokumenty</a:t>
            </a:r>
            <a:r>
              <a:rPr lang="cs-CZ" sz="2400" dirty="0" smtClean="0">
                <a:solidFill>
                  <a:srgbClr val="4F4F4F"/>
                </a:solidFill>
              </a:rPr>
              <a:t> (o umělci, uměleckém směru, … )– běžící přímo na výstavě</a:t>
            </a:r>
          </a:p>
          <a:p>
            <a:r>
              <a:rPr lang="cs-CZ" sz="2400" dirty="0" smtClean="0">
                <a:solidFill>
                  <a:srgbClr val="4F4F4F"/>
                </a:solidFill>
              </a:rPr>
              <a:t>-práce s </a:t>
            </a:r>
            <a:r>
              <a:rPr lang="cs-CZ" sz="2400" dirty="0" smtClean="0">
                <a:solidFill>
                  <a:schemeClr val="accent5">
                    <a:lumMod val="75000"/>
                  </a:schemeClr>
                </a:solidFill>
              </a:rPr>
              <a:t>PC programy </a:t>
            </a:r>
            <a:r>
              <a:rPr lang="cs-CZ" sz="2400" dirty="0" smtClean="0">
                <a:solidFill>
                  <a:srgbClr val="4F4F4F"/>
                </a:solidFill>
              </a:rPr>
              <a:t>–následně možný i tisk</a:t>
            </a:r>
          </a:p>
          <a:p>
            <a:r>
              <a:rPr lang="cs-CZ" sz="2400" dirty="0" smtClean="0">
                <a:solidFill>
                  <a:srgbClr val="4F4F4F"/>
                </a:solidFill>
              </a:rPr>
              <a:t>	-PC programy: malování, grafické programy,                   	</a:t>
            </a:r>
            <a:r>
              <a:rPr lang="cs-CZ" sz="2400" dirty="0" err="1" smtClean="0">
                <a:solidFill>
                  <a:srgbClr val="4F4F4F"/>
                </a:solidFill>
              </a:rPr>
              <a:t>programy</a:t>
            </a:r>
            <a:r>
              <a:rPr lang="cs-CZ" sz="2400" dirty="0" smtClean="0">
                <a:solidFill>
                  <a:srgbClr val="4F4F4F"/>
                </a:solidFill>
              </a:rPr>
              <a:t> na tvorbu animací, úpravu videí, atd.</a:t>
            </a:r>
          </a:p>
          <a:p>
            <a:r>
              <a:rPr lang="cs-CZ" sz="2400" dirty="0" smtClean="0">
                <a:solidFill>
                  <a:srgbClr val="4F4F4F"/>
                </a:solidFill>
              </a:rPr>
              <a:t>-práce s </a:t>
            </a:r>
            <a:r>
              <a:rPr lang="cs-CZ" sz="2400" dirty="0" smtClean="0">
                <a:solidFill>
                  <a:schemeClr val="accent5">
                    <a:lumMod val="75000"/>
                  </a:schemeClr>
                </a:solidFill>
              </a:rPr>
              <a:t>internetem</a:t>
            </a:r>
          </a:p>
          <a:p>
            <a:r>
              <a:rPr lang="cs-CZ" sz="2400" dirty="0" smtClean="0">
                <a:solidFill>
                  <a:srgbClr val="4F4F4F"/>
                </a:solidFill>
              </a:rPr>
              <a:t>-</a:t>
            </a:r>
            <a:r>
              <a:rPr lang="cs-CZ" sz="2400" dirty="0" smtClean="0">
                <a:solidFill>
                  <a:schemeClr val="accent5">
                    <a:lumMod val="75000"/>
                  </a:schemeClr>
                </a:solidFill>
              </a:rPr>
              <a:t>hry</a:t>
            </a:r>
          </a:p>
          <a:p>
            <a:r>
              <a:rPr lang="cs-CZ" sz="2400" dirty="0" smtClean="0">
                <a:solidFill>
                  <a:srgbClr val="4F4F4F"/>
                </a:solidFill>
              </a:rPr>
              <a:t>-</a:t>
            </a:r>
            <a:r>
              <a:rPr lang="cs-CZ" sz="2400" dirty="0" smtClean="0">
                <a:solidFill>
                  <a:schemeClr val="accent5">
                    <a:lumMod val="75000"/>
                  </a:schemeClr>
                </a:solidFill>
              </a:rPr>
              <a:t>průvodce ke stažení </a:t>
            </a:r>
            <a:r>
              <a:rPr lang="cs-CZ" sz="2400" dirty="0" smtClean="0">
                <a:solidFill>
                  <a:srgbClr val="4F4F4F"/>
                </a:solidFill>
              </a:rPr>
              <a:t>do </a:t>
            </a:r>
            <a:r>
              <a:rPr lang="cs-CZ" sz="2400" dirty="0" err="1" smtClean="0">
                <a:solidFill>
                  <a:srgbClr val="4F4F4F"/>
                </a:solidFill>
              </a:rPr>
              <a:t>Smartphone</a:t>
            </a:r>
            <a:r>
              <a:rPr lang="cs-CZ" sz="2400" dirty="0" smtClean="0">
                <a:solidFill>
                  <a:srgbClr val="4F4F4F"/>
                </a:solidFill>
              </a:rPr>
              <a:t>, </a:t>
            </a:r>
            <a:r>
              <a:rPr lang="cs-CZ" sz="2400" dirty="0" err="1" smtClean="0">
                <a:solidFill>
                  <a:srgbClr val="4F4F4F"/>
                </a:solidFill>
              </a:rPr>
              <a:t>Nintendo</a:t>
            </a:r>
            <a:r>
              <a:rPr lang="cs-CZ" sz="2400" dirty="0" smtClean="0">
                <a:solidFill>
                  <a:srgbClr val="4F4F4F"/>
                </a:solidFill>
              </a:rPr>
              <a:t> 3DS, … </a:t>
            </a:r>
            <a:r>
              <a:rPr lang="cs-CZ" sz="2000" dirty="0" smtClean="0">
                <a:solidFill>
                  <a:srgbClr val="4F4F4F"/>
                </a:solidFill>
              </a:rPr>
              <a:t>(</a:t>
            </a:r>
            <a:r>
              <a:rPr lang="cs-CZ" sz="2000" dirty="0" smtClean="0">
                <a:solidFill>
                  <a:srgbClr val="4F4F4F"/>
                </a:solidFill>
                <a:hlinkClick r:id="rId2"/>
              </a:rPr>
              <a:t>průvodce ke stažení - Louvre</a:t>
            </a:r>
            <a:r>
              <a:rPr lang="cs-CZ" sz="2000" dirty="0" smtClean="0">
                <a:solidFill>
                  <a:srgbClr val="4F4F4F"/>
                </a:solidFill>
              </a:rPr>
              <a:t>)</a:t>
            </a:r>
            <a:endParaRPr lang="cs-CZ" sz="2000" dirty="0">
              <a:solidFill>
                <a:srgbClr val="4F4F4F"/>
              </a:solidFill>
            </a:endParaRPr>
          </a:p>
        </p:txBody>
      </p:sp>
      <p:sp>
        <p:nvSpPr>
          <p:cNvPr id="5" name="Obdélník 4"/>
          <p:cNvSpPr/>
          <p:nvPr/>
        </p:nvSpPr>
        <p:spPr>
          <a:xfrm>
            <a:off x="0" y="548680"/>
            <a:ext cx="7020272" cy="1008112"/>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t>   Elektronická média-v galerii</a:t>
            </a:r>
            <a:endParaRPr lang="cs-CZ" sz="4000"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548680"/>
            <a:ext cx="7020272" cy="1008112"/>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t>   Elektronická média-v galerii</a:t>
            </a:r>
            <a:endParaRPr lang="cs-CZ" sz="4000" dirty="0"/>
          </a:p>
        </p:txBody>
      </p:sp>
      <p:sp>
        <p:nvSpPr>
          <p:cNvPr id="6" name="TextovéPole 5"/>
          <p:cNvSpPr txBox="1"/>
          <p:nvPr/>
        </p:nvSpPr>
        <p:spPr>
          <a:xfrm>
            <a:off x="539552" y="1844824"/>
            <a:ext cx="8064896" cy="4524315"/>
          </a:xfrm>
          <a:prstGeom prst="rect">
            <a:avLst/>
          </a:prstGeom>
          <a:noFill/>
        </p:spPr>
        <p:txBody>
          <a:bodyPr wrap="square" rtlCol="0">
            <a:spAutoFit/>
          </a:bodyPr>
          <a:lstStyle/>
          <a:p>
            <a:r>
              <a:rPr lang="cs-CZ" sz="2400" dirty="0" smtClean="0">
                <a:solidFill>
                  <a:schemeClr val="accent5">
                    <a:lumMod val="75000"/>
                  </a:schemeClr>
                </a:solidFill>
              </a:rPr>
              <a:t>-</a:t>
            </a:r>
            <a:r>
              <a:rPr lang="cs-CZ" sz="2500" dirty="0" err="1" smtClean="0">
                <a:solidFill>
                  <a:schemeClr val="accent5">
                    <a:lumMod val="75000"/>
                  </a:schemeClr>
                </a:solidFill>
              </a:rPr>
              <a:t>hypermédia</a:t>
            </a:r>
            <a:r>
              <a:rPr lang="cs-CZ" sz="2500" dirty="0" smtClean="0">
                <a:solidFill>
                  <a:schemeClr val="accent5">
                    <a:lumMod val="75000"/>
                  </a:schemeClr>
                </a:solidFill>
              </a:rPr>
              <a:t> </a:t>
            </a:r>
            <a:r>
              <a:rPr lang="cs-CZ" sz="2400" dirty="0" smtClean="0">
                <a:solidFill>
                  <a:srgbClr val="4F4F4F"/>
                </a:solidFill>
              </a:rPr>
              <a:t>–</a:t>
            </a:r>
            <a:r>
              <a:rPr lang="cs-CZ" sz="2400" dirty="0" smtClean="0"/>
              <a:t> „</a:t>
            </a:r>
            <a:r>
              <a:rPr lang="cs-CZ" sz="2400" dirty="0" smtClean="0">
                <a:solidFill>
                  <a:srgbClr val="4F4F4F"/>
                </a:solidFill>
              </a:rPr>
              <a:t>kombinují multimediální prezentaci - text, statický obraz, pohyblivý obraz, zvuk a prvky počítačové animace a modelování, s hypertextovou strukturou, tedy nelineárním textem spojovaným odkazy“</a:t>
            </a:r>
            <a:r>
              <a:rPr lang="cs-CZ" dirty="0" smtClean="0">
                <a:solidFill>
                  <a:srgbClr val="4F4F4F"/>
                </a:solidFill>
              </a:rPr>
              <a:t>2</a:t>
            </a:r>
            <a:endParaRPr lang="cs-CZ" sz="2400" dirty="0" smtClean="0">
              <a:solidFill>
                <a:srgbClr val="4F4F4F"/>
              </a:solidFill>
            </a:endParaRPr>
          </a:p>
          <a:p>
            <a:r>
              <a:rPr lang="cs-CZ" sz="2400" dirty="0" smtClean="0">
                <a:solidFill>
                  <a:srgbClr val="4F4F4F"/>
                </a:solidFill>
              </a:rPr>
              <a:t>   -</a:t>
            </a:r>
            <a:r>
              <a:rPr lang="cs-CZ" sz="2400" dirty="0" smtClean="0"/>
              <a:t> </a:t>
            </a:r>
            <a:r>
              <a:rPr lang="cs-CZ" sz="2400" dirty="0" smtClean="0">
                <a:solidFill>
                  <a:srgbClr val="4F4F4F"/>
                </a:solidFill>
              </a:rPr>
              <a:t>základem je </a:t>
            </a:r>
            <a:r>
              <a:rPr lang="cs-CZ" sz="2400" dirty="0" smtClean="0">
                <a:solidFill>
                  <a:schemeClr val="accent5">
                    <a:lumMod val="75000"/>
                  </a:schemeClr>
                </a:solidFill>
              </a:rPr>
              <a:t>obrazová databáze výtvarných děl </a:t>
            </a:r>
            <a:r>
              <a:rPr lang="cs-CZ" sz="2400" dirty="0" smtClean="0">
                <a:solidFill>
                  <a:srgbClr val="4F4F4F"/>
                </a:solidFill>
              </a:rPr>
              <a:t>ze stálých  sbírek, doplněna hypertextovým komponentem obsahujícím </a:t>
            </a:r>
            <a:r>
              <a:rPr lang="cs-CZ" sz="2400" dirty="0" smtClean="0">
                <a:solidFill>
                  <a:schemeClr val="accent5">
                    <a:lumMod val="75000"/>
                  </a:schemeClr>
                </a:solidFill>
              </a:rPr>
              <a:t>obsáhlé komentáře o výtvarných dílech, jejich autorech, slovník pojmů, historický atlas, časovou přímku</a:t>
            </a:r>
            <a:r>
              <a:rPr lang="cs-CZ" sz="2400" dirty="0" smtClean="0">
                <a:solidFill>
                  <a:srgbClr val="4F4F4F"/>
                </a:solidFill>
              </a:rPr>
              <a:t>, … </a:t>
            </a:r>
          </a:p>
          <a:p>
            <a:r>
              <a:rPr lang="cs-CZ" sz="2400" dirty="0" smtClean="0">
                <a:solidFill>
                  <a:srgbClr val="4F4F4F"/>
                </a:solidFill>
              </a:rPr>
              <a:t>   -výhody: -přístup k většímu množství informací</a:t>
            </a:r>
          </a:p>
          <a:p>
            <a:r>
              <a:rPr lang="cs-CZ" sz="2400" dirty="0" smtClean="0">
                <a:solidFill>
                  <a:srgbClr val="4F4F4F"/>
                </a:solidFill>
              </a:rPr>
              <a:t>	      -zesilují prvek </a:t>
            </a:r>
            <a:r>
              <a:rPr lang="cs-CZ" sz="2400" dirty="0" err="1" smtClean="0">
                <a:solidFill>
                  <a:srgbClr val="4F4F4F"/>
                </a:solidFill>
              </a:rPr>
              <a:t>interaktivity</a:t>
            </a:r>
            <a:endParaRPr lang="cs-CZ" sz="2400" dirty="0" smtClean="0">
              <a:solidFill>
                <a:srgbClr val="4F4F4F"/>
              </a:solidFill>
            </a:endParaRPr>
          </a:p>
          <a:p>
            <a:r>
              <a:rPr lang="cs-CZ" sz="2400" dirty="0" smtClean="0">
                <a:solidFill>
                  <a:srgbClr val="4F4F4F"/>
                </a:solidFill>
              </a:rPr>
              <a:t>	      -mohou být fyzicky umístěny v sousedství 		       expozice, nenarušují vlastní vnímání děl</a:t>
            </a:r>
            <a:endParaRPr lang="cs-CZ" sz="2400" dirty="0">
              <a:solidFill>
                <a:srgbClr val="4F4F4F"/>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548680"/>
            <a:ext cx="7020272" cy="1008112"/>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t>   Elektronická média-z domu</a:t>
            </a:r>
            <a:endParaRPr lang="cs-CZ" sz="4000" dirty="0"/>
          </a:p>
        </p:txBody>
      </p:sp>
      <p:sp>
        <p:nvSpPr>
          <p:cNvPr id="6" name="TextovéPole 5"/>
          <p:cNvSpPr txBox="1"/>
          <p:nvPr/>
        </p:nvSpPr>
        <p:spPr>
          <a:xfrm>
            <a:off x="611560" y="1628800"/>
            <a:ext cx="7920880" cy="4154984"/>
          </a:xfrm>
          <a:prstGeom prst="rect">
            <a:avLst/>
          </a:prstGeom>
          <a:noFill/>
        </p:spPr>
        <p:txBody>
          <a:bodyPr wrap="square" rtlCol="0">
            <a:spAutoFit/>
          </a:bodyPr>
          <a:lstStyle/>
          <a:p>
            <a:r>
              <a:rPr lang="cs-CZ" sz="2400" dirty="0" smtClean="0">
                <a:solidFill>
                  <a:srgbClr val="4F4F4F"/>
                </a:solidFill>
              </a:rPr>
              <a:t>-většinou pomocí </a:t>
            </a:r>
            <a:r>
              <a:rPr lang="cs-CZ" sz="2400" dirty="0" smtClean="0">
                <a:solidFill>
                  <a:schemeClr val="accent5">
                    <a:lumMod val="75000"/>
                  </a:schemeClr>
                </a:solidFill>
              </a:rPr>
              <a:t>www stránek dané galerie/muzea</a:t>
            </a:r>
          </a:p>
          <a:p>
            <a:r>
              <a:rPr lang="cs-CZ" sz="2400" dirty="0" smtClean="0">
                <a:solidFill>
                  <a:srgbClr val="4F4F4F"/>
                </a:solidFill>
              </a:rPr>
              <a:t>   -</a:t>
            </a:r>
            <a:r>
              <a:rPr lang="cs-CZ" sz="2400" dirty="0" smtClean="0">
                <a:solidFill>
                  <a:schemeClr val="accent5">
                    <a:lumMod val="75000"/>
                  </a:schemeClr>
                </a:solidFill>
                <a:hlinkClick r:id="rId2"/>
              </a:rPr>
              <a:t>virtuální prohlídky </a:t>
            </a:r>
            <a:r>
              <a:rPr lang="cs-CZ" sz="2400" dirty="0" smtClean="0">
                <a:solidFill>
                  <a:srgbClr val="4F4F4F"/>
                </a:solidFill>
              </a:rPr>
              <a:t>galerie/muzea, výstavy</a:t>
            </a:r>
          </a:p>
          <a:p>
            <a:r>
              <a:rPr lang="cs-CZ" sz="2400" dirty="0" smtClean="0">
                <a:solidFill>
                  <a:srgbClr val="4F4F4F"/>
                </a:solidFill>
              </a:rPr>
              <a:t>   -</a:t>
            </a:r>
            <a:r>
              <a:rPr lang="cs-CZ" sz="2400" dirty="0" smtClean="0">
                <a:solidFill>
                  <a:schemeClr val="accent5">
                    <a:lumMod val="75000"/>
                  </a:schemeClr>
                </a:solidFill>
              </a:rPr>
              <a:t>hry</a:t>
            </a:r>
            <a:r>
              <a:rPr lang="cs-CZ" sz="2400" dirty="0" smtClean="0">
                <a:solidFill>
                  <a:srgbClr val="4F4F4F"/>
                </a:solidFill>
              </a:rPr>
              <a:t> s uměleckým zaměřením, </a:t>
            </a:r>
            <a:r>
              <a:rPr lang="cs-CZ" sz="2400" dirty="0" smtClean="0">
                <a:solidFill>
                  <a:schemeClr val="accent5">
                    <a:lumMod val="75000"/>
                  </a:schemeClr>
                </a:solidFill>
              </a:rPr>
              <a:t>malování</a:t>
            </a:r>
          </a:p>
          <a:p>
            <a:r>
              <a:rPr lang="cs-CZ" sz="2400" dirty="0" smtClean="0">
                <a:solidFill>
                  <a:srgbClr val="4F4F4F"/>
                </a:solidFill>
              </a:rPr>
              <a:t>   -</a:t>
            </a:r>
            <a:r>
              <a:rPr lang="cs-CZ" sz="2400" dirty="0" smtClean="0">
                <a:solidFill>
                  <a:schemeClr val="accent5">
                    <a:lumMod val="75000"/>
                  </a:schemeClr>
                </a:solidFill>
              </a:rPr>
              <a:t> on-line katalog </a:t>
            </a:r>
            <a:r>
              <a:rPr lang="cs-CZ" sz="2400" dirty="0" smtClean="0">
                <a:solidFill>
                  <a:srgbClr val="4F4F4F"/>
                </a:solidFill>
              </a:rPr>
              <a:t>děl</a:t>
            </a:r>
            <a:r>
              <a:rPr lang="en-US" sz="2400" dirty="0" smtClean="0">
                <a:solidFill>
                  <a:srgbClr val="4F4F4F"/>
                </a:solidFill>
              </a:rPr>
              <a:t>;</a:t>
            </a:r>
            <a:r>
              <a:rPr lang="cs-CZ" sz="2400" dirty="0" smtClean="0">
                <a:solidFill>
                  <a:srgbClr val="4F4F4F"/>
                </a:solidFill>
              </a:rPr>
              <a:t> </a:t>
            </a:r>
            <a:r>
              <a:rPr lang="cs-CZ" sz="2400" dirty="0" smtClean="0">
                <a:solidFill>
                  <a:schemeClr val="accent5">
                    <a:lumMod val="75000"/>
                  </a:schemeClr>
                </a:solidFill>
                <a:hlinkClick r:id="rId3"/>
              </a:rPr>
              <a:t>galerie obrazů</a:t>
            </a:r>
            <a:r>
              <a:rPr lang="cs-CZ" sz="2400" dirty="0" smtClean="0">
                <a:solidFill>
                  <a:srgbClr val="4F4F4F"/>
                </a:solidFill>
                <a:hlinkClick r:id="rId3"/>
              </a:rPr>
              <a:t> </a:t>
            </a:r>
            <a:r>
              <a:rPr lang="cs-CZ" sz="2400" dirty="0" smtClean="0">
                <a:solidFill>
                  <a:srgbClr val="4F4F4F"/>
                </a:solidFill>
              </a:rPr>
              <a:t>i s popisky a informacemi o autorovi– návštěvník si v některých může sestavit i vlastní galerii uměleckých děl</a:t>
            </a:r>
            <a:r>
              <a:rPr lang="en-US" sz="2400" dirty="0" smtClean="0">
                <a:solidFill>
                  <a:srgbClr val="4F4F4F"/>
                </a:solidFill>
              </a:rPr>
              <a:t>;</a:t>
            </a:r>
            <a:r>
              <a:rPr lang="cs-CZ" sz="2400" dirty="0" smtClean="0">
                <a:solidFill>
                  <a:srgbClr val="4F4F4F"/>
                </a:solidFill>
              </a:rPr>
              <a:t> </a:t>
            </a:r>
            <a:r>
              <a:rPr lang="cs-CZ" sz="2400" dirty="0" err="1" smtClean="0">
                <a:solidFill>
                  <a:schemeClr val="accent5">
                    <a:lumMod val="75000"/>
                  </a:schemeClr>
                </a:solidFill>
                <a:hlinkClick r:id="rId4"/>
              </a:rPr>
              <a:t>hypermédia</a:t>
            </a:r>
            <a:endParaRPr lang="cs-CZ" sz="2400" dirty="0" smtClean="0">
              <a:solidFill>
                <a:schemeClr val="accent5">
                  <a:lumMod val="75000"/>
                </a:schemeClr>
              </a:solidFill>
            </a:endParaRPr>
          </a:p>
          <a:p>
            <a:r>
              <a:rPr lang="cs-CZ" sz="2400" dirty="0" smtClean="0">
                <a:solidFill>
                  <a:srgbClr val="4F4F4F"/>
                </a:solidFill>
              </a:rPr>
              <a:t>   -</a:t>
            </a:r>
            <a:r>
              <a:rPr lang="cs-CZ" sz="2400" dirty="0" smtClean="0">
                <a:solidFill>
                  <a:schemeClr val="accent5">
                    <a:lumMod val="75000"/>
                  </a:schemeClr>
                </a:solidFill>
              </a:rPr>
              <a:t>inspirace</a:t>
            </a:r>
            <a:r>
              <a:rPr lang="cs-CZ" sz="2400" dirty="0" smtClean="0">
                <a:solidFill>
                  <a:srgbClr val="4F4F4F"/>
                </a:solidFill>
              </a:rPr>
              <a:t> pro vlastní tvorbu doma (domácí animační program)</a:t>
            </a:r>
          </a:p>
          <a:p>
            <a:r>
              <a:rPr lang="cs-CZ" sz="2400" dirty="0" smtClean="0">
                <a:solidFill>
                  <a:srgbClr val="4F4F4F"/>
                </a:solidFill>
              </a:rPr>
              <a:t>   -</a:t>
            </a:r>
            <a:r>
              <a:rPr lang="cs-CZ" sz="2400" dirty="0" smtClean="0">
                <a:solidFill>
                  <a:schemeClr val="accent5">
                    <a:lumMod val="75000"/>
                  </a:schemeClr>
                </a:solidFill>
                <a:hlinkClick r:id="rId5"/>
              </a:rPr>
              <a:t>videa</a:t>
            </a:r>
            <a:r>
              <a:rPr lang="cs-CZ" sz="2400" dirty="0" smtClean="0">
                <a:solidFill>
                  <a:srgbClr val="4F4F4F"/>
                </a:solidFill>
              </a:rPr>
              <a:t> z galerie/muzea/animačních programů</a:t>
            </a:r>
          </a:p>
          <a:p>
            <a:r>
              <a:rPr lang="cs-CZ" sz="2400" dirty="0" smtClean="0">
                <a:solidFill>
                  <a:srgbClr val="4F4F4F"/>
                </a:solidFill>
              </a:rPr>
              <a:t> </a:t>
            </a:r>
          </a:p>
          <a:p>
            <a:endParaRPr lang="cs-CZ" sz="2400" dirty="0"/>
          </a:p>
        </p:txBody>
      </p:sp>
      <p:sp>
        <p:nvSpPr>
          <p:cNvPr id="5" name="TextovéPole 4"/>
          <p:cNvSpPr txBox="1"/>
          <p:nvPr/>
        </p:nvSpPr>
        <p:spPr>
          <a:xfrm>
            <a:off x="755576" y="5063986"/>
            <a:ext cx="7632848" cy="1677382"/>
          </a:xfrm>
          <a:prstGeom prst="rect">
            <a:avLst/>
          </a:prstGeom>
          <a:noFill/>
        </p:spPr>
        <p:txBody>
          <a:bodyPr wrap="square" rtlCol="0">
            <a:spAutoFit/>
          </a:bodyPr>
          <a:lstStyle/>
          <a:p>
            <a:r>
              <a:rPr lang="cs-CZ" sz="2600" i="1" dirty="0" smtClean="0">
                <a:solidFill>
                  <a:schemeClr val="accent5"/>
                </a:solidFill>
              </a:rPr>
              <a:t>„Samotný koncept muzea zde prochází zásadní změnou: místo aby divák přicházel do muzea, muzeum přichází za ním.“</a:t>
            </a:r>
            <a:r>
              <a:rPr lang="cs-CZ" dirty="0" smtClean="0">
                <a:solidFill>
                  <a:schemeClr val="accent5"/>
                </a:solidFill>
              </a:rPr>
              <a:t>3</a:t>
            </a:r>
          </a:p>
          <a:p>
            <a:r>
              <a:rPr lang="cs-CZ" sz="2500" dirty="0" smtClean="0">
                <a:solidFill>
                  <a:srgbClr val="4F4F4F"/>
                </a:solidFill>
              </a:rPr>
              <a:t>				</a:t>
            </a:r>
            <a:r>
              <a:rPr lang="cs-CZ" sz="2400" dirty="0" smtClean="0">
                <a:solidFill>
                  <a:schemeClr val="bg1">
                    <a:lumMod val="50000"/>
                  </a:schemeClr>
                </a:solidFill>
              </a:rPr>
              <a:t>-Ladislav </a:t>
            </a:r>
            <a:r>
              <a:rPr lang="cs-CZ" sz="2400" dirty="0" err="1" smtClean="0">
                <a:solidFill>
                  <a:schemeClr val="bg1">
                    <a:lumMod val="50000"/>
                  </a:schemeClr>
                </a:solidFill>
              </a:rPr>
              <a:t>Kesner</a:t>
            </a:r>
            <a:r>
              <a:rPr lang="cs-CZ" sz="2400" dirty="0" smtClean="0">
                <a:solidFill>
                  <a:schemeClr val="bg1">
                    <a:lumMod val="50000"/>
                  </a:schemeClr>
                </a:solidFill>
              </a:rPr>
              <a:t> ml.</a:t>
            </a:r>
            <a:endParaRPr lang="cs-CZ" sz="2400" dirty="0">
              <a:solidFill>
                <a:schemeClr val="bg1">
                  <a:lumMod val="50000"/>
                </a:schemeClr>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548680"/>
            <a:ext cx="6300192" cy="1008112"/>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t>   Elektronická média</a:t>
            </a:r>
            <a:endParaRPr lang="cs-CZ" sz="4000" dirty="0"/>
          </a:p>
        </p:txBody>
      </p:sp>
      <p:sp>
        <p:nvSpPr>
          <p:cNvPr id="5" name="TextovéPole 4"/>
          <p:cNvSpPr txBox="1"/>
          <p:nvPr/>
        </p:nvSpPr>
        <p:spPr>
          <a:xfrm>
            <a:off x="539552" y="1772816"/>
            <a:ext cx="8064896" cy="2308324"/>
          </a:xfrm>
          <a:prstGeom prst="rect">
            <a:avLst/>
          </a:prstGeom>
          <a:noFill/>
        </p:spPr>
        <p:txBody>
          <a:bodyPr wrap="square" rtlCol="0">
            <a:spAutoFit/>
          </a:bodyPr>
          <a:lstStyle/>
          <a:p>
            <a:r>
              <a:rPr lang="cs-CZ" sz="2400" i="1" dirty="0" smtClean="0">
                <a:solidFill>
                  <a:srgbClr val="4F4F4F"/>
                </a:solidFill>
              </a:rPr>
              <a:t>„Veškerá zařízení mají smysl jen tehdy, pokud napomáhají vnímání – pokud jakkoliv obohacují či rozšiřují skutečný prožitek reálného uměleckého díla. Médium nebo technologický systém tohoto typu se míjí svým cílem, jestliže upoutává pozornost samo na sebe či dokonce začíná nahrazovat bezprostřední kontakt s exponáty. „ </a:t>
            </a:r>
            <a:r>
              <a:rPr lang="cs-CZ" dirty="0" smtClean="0">
                <a:solidFill>
                  <a:srgbClr val="4F4F4F"/>
                </a:solidFill>
              </a:rPr>
              <a:t>4</a:t>
            </a:r>
            <a:endParaRPr lang="cs-CZ" sz="2400" dirty="0">
              <a:solidFill>
                <a:srgbClr val="4F4F4F"/>
              </a:solidFill>
            </a:endParaRPr>
          </a:p>
        </p:txBody>
      </p:sp>
      <p:sp>
        <p:nvSpPr>
          <p:cNvPr id="7" name="TextovéPole 6"/>
          <p:cNvSpPr txBox="1"/>
          <p:nvPr/>
        </p:nvSpPr>
        <p:spPr>
          <a:xfrm>
            <a:off x="539552" y="4293096"/>
            <a:ext cx="7920880" cy="2308324"/>
          </a:xfrm>
          <a:prstGeom prst="rect">
            <a:avLst/>
          </a:prstGeom>
          <a:noFill/>
        </p:spPr>
        <p:txBody>
          <a:bodyPr wrap="square" rtlCol="0">
            <a:spAutoFit/>
          </a:bodyPr>
          <a:lstStyle/>
          <a:p>
            <a:r>
              <a:rPr lang="cs-CZ" sz="2400" i="1" dirty="0" smtClean="0">
                <a:solidFill>
                  <a:schemeClr val="accent5"/>
                </a:solidFill>
              </a:rPr>
              <a:t>„Soustředěné, solitérní prohlížení obrazu na obrazovce počítače může za jistých okolností divákovi přinést intenzívnější estetický a emotivní prožitek než letmý pohled </a:t>
            </a:r>
          </a:p>
          <a:p>
            <a:r>
              <a:rPr lang="cs-CZ" sz="2400" i="1" dirty="0" smtClean="0">
                <a:solidFill>
                  <a:schemeClr val="accent5"/>
                </a:solidFill>
              </a:rPr>
              <a:t>na obraz z metrové vzdálenosti, přes ramena davů v turisty zaplněném sále.“ </a:t>
            </a:r>
            <a:r>
              <a:rPr lang="cs-CZ" dirty="0" smtClean="0">
                <a:solidFill>
                  <a:schemeClr val="accent5"/>
                </a:solidFill>
              </a:rPr>
              <a:t>5</a:t>
            </a:r>
          </a:p>
          <a:p>
            <a:r>
              <a:rPr lang="cs-CZ" sz="2400" dirty="0" smtClean="0">
                <a:solidFill>
                  <a:schemeClr val="accent5"/>
                </a:solidFill>
              </a:rPr>
              <a:t>				</a:t>
            </a:r>
            <a:r>
              <a:rPr lang="cs-CZ" sz="2400" dirty="0" smtClean="0">
                <a:solidFill>
                  <a:srgbClr val="4F4F4F"/>
                </a:solidFill>
              </a:rPr>
              <a:t>-Ladislav </a:t>
            </a:r>
            <a:r>
              <a:rPr lang="cs-CZ" sz="2400" dirty="0" err="1" smtClean="0">
                <a:solidFill>
                  <a:srgbClr val="4F4F4F"/>
                </a:solidFill>
              </a:rPr>
              <a:t>Kesner</a:t>
            </a:r>
            <a:r>
              <a:rPr lang="cs-CZ" sz="2400" dirty="0" smtClean="0">
                <a:solidFill>
                  <a:srgbClr val="4F4F4F"/>
                </a:solidFill>
              </a:rPr>
              <a:t> ml.</a:t>
            </a:r>
            <a:endParaRPr lang="cs-CZ" sz="2400" dirty="0">
              <a:solidFill>
                <a:schemeClr val="accent5"/>
              </a:solidFill>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332656"/>
            <a:ext cx="7020272" cy="1008112"/>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t>   Elektronická média-příklady</a:t>
            </a:r>
            <a:endParaRPr lang="cs-CZ" sz="4000" dirty="0"/>
          </a:p>
        </p:txBody>
      </p:sp>
      <p:sp>
        <p:nvSpPr>
          <p:cNvPr id="5" name="TextovéPole 4"/>
          <p:cNvSpPr txBox="1"/>
          <p:nvPr/>
        </p:nvSpPr>
        <p:spPr>
          <a:xfrm>
            <a:off x="3995936" y="1455167"/>
            <a:ext cx="8064896" cy="461665"/>
          </a:xfrm>
          <a:prstGeom prst="rect">
            <a:avLst/>
          </a:prstGeom>
          <a:noFill/>
        </p:spPr>
        <p:txBody>
          <a:bodyPr wrap="square" rtlCol="0">
            <a:spAutoFit/>
          </a:bodyPr>
          <a:lstStyle/>
          <a:p>
            <a:r>
              <a:rPr lang="cs-CZ" sz="2400" dirty="0" smtClean="0">
                <a:solidFill>
                  <a:srgbClr val="4F4F4F"/>
                </a:solidFill>
                <a:hlinkClick r:id="rId2"/>
              </a:rPr>
              <a:t>http://kids.tate.org.uk/</a:t>
            </a:r>
            <a:endParaRPr lang="cs-CZ" sz="2400" dirty="0">
              <a:solidFill>
                <a:srgbClr val="4F4F4F"/>
              </a:solidFill>
            </a:endParaRPr>
          </a:p>
        </p:txBody>
      </p:sp>
      <p:sp>
        <p:nvSpPr>
          <p:cNvPr id="6" name="TextovéPole 5"/>
          <p:cNvSpPr txBox="1"/>
          <p:nvPr/>
        </p:nvSpPr>
        <p:spPr>
          <a:xfrm>
            <a:off x="467544" y="1404065"/>
            <a:ext cx="6984776" cy="584775"/>
          </a:xfrm>
          <a:prstGeom prst="rect">
            <a:avLst/>
          </a:prstGeom>
          <a:noFill/>
        </p:spPr>
        <p:txBody>
          <a:bodyPr wrap="square" rtlCol="0">
            <a:spAutoFit/>
          </a:bodyPr>
          <a:lstStyle/>
          <a:p>
            <a:r>
              <a:rPr lang="cs-CZ" sz="3200" dirty="0" smtClean="0">
                <a:solidFill>
                  <a:schemeClr val="accent5">
                    <a:lumMod val="50000"/>
                  </a:schemeClr>
                </a:solidFill>
              </a:rPr>
              <a:t>TATE </a:t>
            </a:r>
            <a:r>
              <a:rPr lang="cs-CZ" sz="3200" dirty="0" err="1" smtClean="0">
                <a:solidFill>
                  <a:schemeClr val="accent5">
                    <a:lumMod val="50000"/>
                  </a:schemeClr>
                </a:solidFill>
              </a:rPr>
              <a:t>gallery</a:t>
            </a:r>
            <a:endParaRPr lang="cs-CZ" sz="3200" dirty="0">
              <a:solidFill>
                <a:schemeClr val="accent5">
                  <a:lumMod val="50000"/>
                </a:schemeClr>
              </a:solidFill>
            </a:endParaRPr>
          </a:p>
        </p:txBody>
      </p:sp>
      <p:sp>
        <p:nvSpPr>
          <p:cNvPr id="7" name="TextovéPole 6"/>
          <p:cNvSpPr txBox="1"/>
          <p:nvPr/>
        </p:nvSpPr>
        <p:spPr>
          <a:xfrm>
            <a:off x="539552" y="1988840"/>
            <a:ext cx="7848872" cy="4524315"/>
          </a:xfrm>
          <a:prstGeom prst="rect">
            <a:avLst/>
          </a:prstGeom>
          <a:noFill/>
        </p:spPr>
        <p:txBody>
          <a:bodyPr wrap="square" rtlCol="0">
            <a:spAutoFit/>
          </a:bodyPr>
          <a:lstStyle/>
          <a:p>
            <a:r>
              <a:rPr lang="cs-CZ" sz="2400" dirty="0" smtClean="0">
                <a:solidFill>
                  <a:srgbClr val="4F4F4F"/>
                </a:solidFill>
              </a:rPr>
              <a:t>sekce pro děti:</a:t>
            </a:r>
          </a:p>
          <a:p>
            <a:r>
              <a:rPr lang="cs-CZ" sz="2400" dirty="0" smtClean="0">
                <a:solidFill>
                  <a:schemeClr val="accent5">
                    <a:lumMod val="50000"/>
                  </a:schemeClr>
                </a:solidFill>
              </a:rPr>
              <a:t>INSPIRE ME </a:t>
            </a:r>
            <a:r>
              <a:rPr lang="cs-CZ" sz="2400" dirty="0" smtClean="0">
                <a:solidFill>
                  <a:srgbClr val="4F4F4F"/>
                </a:solidFill>
              </a:rPr>
              <a:t>– jednoduché nápady na kreslení</a:t>
            </a:r>
          </a:p>
          <a:p>
            <a:r>
              <a:rPr lang="cs-CZ" sz="2400" dirty="0" smtClean="0">
                <a:solidFill>
                  <a:srgbClr val="4F4F4F"/>
                </a:solidFill>
              </a:rPr>
              <a:t>	         -např.: Použij 4 barvy a nakresli nesmělého draka, který letí velmi rychle.</a:t>
            </a:r>
          </a:p>
          <a:p>
            <a:r>
              <a:rPr lang="cs-CZ" sz="2400" dirty="0" smtClean="0">
                <a:solidFill>
                  <a:schemeClr val="accent5">
                    <a:lumMod val="50000"/>
                  </a:schemeClr>
                </a:solidFill>
              </a:rPr>
              <a:t>MY GALLERY </a:t>
            </a:r>
            <a:r>
              <a:rPr lang="cs-CZ" sz="2400" dirty="0" smtClean="0">
                <a:solidFill>
                  <a:srgbClr val="4F4F4F"/>
                </a:solidFill>
              </a:rPr>
              <a:t> - děti zde můžou nahrát vlastní obrázky, přímo zde malovat, komentovat a hodnotit ostatní, prohlížet si obrazy ze sbírek TATE</a:t>
            </a:r>
          </a:p>
          <a:p>
            <a:r>
              <a:rPr lang="cs-CZ" sz="2400" dirty="0" smtClean="0">
                <a:solidFill>
                  <a:schemeClr val="accent5">
                    <a:lumMod val="50000"/>
                  </a:schemeClr>
                </a:solidFill>
              </a:rPr>
              <a:t>GAMES</a:t>
            </a:r>
            <a:r>
              <a:rPr lang="cs-CZ" sz="2400" dirty="0" smtClean="0">
                <a:solidFill>
                  <a:srgbClr val="4F4F4F"/>
                </a:solidFill>
              </a:rPr>
              <a:t> – hry s motivem umění</a:t>
            </a:r>
          </a:p>
          <a:p>
            <a:r>
              <a:rPr lang="cs-CZ" sz="2400" dirty="0" smtClean="0">
                <a:solidFill>
                  <a:schemeClr val="accent5">
                    <a:lumMod val="50000"/>
                  </a:schemeClr>
                </a:solidFill>
              </a:rPr>
              <a:t>FILMS </a:t>
            </a:r>
            <a:r>
              <a:rPr lang="cs-CZ" sz="2400" dirty="0" smtClean="0">
                <a:solidFill>
                  <a:srgbClr val="4F4F4F"/>
                </a:solidFill>
              </a:rPr>
              <a:t>- krátké filmy – animované postavičky představí umělecké dílo a děti na něj následně dostanou výtvarný úkol</a:t>
            </a:r>
          </a:p>
          <a:p>
            <a:r>
              <a:rPr lang="cs-CZ" sz="2400" dirty="0" smtClean="0">
                <a:solidFill>
                  <a:schemeClr val="accent5">
                    <a:lumMod val="50000"/>
                  </a:schemeClr>
                </a:solidFill>
              </a:rPr>
              <a:t>TATE CREATE </a:t>
            </a:r>
            <a:r>
              <a:rPr lang="cs-CZ" sz="2400" dirty="0" smtClean="0">
                <a:solidFill>
                  <a:srgbClr val="4F4F4F"/>
                </a:solidFill>
              </a:rPr>
              <a:t>– výtvarné úkoly, které děti mohou dělat doma, povětšinou na základě uměleckého díla ze sbírky TATE</a:t>
            </a:r>
            <a:endParaRPr lang="cs-CZ" sz="2400" dirty="0">
              <a:solidFill>
                <a:schemeClr val="accent5">
                  <a:lumMod val="50000"/>
                </a:schemeClr>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332656"/>
            <a:ext cx="7020272" cy="1008112"/>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4000" dirty="0" smtClean="0"/>
              <a:t>   Elektronická média-příklady</a:t>
            </a:r>
            <a:endParaRPr lang="cs-CZ" sz="4000" dirty="0"/>
          </a:p>
        </p:txBody>
      </p:sp>
      <p:sp>
        <p:nvSpPr>
          <p:cNvPr id="5" name="TextovéPole 4"/>
          <p:cNvSpPr txBox="1"/>
          <p:nvPr/>
        </p:nvSpPr>
        <p:spPr>
          <a:xfrm>
            <a:off x="323528" y="1556792"/>
            <a:ext cx="6768752" cy="584775"/>
          </a:xfrm>
          <a:prstGeom prst="rect">
            <a:avLst/>
          </a:prstGeom>
          <a:noFill/>
        </p:spPr>
        <p:txBody>
          <a:bodyPr wrap="square" rtlCol="0">
            <a:spAutoFit/>
          </a:bodyPr>
          <a:lstStyle/>
          <a:p>
            <a:r>
              <a:rPr lang="cs-CZ" sz="3200" dirty="0" smtClean="0">
                <a:solidFill>
                  <a:schemeClr val="accent5">
                    <a:lumMod val="50000"/>
                  </a:schemeClr>
                </a:solidFill>
              </a:rPr>
              <a:t>ZOOM </a:t>
            </a:r>
            <a:r>
              <a:rPr lang="cs-CZ" sz="3200" dirty="0" err="1" smtClean="0">
                <a:solidFill>
                  <a:schemeClr val="accent5">
                    <a:lumMod val="50000"/>
                  </a:schemeClr>
                </a:solidFill>
              </a:rPr>
              <a:t>kindermuseum</a:t>
            </a:r>
            <a:endParaRPr lang="en-US" sz="3200" dirty="0">
              <a:solidFill>
                <a:schemeClr val="accent5">
                  <a:lumMod val="50000"/>
                </a:schemeClr>
              </a:solidFill>
            </a:endParaRPr>
          </a:p>
        </p:txBody>
      </p:sp>
      <p:sp>
        <p:nvSpPr>
          <p:cNvPr id="6" name="TextovéPole 5"/>
          <p:cNvSpPr txBox="1"/>
          <p:nvPr/>
        </p:nvSpPr>
        <p:spPr>
          <a:xfrm>
            <a:off x="323528" y="2132856"/>
            <a:ext cx="8784976" cy="738664"/>
          </a:xfrm>
          <a:prstGeom prst="rect">
            <a:avLst/>
          </a:prstGeom>
          <a:noFill/>
        </p:spPr>
        <p:txBody>
          <a:bodyPr wrap="square" rtlCol="0">
            <a:spAutoFit/>
          </a:bodyPr>
          <a:lstStyle/>
          <a:p>
            <a:r>
              <a:rPr lang="en-US" sz="2100" dirty="0" smtClean="0">
                <a:solidFill>
                  <a:srgbClr val="4F4F4F"/>
                </a:solidFill>
                <a:hlinkClick r:id="rId3"/>
              </a:rPr>
              <a:t>http://www.kindermuseum.at/jart/prj3/zoom/main.jart?rel=en&amp;content-id=1127101351515</a:t>
            </a:r>
            <a:endParaRPr lang="en-US" sz="2100" dirty="0">
              <a:solidFill>
                <a:srgbClr val="4F4F4F"/>
              </a:solidFill>
            </a:endParaRPr>
          </a:p>
        </p:txBody>
      </p:sp>
      <p:sp>
        <p:nvSpPr>
          <p:cNvPr id="7" name="TextovéPole 6"/>
          <p:cNvSpPr txBox="1"/>
          <p:nvPr/>
        </p:nvSpPr>
        <p:spPr>
          <a:xfrm>
            <a:off x="323528" y="2939460"/>
            <a:ext cx="7344816" cy="1569660"/>
          </a:xfrm>
          <a:prstGeom prst="rect">
            <a:avLst/>
          </a:prstGeom>
          <a:noFill/>
        </p:spPr>
        <p:txBody>
          <a:bodyPr wrap="square" rtlCol="0">
            <a:spAutoFit/>
          </a:bodyPr>
          <a:lstStyle/>
          <a:p>
            <a:r>
              <a:rPr lang="cs-CZ" sz="2400" dirty="0" smtClean="0">
                <a:solidFill>
                  <a:schemeClr val="accent5">
                    <a:lumMod val="50000"/>
                  </a:schemeClr>
                </a:solidFill>
              </a:rPr>
              <a:t>ZOOM </a:t>
            </a:r>
            <a:r>
              <a:rPr lang="cs-CZ" sz="2400" dirty="0" err="1" smtClean="0">
                <a:solidFill>
                  <a:schemeClr val="accent5">
                    <a:lumMod val="50000"/>
                  </a:schemeClr>
                </a:solidFill>
              </a:rPr>
              <a:t>Animated</a:t>
            </a:r>
            <a:r>
              <a:rPr lang="cs-CZ" sz="2400" dirty="0" smtClean="0">
                <a:solidFill>
                  <a:schemeClr val="accent5">
                    <a:lumMod val="50000"/>
                  </a:schemeClr>
                </a:solidFill>
              </a:rPr>
              <a:t> Film Studio</a:t>
            </a:r>
          </a:p>
          <a:p>
            <a:r>
              <a:rPr lang="cs-CZ" sz="2400" dirty="0" smtClean="0">
                <a:solidFill>
                  <a:srgbClr val="4F4F4F"/>
                </a:solidFill>
              </a:rPr>
              <a:t>-pro děti 8-14 let</a:t>
            </a:r>
          </a:p>
          <a:p>
            <a:r>
              <a:rPr lang="cs-CZ" sz="2400" dirty="0" smtClean="0">
                <a:solidFill>
                  <a:srgbClr val="4F4F4F"/>
                </a:solidFill>
              </a:rPr>
              <a:t>-děti (i bez předchozí zkušenosti s novými technologiemi) pracují ve skupinách a tvoří animované filmy se zvukem</a:t>
            </a:r>
            <a:endParaRPr lang="en-US" sz="2400" dirty="0">
              <a:solidFill>
                <a:srgbClr val="4F4F4F"/>
              </a:solidFill>
            </a:endParaRPr>
          </a:p>
        </p:txBody>
      </p:sp>
      <p:sp>
        <p:nvSpPr>
          <p:cNvPr id="8" name="TextovéPole 7"/>
          <p:cNvSpPr txBox="1"/>
          <p:nvPr/>
        </p:nvSpPr>
        <p:spPr>
          <a:xfrm>
            <a:off x="323528" y="4725144"/>
            <a:ext cx="6192688" cy="1015663"/>
          </a:xfrm>
          <a:prstGeom prst="rect">
            <a:avLst/>
          </a:prstGeom>
          <a:noFill/>
        </p:spPr>
        <p:txBody>
          <a:bodyPr wrap="square" rtlCol="0">
            <a:spAutoFit/>
          </a:bodyPr>
          <a:lstStyle/>
          <a:p>
            <a:r>
              <a:rPr lang="cs-CZ" sz="3200" dirty="0" err="1" smtClean="0">
                <a:solidFill>
                  <a:schemeClr val="accent5">
                    <a:lumMod val="50000"/>
                  </a:schemeClr>
                </a:solidFill>
              </a:rPr>
              <a:t>MoMA</a:t>
            </a:r>
            <a:endParaRPr lang="cs-CZ" sz="3200" dirty="0" smtClean="0">
              <a:solidFill>
                <a:schemeClr val="accent5">
                  <a:lumMod val="50000"/>
                </a:schemeClr>
              </a:solidFill>
            </a:endParaRPr>
          </a:p>
          <a:p>
            <a:r>
              <a:rPr lang="cs-CZ" sz="2800" dirty="0" smtClean="0">
                <a:solidFill>
                  <a:schemeClr val="accent5">
                    <a:lumMod val="50000"/>
                  </a:schemeClr>
                </a:solidFill>
              </a:rPr>
              <a:t>sbírka</a:t>
            </a:r>
            <a:endParaRPr lang="en-US" sz="2800" dirty="0">
              <a:solidFill>
                <a:schemeClr val="accent5">
                  <a:lumMod val="50000"/>
                </a:schemeClr>
              </a:solidFill>
            </a:endParaRPr>
          </a:p>
        </p:txBody>
      </p:sp>
      <p:sp>
        <p:nvSpPr>
          <p:cNvPr id="9" name="TextovéPole 8"/>
          <p:cNvSpPr txBox="1"/>
          <p:nvPr/>
        </p:nvSpPr>
        <p:spPr>
          <a:xfrm>
            <a:off x="323528" y="5631631"/>
            <a:ext cx="7416824" cy="461665"/>
          </a:xfrm>
          <a:prstGeom prst="rect">
            <a:avLst/>
          </a:prstGeom>
          <a:noFill/>
        </p:spPr>
        <p:txBody>
          <a:bodyPr wrap="square" rtlCol="0">
            <a:spAutoFit/>
          </a:bodyPr>
          <a:lstStyle/>
          <a:p>
            <a:r>
              <a:rPr lang="en-US" sz="2400" dirty="0" smtClean="0">
                <a:solidFill>
                  <a:srgbClr val="4F4F4F"/>
                </a:solidFill>
                <a:hlinkClick r:id="rId4"/>
              </a:rPr>
              <a:t>http://www.moma.org/explore/collection/index</a:t>
            </a:r>
            <a:endParaRPr lang="en-US" sz="2400" dirty="0">
              <a:solidFill>
                <a:srgbClr val="4F4F4F"/>
              </a:solidFill>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TotalTime>
  <Words>1317</Words>
  <Application>Microsoft Office PowerPoint</Application>
  <PresentationFormat>Předvádění na obrazovce (4:3)</PresentationFormat>
  <Paragraphs>128</Paragraphs>
  <Slides>16</Slides>
  <Notes>1</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sady Office</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Veronika</dc:creator>
  <cp:lastModifiedBy>Verca</cp:lastModifiedBy>
  <cp:revision>77</cp:revision>
  <dcterms:created xsi:type="dcterms:W3CDTF">2012-04-13T20:40:22Z</dcterms:created>
  <dcterms:modified xsi:type="dcterms:W3CDTF">2012-04-25T10:40:54Z</dcterms:modified>
</cp:coreProperties>
</file>