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7" r:id="rId9"/>
    <p:sldId id="264" r:id="rId10"/>
    <p:sldId id="265" r:id="rId11"/>
    <p:sldId id="266" r:id="rId12"/>
    <p:sldId id="268" r:id="rId13"/>
    <p:sldId id="269" r:id="rId14"/>
    <p:sldId id="263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11B8-C415-4E52-A63D-61A96F261E9F}" type="datetimeFigureOut">
              <a:rPr lang="cs-CZ" smtClean="0"/>
              <a:pPr/>
              <a:t>27.2.2012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48E11-3754-4B7E-B57D-75E2A79788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11B8-C415-4E52-A63D-61A96F261E9F}" type="datetimeFigureOut">
              <a:rPr lang="cs-CZ" smtClean="0"/>
              <a:pPr/>
              <a:t>27.2.2012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48E11-3754-4B7E-B57D-75E2A79788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11B8-C415-4E52-A63D-61A96F261E9F}" type="datetimeFigureOut">
              <a:rPr lang="cs-CZ" smtClean="0"/>
              <a:pPr/>
              <a:t>27.2.2012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48E11-3754-4B7E-B57D-75E2A79788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11B8-C415-4E52-A63D-61A96F261E9F}" type="datetimeFigureOut">
              <a:rPr lang="cs-CZ" smtClean="0"/>
              <a:pPr/>
              <a:t>27.2.2012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48E11-3754-4B7E-B57D-75E2A79788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11B8-C415-4E52-A63D-61A96F261E9F}" type="datetimeFigureOut">
              <a:rPr lang="cs-CZ" smtClean="0"/>
              <a:pPr/>
              <a:t>27.2.2012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48E11-3754-4B7E-B57D-75E2A79788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11B8-C415-4E52-A63D-61A96F261E9F}" type="datetimeFigureOut">
              <a:rPr lang="cs-CZ" smtClean="0"/>
              <a:pPr/>
              <a:t>27.2.2012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48E11-3754-4B7E-B57D-75E2A79788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11B8-C415-4E52-A63D-61A96F261E9F}" type="datetimeFigureOut">
              <a:rPr lang="cs-CZ" smtClean="0"/>
              <a:pPr/>
              <a:t>27.2.2012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48E11-3754-4B7E-B57D-75E2A79788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11B8-C415-4E52-A63D-61A96F261E9F}" type="datetimeFigureOut">
              <a:rPr lang="cs-CZ" smtClean="0"/>
              <a:pPr/>
              <a:t>27.2.2012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48E11-3754-4B7E-B57D-75E2A79788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11B8-C415-4E52-A63D-61A96F261E9F}" type="datetimeFigureOut">
              <a:rPr lang="cs-CZ" smtClean="0"/>
              <a:pPr/>
              <a:t>27.2.2012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48E11-3754-4B7E-B57D-75E2A79788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11B8-C415-4E52-A63D-61A96F261E9F}" type="datetimeFigureOut">
              <a:rPr lang="cs-CZ" smtClean="0"/>
              <a:pPr/>
              <a:t>27.2.2012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48E11-3754-4B7E-B57D-75E2A79788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11B8-C415-4E52-A63D-61A96F261E9F}" type="datetimeFigureOut">
              <a:rPr lang="cs-CZ" smtClean="0"/>
              <a:pPr/>
              <a:t>27.2.2012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48E11-3754-4B7E-B57D-75E2A79788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211B8-C415-4E52-A63D-61A96F261E9F}" type="datetimeFigureOut">
              <a:rPr lang="cs-CZ" smtClean="0"/>
              <a:pPr/>
              <a:t>27.2.2012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48E11-3754-4B7E-B57D-75E2A797888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DIDAKTIKA  MATEMATIKY  4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Katedra matematiky </a:t>
            </a:r>
            <a:r>
              <a:rPr lang="cs-CZ" dirty="0" err="1" smtClean="0">
                <a:solidFill>
                  <a:schemeClr val="tx1"/>
                </a:solidFill>
              </a:rPr>
              <a:t>PdF</a:t>
            </a:r>
            <a:r>
              <a:rPr lang="cs-CZ" dirty="0" smtClean="0">
                <a:solidFill>
                  <a:schemeClr val="tx1"/>
                </a:solidFill>
              </a:rPr>
              <a:t> MU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Růžena Blažková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Arabové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Al</a:t>
            </a:r>
            <a:r>
              <a:rPr lang="cs-CZ" dirty="0" smtClean="0"/>
              <a:t> </a:t>
            </a:r>
            <a:r>
              <a:rPr lang="cs-CZ" dirty="0" err="1" smtClean="0"/>
              <a:t>Chovarezmi</a:t>
            </a:r>
            <a:endParaRPr lang="cs-CZ" dirty="0" smtClean="0"/>
          </a:p>
          <a:p>
            <a:r>
              <a:rPr lang="cs-CZ" dirty="0" smtClean="0"/>
              <a:t>(Abu </a:t>
            </a:r>
            <a:r>
              <a:rPr lang="cs-CZ" dirty="0" err="1" smtClean="0"/>
              <a:t>Abalah</a:t>
            </a:r>
            <a:r>
              <a:rPr lang="cs-CZ" dirty="0" smtClean="0"/>
              <a:t> </a:t>
            </a:r>
            <a:r>
              <a:rPr lang="cs-CZ" dirty="0" err="1" smtClean="0"/>
              <a:t>Muhammad</a:t>
            </a:r>
            <a:r>
              <a:rPr lang="cs-CZ" dirty="0" smtClean="0"/>
              <a:t> </a:t>
            </a:r>
            <a:r>
              <a:rPr lang="cs-CZ" dirty="0" err="1" smtClean="0"/>
              <a:t>ibn</a:t>
            </a:r>
            <a:r>
              <a:rPr lang="cs-CZ" dirty="0" smtClean="0"/>
              <a:t>  </a:t>
            </a:r>
            <a:r>
              <a:rPr lang="cs-CZ" dirty="0" err="1" smtClean="0"/>
              <a:t>Musa</a:t>
            </a:r>
            <a:r>
              <a:rPr lang="cs-CZ" dirty="0" smtClean="0"/>
              <a:t> </a:t>
            </a:r>
            <a:r>
              <a:rPr lang="cs-CZ" dirty="0" err="1" smtClean="0"/>
              <a:t>al</a:t>
            </a:r>
            <a:r>
              <a:rPr lang="cs-CZ" dirty="0" smtClean="0"/>
              <a:t> </a:t>
            </a:r>
            <a:r>
              <a:rPr lang="cs-CZ" dirty="0" err="1" smtClean="0"/>
              <a:t>Chovarezmi</a:t>
            </a:r>
            <a:r>
              <a:rPr lang="cs-CZ" dirty="0" smtClean="0"/>
              <a:t>) (asi 780 – 850)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Evropa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Leonardo</a:t>
            </a:r>
            <a:r>
              <a:rPr lang="cs-CZ" dirty="0" smtClean="0"/>
              <a:t> Pisánský – </a:t>
            </a:r>
            <a:r>
              <a:rPr lang="cs-CZ" dirty="0" err="1" smtClean="0"/>
              <a:t>Fibonnacci</a:t>
            </a:r>
            <a:r>
              <a:rPr lang="cs-CZ" dirty="0" smtClean="0"/>
              <a:t> (1170 ? – 1250) </a:t>
            </a:r>
          </a:p>
          <a:p>
            <a:r>
              <a:rPr lang="cs-CZ" dirty="0" err="1" smtClean="0"/>
              <a:t>Niccolo</a:t>
            </a:r>
            <a:r>
              <a:rPr lang="cs-CZ" dirty="0" smtClean="0"/>
              <a:t> </a:t>
            </a:r>
            <a:r>
              <a:rPr lang="cs-CZ" dirty="0" err="1" smtClean="0"/>
              <a:t>Tartaglia</a:t>
            </a:r>
            <a:r>
              <a:rPr lang="cs-CZ" dirty="0" smtClean="0"/>
              <a:t> (asi 1499 – 1557)</a:t>
            </a:r>
          </a:p>
          <a:p>
            <a:r>
              <a:rPr lang="cs-CZ" dirty="0" err="1" smtClean="0"/>
              <a:t>Cardano</a:t>
            </a:r>
            <a:r>
              <a:rPr lang="cs-CZ" dirty="0" smtClean="0"/>
              <a:t> Hieronymus  (1501 – 1576)</a:t>
            </a:r>
          </a:p>
          <a:p>
            <a:r>
              <a:rPr lang="cs-CZ" dirty="0" smtClean="0"/>
              <a:t>Francois </a:t>
            </a:r>
            <a:r>
              <a:rPr lang="cs-CZ" dirty="0" err="1" smtClean="0"/>
              <a:t>Viete</a:t>
            </a:r>
            <a:r>
              <a:rPr lang="cs-CZ" dirty="0" smtClean="0"/>
              <a:t> (1540 – 1603)</a:t>
            </a:r>
          </a:p>
          <a:p>
            <a:r>
              <a:rPr lang="cs-CZ" dirty="0" smtClean="0"/>
              <a:t>Ludolf van </a:t>
            </a:r>
            <a:r>
              <a:rPr lang="cs-CZ" dirty="0" err="1" smtClean="0"/>
              <a:t>Ceulen</a:t>
            </a:r>
            <a:r>
              <a:rPr lang="cs-CZ" dirty="0" smtClean="0"/>
              <a:t> (1540 – 1610)</a:t>
            </a:r>
          </a:p>
          <a:p>
            <a:r>
              <a:rPr lang="cs-CZ" dirty="0" err="1" smtClean="0"/>
              <a:t>Kepler</a:t>
            </a:r>
            <a:r>
              <a:rPr lang="cs-CZ" dirty="0" smtClean="0"/>
              <a:t> </a:t>
            </a:r>
            <a:r>
              <a:rPr lang="cs-CZ" dirty="0" err="1" smtClean="0"/>
              <a:t>Johannes</a:t>
            </a:r>
            <a:r>
              <a:rPr lang="cs-CZ" dirty="0" smtClean="0"/>
              <a:t> (1571 – 1630)</a:t>
            </a:r>
          </a:p>
          <a:p>
            <a:r>
              <a:rPr lang="cs-CZ" dirty="0" err="1" smtClean="0"/>
              <a:t>Tycho</a:t>
            </a:r>
            <a:r>
              <a:rPr lang="cs-CZ" dirty="0" smtClean="0"/>
              <a:t> de </a:t>
            </a:r>
            <a:r>
              <a:rPr lang="cs-CZ" dirty="0" err="1" smtClean="0"/>
              <a:t>Brahe</a:t>
            </a:r>
            <a:r>
              <a:rPr lang="cs-CZ" dirty="0" smtClean="0"/>
              <a:t> (1546 – 1601)</a:t>
            </a:r>
          </a:p>
          <a:p>
            <a:r>
              <a:rPr lang="cs-CZ" dirty="0" smtClean="0"/>
              <a:t>Tadeáš Hájek z Hájku (1525 – 1600)</a:t>
            </a:r>
          </a:p>
          <a:p>
            <a:r>
              <a:rPr lang="cs-CZ" dirty="0" smtClean="0"/>
              <a:t>Simon </a:t>
            </a:r>
            <a:r>
              <a:rPr lang="cs-CZ" dirty="0" err="1" smtClean="0"/>
              <a:t>Stevin</a:t>
            </a:r>
            <a:r>
              <a:rPr lang="cs-CZ" dirty="0" smtClean="0"/>
              <a:t> (1548 – 1620)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Třetí etapa</a:t>
            </a:r>
            <a:br>
              <a:rPr lang="cs-CZ" dirty="0" smtClean="0"/>
            </a:br>
            <a:r>
              <a:rPr lang="cs-CZ" dirty="0" smtClean="0"/>
              <a:t>17., 18., </a:t>
            </a:r>
            <a:r>
              <a:rPr lang="cs-CZ" dirty="0" err="1" smtClean="0"/>
              <a:t>poč</a:t>
            </a:r>
            <a:r>
              <a:rPr lang="cs-CZ" dirty="0" smtClean="0"/>
              <a:t>. 19. stol.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René </a:t>
            </a:r>
            <a:r>
              <a:rPr lang="cs-CZ" dirty="0" err="1" smtClean="0"/>
              <a:t>Descartes</a:t>
            </a:r>
            <a:r>
              <a:rPr lang="cs-CZ" dirty="0" smtClean="0"/>
              <a:t> (1596 – 1650)</a:t>
            </a:r>
          </a:p>
          <a:p>
            <a:r>
              <a:rPr lang="cs-CZ" dirty="0" err="1" smtClean="0"/>
              <a:t>Piere</a:t>
            </a:r>
            <a:r>
              <a:rPr lang="cs-CZ" dirty="0" smtClean="0"/>
              <a:t> Fermat (1601 – 1665)</a:t>
            </a:r>
          </a:p>
          <a:p>
            <a:r>
              <a:rPr lang="cs-CZ" dirty="0" err="1" smtClean="0"/>
              <a:t>Isaac</a:t>
            </a:r>
            <a:r>
              <a:rPr lang="cs-CZ" dirty="0" smtClean="0"/>
              <a:t> Newton ( 1642 – 1727)</a:t>
            </a:r>
          </a:p>
          <a:p>
            <a:r>
              <a:rPr lang="cs-CZ" dirty="0" err="1" smtClean="0"/>
              <a:t>Gottfried</a:t>
            </a:r>
            <a:r>
              <a:rPr lang="cs-CZ" dirty="0" smtClean="0"/>
              <a:t> </a:t>
            </a:r>
            <a:r>
              <a:rPr lang="cs-CZ" dirty="0" err="1" smtClean="0"/>
              <a:t>Leibnitz</a:t>
            </a:r>
            <a:r>
              <a:rPr lang="cs-CZ" dirty="0" smtClean="0"/>
              <a:t> (1646 – 1716)</a:t>
            </a:r>
          </a:p>
          <a:p>
            <a:r>
              <a:rPr lang="cs-CZ" dirty="0" err="1" smtClean="0"/>
              <a:t>Leonhard</a:t>
            </a:r>
            <a:r>
              <a:rPr lang="cs-CZ" dirty="0" smtClean="0"/>
              <a:t> Euler (1707 – 1783)</a:t>
            </a:r>
          </a:p>
          <a:p>
            <a:r>
              <a:rPr lang="cs-CZ" dirty="0" err="1" smtClean="0"/>
              <a:t>Gaspard</a:t>
            </a:r>
            <a:r>
              <a:rPr lang="cs-CZ" dirty="0" smtClean="0"/>
              <a:t> </a:t>
            </a:r>
            <a:r>
              <a:rPr lang="cs-CZ" dirty="0" err="1" smtClean="0"/>
              <a:t>Monge</a:t>
            </a:r>
            <a:r>
              <a:rPr lang="cs-CZ" dirty="0" smtClean="0"/>
              <a:t> (1746 – 1818)</a:t>
            </a:r>
          </a:p>
          <a:p>
            <a:r>
              <a:rPr lang="cs-CZ" dirty="0" err="1"/>
              <a:t>C</a:t>
            </a:r>
            <a:r>
              <a:rPr lang="cs-CZ" dirty="0" err="1" smtClean="0"/>
              <a:t>arl</a:t>
            </a:r>
            <a:r>
              <a:rPr lang="cs-CZ" dirty="0" smtClean="0"/>
              <a:t> Friedrich Gauss (1777 – 1855)</a:t>
            </a:r>
          </a:p>
          <a:p>
            <a:r>
              <a:rPr lang="cs-CZ" dirty="0"/>
              <a:t> </a:t>
            </a:r>
            <a:r>
              <a:rPr lang="cs-CZ" dirty="0" smtClean="0"/>
              <a:t>bratři </a:t>
            </a:r>
            <a:r>
              <a:rPr lang="cs-CZ" dirty="0" err="1" smtClean="0"/>
              <a:t>Bernouliové</a:t>
            </a:r>
            <a:r>
              <a:rPr lang="cs-CZ" dirty="0" smtClean="0"/>
              <a:t>, </a:t>
            </a:r>
            <a:r>
              <a:rPr lang="cs-CZ" dirty="0" err="1" smtClean="0"/>
              <a:t>Laplace</a:t>
            </a:r>
            <a:r>
              <a:rPr lang="cs-CZ" dirty="0" smtClean="0"/>
              <a:t>, </a:t>
            </a:r>
            <a:r>
              <a:rPr lang="cs-CZ" dirty="0" err="1" smtClean="0"/>
              <a:t>Lagandre</a:t>
            </a:r>
            <a:r>
              <a:rPr lang="cs-CZ" dirty="0" smtClean="0"/>
              <a:t>, Fourier, d´</a:t>
            </a:r>
            <a:r>
              <a:rPr lang="cs-CZ" dirty="0" err="1" smtClean="0"/>
              <a:t>Alambert</a:t>
            </a:r>
            <a:r>
              <a:rPr lang="cs-CZ" dirty="0" smtClean="0"/>
              <a:t>, </a:t>
            </a:r>
            <a:r>
              <a:rPr lang="cs-CZ" dirty="0" err="1" smtClean="0"/>
              <a:t>Cauchy</a:t>
            </a:r>
            <a:r>
              <a:rPr lang="cs-CZ" dirty="0" smtClean="0"/>
              <a:t>, Abel, </a:t>
            </a:r>
            <a:r>
              <a:rPr lang="cs-CZ" dirty="0" err="1" smtClean="0"/>
              <a:t>Bolzano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Čtvrtá etapa</a:t>
            </a:r>
            <a:br>
              <a:rPr lang="cs-CZ" dirty="0" smtClean="0"/>
            </a:br>
            <a:r>
              <a:rPr lang="cs-CZ" dirty="0" smtClean="0"/>
              <a:t>19., 20. </a:t>
            </a:r>
            <a:r>
              <a:rPr lang="cs-CZ" dirty="0"/>
              <a:t>s</a:t>
            </a:r>
            <a:r>
              <a:rPr lang="cs-CZ" dirty="0" smtClean="0"/>
              <a:t>tol.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Bernard </a:t>
            </a:r>
            <a:r>
              <a:rPr lang="cs-CZ" dirty="0" err="1" smtClean="0"/>
              <a:t>Bolzano</a:t>
            </a:r>
            <a:r>
              <a:rPr lang="cs-CZ" dirty="0" smtClean="0"/>
              <a:t> (1781 – 1848)</a:t>
            </a:r>
          </a:p>
          <a:p>
            <a:r>
              <a:rPr lang="cs-CZ" dirty="0" smtClean="0"/>
              <a:t>Richard </a:t>
            </a:r>
            <a:r>
              <a:rPr lang="cs-CZ" dirty="0" err="1" smtClean="0"/>
              <a:t>Dedekind</a:t>
            </a:r>
            <a:r>
              <a:rPr lang="cs-CZ" dirty="0" smtClean="0"/>
              <a:t> (1831 – 1916)</a:t>
            </a:r>
          </a:p>
          <a:p>
            <a:r>
              <a:rPr lang="cs-CZ" dirty="0" err="1" smtClean="0"/>
              <a:t>Georg</a:t>
            </a:r>
            <a:r>
              <a:rPr lang="cs-CZ" dirty="0" smtClean="0"/>
              <a:t> </a:t>
            </a:r>
            <a:r>
              <a:rPr lang="cs-CZ" dirty="0" err="1" smtClean="0"/>
              <a:t>Cantor</a:t>
            </a:r>
            <a:r>
              <a:rPr lang="cs-CZ" dirty="0" smtClean="0"/>
              <a:t> (1845 – 1918)</a:t>
            </a:r>
          </a:p>
          <a:p>
            <a:r>
              <a:rPr lang="cs-CZ" dirty="0" smtClean="0"/>
              <a:t>David </a:t>
            </a:r>
            <a:r>
              <a:rPr lang="cs-CZ" dirty="0" err="1" smtClean="0"/>
              <a:t>Hilbert</a:t>
            </a:r>
            <a:r>
              <a:rPr lang="cs-CZ" dirty="0" smtClean="0"/>
              <a:t> (1862 – 1943)</a:t>
            </a:r>
          </a:p>
          <a:p>
            <a:r>
              <a:rPr lang="cs-CZ" dirty="0" smtClean="0"/>
              <a:t>Nikolaj </a:t>
            </a:r>
            <a:r>
              <a:rPr lang="cs-CZ" dirty="0" err="1" smtClean="0"/>
              <a:t>Ivanovič</a:t>
            </a:r>
            <a:r>
              <a:rPr lang="cs-CZ" dirty="0" smtClean="0"/>
              <a:t> </a:t>
            </a:r>
            <a:r>
              <a:rPr lang="cs-CZ" dirty="0" err="1" smtClean="0"/>
              <a:t>Lobačevskij</a:t>
            </a:r>
            <a:r>
              <a:rPr lang="cs-CZ" dirty="0" smtClean="0"/>
              <a:t> (1793 – 1856)</a:t>
            </a:r>
          </a:p>
          <a:p>
            <a:r>
              <a:rPr lang="cs-CZ" dirty="0" err="1" smtClean="0"/>
              <a:t>Jánoš</a:t>
            </a:r>
            <a:r>
              <a:rPr lang="cs-CZ" dirty="0" smtClean="0"/>
              <a:t> </a:t>
            </a:r>
            <a:r>
              <a:rPr lang="cs-CZ" dirty="0" err="1" smtClean="0"/>
              <a:t>Bolyai</a:t>
            </a:r>
            <a:r>
              <a:rPr lang="cs-CZ" dirty="0" smtClean="0"/>
              <a:t> (1802 – 1860)</a:t>
            </a:r>
          </a:p>
          <a:p>
            <a:r>
              <a:rPr lang="cs-CZ" dirty="0" err="1" smtClean="0"/>
              <a:t>Evarist</a:t>
            </a:r>
            <a:r>
              <a:rPr lang="cs-CZ" dirty="0" smtClean="0"/>
              <a:t> </a:t>
            </a:r>
            <a:r>
              <a:rPr lang="cs-CZ" dirty="0" err="1" smtClean="0"/>
              <a:t>Galois</a:t>
            </a:r>
            <a:r>
              <a:rPr lang="cs-CZ" dirty="0" smtClean="0"/>
              <a:t> (1811 – 1832)</a:t>
            </a:r>
          </a:p>
          <a:p>
            <a:r>
              <a:rPr lang="cs-CZ" dirty="0" err="1" smtClean="0"/>
              <a:t>Niels</a:t>
            </a:r>
            <a:r>
              <a:rPr lang="cs-CZ" dirty="0" smtClean="0"/>
              <a:t> </a:t>
            </a:r>
            <a:r>
              <a:rPr lang="cs-CZ" smtClean="0"/>
              <a:t>Henrik Abel (1802 – 1829) 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cs-CZ" dirty="0" smtClean="0"/>
              <a:t>Založení Karlovy univerzity (7.4.1348) – Zlatá bulla královská – vysoké učení</a:t>
            </a:r>
          </a:p>
          <a:p>
            <a:r>
              <a:rPr lang="cs-CZ" dirty="0" smtClean="0"/>
              <a:t>Trivium – gramatika, rétorika, dialektika</a:t>
            </a:r>
          </a:p>
          <a:p>
            <a:pPr algn="just"/>
            <a:r>
              <a:rPr lang="cs-CZ" dirty="0" smtClean="0"/>
              <a:t>Kvadrivium – aritmetika, geometrie, astronomie, </a:t>
            </a:r>
            <a:r>
              <a:rPr lang="cs-CZ" dirty="0" err="1" smtClean="0"/>
              <a:t>múzika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Historie vyučování matematice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Významní učitelé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cs-CZ" dirty="0" smtClean="0"/>
              <a:t>Jan </a:t>
            </a:r>
            <a:r>
              <a:rPr lang="cs-CZ" dirty="0" err="1" smtClean="0"/>
              <a:t>Křišťan</a:t>
            </a:r>
            <a:r>
              <a:rPr lang="cs-CZ" dirty="0" smtClean="0"/>
              <a:t> z Prachatic</a:t>
            </a:r>
          </a:p>
          <a:p>
            <a:r>
              <a:rPr lang="cs-CZ" dirty="0" smtClean="0"/>
              <a:t>Jan Šindel</a:t>
            </a:r>
          </a:p>
          <a:p>
            <a:r>
              <a:rPr lang="cs-CZ" dirty="0" smtClean="0"/>
              <a:t>Tadeáš Hájek z Hájku</a:t>
            </a:r>
          </a:p>
          <a:p>
            <a:r>
              <a:rPr lang="cs-CZ" dirty="0" err="1" smtClean="0"/>
              <a:t>Tycho</a:t>
            </a:r>
            <a:r>
              <a:rPr lang="cs-CZ" dirty="0" smtClean="0"/>
              <a:t> de </a:t>
            </a:r>
            <a:r>
              <a:rPr lang="cs-CZ" dirty="0" err="1" smtClean="0"/>
              <a:t>Brahe</a:t>
            </a:r>
            <a:endParaRPr lang="cs-CZ" dirty="0" smtClean="0"/>
          </a:p>
          <a:p>
            <a:r>
              <a:rPr lang="cs-CZ" dirty="0" smtClean="0"/>
              <a:t>Johan </a:t>
            </a:r>
            <a:r>
              <a:rPr lang="cs-CZ" dirty="0" err="1" smtClean="0"/>
              <a:t>Kepler</a:t>
            </a:r>
            <a:endParaRPr lang="cs-CZ" dirty="0" smtClean="0"/>
          </a:p>
          <a:p>
            <a:r>
              <a:rPr lang="cs-CZ" dirty="0" err="1" smtClean="0"/>
              <a:t>Joost</a:t>
            </a:r>
            <a:r>
              <a:rPr lang="cs-CZ" dirty="0" smtClean="0"/>
              <a:t> </a:t>
            </a:r>
            <a:r>
              <a:rPr lang="cs-CZ" dirty="0" err="1" smtClean="0"/>
              <a:t>Burgi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První učebnice počtů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r>
              <a:rPr lang="cs-CZ" dirty="0" smtClean="0"/>
              <a:t>1530 Ondřej Klatovský z Klatov</a:t>
            </a:r>
          </a:p>
          <a:p>
            <a:pPr algn="just"/>
            <a:r>
              <a:rPr lang="cs-CZ" dirty="0" err="1" smtClean="0"/>
              <a:t>Nowe</a:t>
            </a:r>
            <a:r>
              <a:rPr lang="cs-CZ" dirty="0" smtClean="0"/>
              <a:t> </a:t>
            </a:r>
            <a:r>
              <a:rPr lang="cs-CZ" dirty="0" err="1" smtClean="0"/>
              <a:t>knižky</a:t>
            </a:r>
            <a:r>
              <a:rPr lang="cs-CZ" dirty="0" smtClean="0"/>
              <a:t> </a:t>
            </a:r>
            <a:r>
              <a:rPr lang="cs-CZ" dirty="0" err="1" smtClean="0"/>
              <a:t>wo</a:t>
            </a:r>
            <a:r>
              <a:rPr lang="cs-CZ" dirty="0" smtClean="0"/>
              <a:t> </a:t>
            </a:r>
            <a:r>
              <a:rPr lang="cs-CZ" dirty="0" err="1" smtClean="0"/>
              <a:t>pocžtech</a:t>
            </a:r>
            <a:r>
              <a:rPr lang="cs-CZ" dirty="0" smtClean="0"/>
              <a:t> na Cifry a na liny, </a:t>
            </a:r>
            <a:r>
              <a:rPr lang="cs-CZ" dirty="0" err="1" smtClean="0"/>
              <a:t>przytom</a:t>
            </a:r>
            <a:r>
              <a:rPr lang="cs-CZ" dirty="0" smtClean="0"/>
              <a:t> </a:t>
            </a:r>
            <a:r>
              <a:rPr lang="cs-CZ" dirty="0" err="1" smtClean="0"/>
              <a:t>niektere</a:t>
            </a:r>
            <a:r>
              <a:rPr lang="cs-CZ" dirty="0" smtClean="0"/>
              <a:t> velmi </a:t>
            </a:r>
            <a:r>
              <a:rPr lang="cs-CZ" dirty="0" err="1" smtClean="0"/>
              <a:t>užytečné</a:t>
            </a:r>
            <a:r>
              <a:rPr lang="cs-CZ" dirty="0" smtClean="0"/>
              <a:t> regule a </a:t>
            </a:r>
            <a:r>
              <a:rPr lang="cs-CZ" dirty="0" err="1" smtClean="0"/>
              <a:t>exempla</a:t>
            </a:r>
            <a:r>
              <a:rPr lang="cs-CZ" dirty="0" smtClean="0"/>
              <a:t> </a:t>
            </a:r>
            <a:r>
              <a:rPr lang="cs-CZ" dirty="0" err="1" smtClean="0"/>
              <a:t>mintze</a:t>
            </a:r>
            <a:r>
              <a:rPr lang="cs-CZ" dirty="0" smtClean="0"/>
              <a:t> </a:t>
            </a:r>
            <a:r>
              <a:rPr lang="cs-CZ" dirty="0" err="1" smtClean="0"/>
              <a:t>rozlycžně</a:t>
            </a:r>
            <a:r>
              <a:rPr lang="cs-CZ" dirty="0" smtClean="0"/>
              <a:t> podle </a:t>
            </a:r>
            <a:r>
              <a:rPr lang="cs-CZ" dirty="0" err="1" smtClean="0"/>
              <a:t>biehu</a:t>
            </a:r>
            <a:r>
              <a:rPr lang="cs-CZ" dirty="0" smtClean="0"/>
              <a:t> </a:t>
            </a:r>
            <a:r>
              <a:rPr lang="cs-CZ" dirty="0" err="1" smtClean="0"/>
              <a:t>kupetzkeho</a:t>
            </a:r>
            <a:r>
              <a:rPr lang="cs-CZ" dirty="0" smtClean="0"/>
              <a:t> </a:t>
            </a:r>
            <a:r>
              <a:rPr lang="cs-CZ" dirty="0" err="1" smtClean="0"/>
              <a:t>krtaze</a:t>
            </a:r>
            <a:r>
              <a:rPr lang="cs-CZ" dirty="0" smtClean="0"/>
              <a:t> a </a:t>
            </a:r>
            <a:r>
              <a:rPr lang="cs-CZ" dirty="0" err="1" smtClean="0"/>
              <a:t>užytečznie</a:t>
            </a:r>
            <a:r>
              <a:rPr lang="cs-CZ" dirty="0" smtClean="0"/>
              <a:t> </a:t>
            </a:r>
            <a:r>
              <a:rPr lang="cs-CZ" dirty="0" err="1" smtClean="0"/>
              <a:t>sebrana</a:t>
            </a:r>
            <a:r>
              <a:rPr lang="cs-CZ" dirty="0" smtClean="0"/>
              <a:t>.</a:t>
            </a:r>
          </a:p>
          <a:p>
            <a:pPr algn="just"/>
            <a:r>
              <a:rPr lang="cs-CZ" dirty="0" smtClean="0"/>
              <a:t>1567 Jiří Brněnský</a:t>
            </a:r>
          </a:p>
          <a:p>
            <a:pPr algn="just"/>
            <a:r>
              <a:rPr lang="cs-CZ" dirty="0" smtClean="0"/>
              <a:t>Knížka, v níž obsahují se začátkové umění aritmetického tj. počtům na cifry neb liny pro pacholata a lidi kupecké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16., 17. stol.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Rozvoj obchodu a řemesel, požadavky na matematické znalosti širších vrstev obyvatelstva</a:t>
            </a:r>
          </a:p>
          <a:p>
            <a:r>
              <a:rPr lang="cs-CZ" dirty="0" smtClean="0"/>
              <a:t>Vznik měšťanských škol (čtení a psaní čísel, sčítání, odčítání, zdvojování, půlení, násobení, dělení, zlomky, trojčlenka, dělení v daném poměru, přepočítávání měr.</a:t>
            </a:r>
          </a:p>
          <a:p>
            <a:r>
              <a:rPr lang="cs-CZ" dirty="0" smtClean="0"/>
              <a:t>Učení mechanické, úroveň nízká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17., 18. století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cs-CZ" dirty="0" smtClean="0"/>
              <a:t>Ve světě rozvoj matematiky, u nás po bitvě na Bílé hoře stagnace</a:t>
            </a:r>
          </a:p>
          <a:p>
            <a:r>
              <a:rPr lang="cs-CZ" dirty="0" smtClean="0"/>
              <a:t>Elementární školy – obecní, církevní</a:t>
            </a:r>
          </a:p>
          <a:p>
            <a:r>
              <a:rPr lang="cs-CZ" dirty="0" smtClean="0"/>
              <a:t>Šimon Podolský  z Podolí – spis věnovaný měrám, přispěl k zavedení jednotných měr v českých zemích</a:t>
            </a:r>
          </a:p>
          <a:p>
            <a:r>
              <a:rPr lang="cs-CZ" dirty="0" smtClean="0"/>
              <a:t>1707 – první inženýrská škola v Praze, r. 1806 zásluhou </a:t>
            </a:r>
            <a:r>
              <a:rPr lang="cs-CZ" dirty="0" err="1" smtClean="0"/>
              <a:t>F.J.Gerstnera</a:t>
            </a:r>
            <a:r>
              <a:rPr lang="cs-CZ" dirty="0" smtClean="0"/>
              <a:t> přeměněna na Královské české stavovské učiliště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Druhá polovina 18. stol.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cs-CZ" dirty="0" smtClean="0"/>
              <a:t>Renesance české matematiky a příbuzných oborů</a:t>
            </a:r>
          </a:p>
          <a:p>
            <a:r>
              <a:rPr lang="cs-CZ" dirty="0" smtClean="0"/>
              <a:t>Josef </a:t>
            </a:r>
            <a:r>
              <a:rPr lang="cs-CZ" dirty="0" err="1" smtClean="0"/>
              <a:t>Stepling</a:t>
            </a:r>
            <a:r>
              <a:rPr lang="cs-CZ" dirty="0" smtClean="0"/>
              <a:t> (1716 – 1778) – zřízení hvězdárny na budově Klementina</a:t>
            </a:r>
          </a:p>
          <a:p>
            <a:r>
              <a:rPr lang="cs-CZ" dirty="0" smtClean="0"/>
              <a:t>Žáci </a:t>
            </a:r>
            <a:r>
              <a:rPr lang="cs-CZ" dirty="0" err="1" smtClean="0"/>
              <a:t>Steplingovi</a:t>
            </a:r>
            <a:r>
              <a:rPr lang="cs-CZ" dirty="0" smtClean="0"/>
              <a:t>: Jan </a:t>
            </a:r>
            <a:r>
              <a:rPr lang="cs-CZ" dirty="0" err="1" smtClean="0"/>
              <a:t>Tesánek</a:t>
            </a:r>
            <a:r>
              <a:rPr lang="cs-CZ" dirty="0" smtClean="0"/>
              <a:t> (1728 – 1788), Stanislav Vydra (1741 – 1804)</a:t>
            </a:r>
          </a:p>
          <a:p>
            <a:r>
              <a:rPr lang="cs-CZ" dirty="0" smtClean="0"/>
              <a:t>Žák Vydrův: Bernard </a:t>
            </a:r>
            <a:r>
              <a:rPr lang="cs-CZ" dirty="0" err="1" smtClean="0"/>
              <a:t>Bolzano</a:t>
            </a:r>
            <a:r>
              <a:rPr lang="cs-CZ" dirty="0" smtClean="0"/>
              <a:t> (1781 – 1848)</a:t>
            </a:r>
          </a:p>
          <a:p>
            <a:pPr algn="just"/>
            <a:r>
              <a:rPr lang="cs-CZ" dirty="0" smtClean="0"/>
              <a:t>Vojtěch Sedláček – Základové měřictví čili geometrie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Historie matematiky a filosofické směry v matematice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Osnova</a:t>
            </a:r>
          </a:p>
          <a:p>
            <a:r>
              <a:rPr lang="cs-CZ" dirty="0" smtClean="0"/>
              <a:t>1. Vývoj matematiky – 4 vývojové etapy</a:t>
            </a:r>
          </a:p>
          <a:p>
            <a:r>
              <a:rPr lang="cs-CZ" dirty="0" smtClean="0"/>
              <a:t>2. Hlavní výsledky jednotlivých etap</a:t>
            </a:r>
          </a:p>
          <a:p>
            <a:r>
              <a:rPr lang="cs-CZ" dirty="0" smtClean="0"/>
              <a:t>3. Významní matematikové jednotlivých období</a:t>
            </a:r>
          </a:p>
          <a:p>
            <a:r>
              <a:rPr lang="cs-CZ" dirty="0" smtClean="0"/>
              <a:t>4. Historie z hlediska školské matematiky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18., 19. stol.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algn="just"/>
            <a:r>
              <a:rPr lang="cs-CZ" dirty="0" smtClean="0"/>
              <a:t>Rozvoj průmyslu, podnikání, pokrok ve vzdělání</a:t>
            </a:r>
          </a:p>
          <a:p>
            <a:pPr algn="just"/>
            <a:r>
              <a:rPr lang="cs-CZ" dirty="0" smtClean="0"/>
              <a:t>Potřeby vzdělaných úředníků přispěla k reformám Marie Terezie</a:t>
            </a:r>
          </a:p>
          <a:p>
            <a:pPr algn="just"/>
            <a:r>
              <a:rPr lang="cs-CZ" dirty="0" smtClean="0"/>
              <a:t>1774 – reforma elementárního školství:</a:t>
            </a:r>
          </a:p>
          <a:p>
            <a:pPr algn="just"/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Reformy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algn="just"/>
            <a:r>
              <a:rPr lang="cs-CZ" dirty="0" smtClean="0"/>
              <a:t>Zavedeny školy normální a kurzy pro učitele</a:t>
            </a:r>
          </a:p>
          <a:p>
            <a:pPr algn="just"/>
            <a:r>
              <a:rPr lang="cs-CZ" dirty="0" smtClean="0"/>
              <a:t>Trojtřídní školy hlavní (alespoň v jednom městě kraje)</a:t>
            </a:r>
          </a:p>
          <a:p>
            <a:pPr algn="just"/>
            <a:r>
              <a:rPr lang="cs-CZ" dirty="0" smtClean="0"/>
              <a:t>Školy triviální (malá města, fary), výuka česky</a:t>
            </a:r>
          </a:p>
          <a:p>
            <a:pPr algn="just"/>
            <a:r>
              <a:rPr lang="cs-CZ" dirty="0" smtClean="0"/>
              <a:t>Vzdělání na sebe mělo navazovat a rozšiřovat se</a:t>
            </a:r>
          </a:p>
          <a:p>
            <a:pPr algn="just"/>
            <a:r>
              <a:rPr lang="cs-CZ" dirty="0" smtClean="0"/>
              <a:t>Doporučená šestiletá docházka</a:t>
            </a:r>
          </a:p>
          <a:p>
            <a:pPr algn="just"/>
            <a:r>
              <a:rPr lang="cs-CZ" dirty="0" smtClean="0"/>
              <a:t>1775 reforma gymnaziálního studia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19. stol.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1869 – zákon o obecném školství:</a:t>
            </a:r>
          </a:p>
          <a:p>
            <a:r>
              <a:rPr lang="cs-CZ" dirty="0" smtClean="0"/>
              <a:t>Rozhodující úloha státu</a:t>
            </a:r>
          </a:p>
          <a:p>
            <a:r>
              <a:rPr lang="cs-CZ" dirty="0" smtClean="0"/>
              <a:t>Osmiletá povinná docházka</a:t>
            </a:r>
          </a:p>
          <a:p>
            <a:r>
              <a:rPr lang="cs-CZ" dirty="0" smtClean="0"/>
              <a:t>Čtyřleté vzdělávání učitelů</a:t>
            </a:r>
          </a:p>
          <a:p>
            <a:r>
              <a:rPr lang="cs-CZ" dirty="0" smtClean="0"/>
              <a:t>Zavedeny nové předměty – i matematika</a:t>
            </a:r>
          </a:p>
          <a:p>
            <a:r>
              <a:rPr lang="cs-CZ" dirty="0" smtClean="0"/>
              <a:t>1877 – České školy obecné (cílem vyučování počtům je obratnost v řešení praktických početních úkolů)</a:t>
            </a:r>
          </a:p>
          <a:p>
            <a:r>
              <a:rPr lang="cs-CZ" dirty="0" smtClean="0"/>
              <a:t>České školy měšťanské (operace, počty měšťanského živobytí, účetnictví živnostenské)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20. stol.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5259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2500"/>
          </a:bodyPr>
          <a:lstStyle/>
          <a:p>
            <a:pPr algn="just"/>
            <a:r>
              <a:rPr lang="cs-CZ" dirty="0" smtClean="0"/>
              <a:t>1915 – České školy obecné – praktické početní úkoly ze života (účetnictví, spoření, míry a váhy, </a:t>
            </a:r>
            <a:r>
              <a:rPr lang="cs-CZ" dirty="0" smtClean="0"/>
              <a:t>měna</a:t>
            </a:r>
            <a:r>
              <a:rPr lang="cs-CZ" dirty="0" smtClean="0"/>
              <a:t>, výpočty délek, obsahů, objemů, odhady)</a:t>
            </a:r>
          </a:p>
          <a:p>
            <a:pPr algn="just"/>
            <a:r>
              <a:rPr lang="cs-CZ" dirty="0" smtClean="0"/>
              <a:t>Čtyři základní početní operace s čísly celými (přirozenými), desetinnými a často se vyskytujícími zlomky</a:t>
            </a:r>
          </a:p>
          <a:p>
            <a:pPr algn="just"/>
            <a:r>
              <a:rPr lang="cs-CZ" dirty="0" smtClean="0"/>
              <a:t>1932 – měšťanské školy – řešení početních úkonů podle potřeb podnikání a veřejného života, návyk </a:t>
            </a:r>
          </a:p>
          <a:p>
            <a:pPr algn="just">
              <a:buNone/>
            </a:pPr>
            <a:r>
              <a:rPr lang="cs-CZ" dirty="0" smtClean="0"/>
              <a:t>počtářského myšlení, počítání s čísly obecnými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Reformy po 2. světové válce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1948 – první školský zákon:</a:t>
            </a:r>
          </a:p>
          <a:p>
            <a:r>
              <a:rPr lang="cs-CZ" dirty="0" smtClean="0"/>
              <a:t>1. stupeň pětiletý – obecná škola</a:t>
            </a:r>
          </a:p>
          <a:p>
            <a:r>
              <a:rPr lang="cs-CZ" dirty="0" smtClean="0"/>
              <a:t>2. stupeň čtyřletý – střední všeobecně vzdělávací škola</a:t>
            </a:r>
          </a:p>
          <a:p>
            <a:r>
              <a:rPr lang="cs-CZ" dirty="0" smtClean="0"/>
              <a:t>3. stupeň – gymnázia, odborné školy</a:t>
            </a:r>
          </a:p>
          <a:p>
            <a:r>
              <a:rPr lang="cs-CZ" dirty="0" smtClean="0"/>
              <a:t>Přechod na jednotnou školu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Další reformy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1953 – 54 – druhý školský zákon</a:t>
            </a:r>
          </a:p>
          <a:p>
            <a:r>
              <a:rPr lang="cs-CZ" dirty="0" smtClean="0"/>
              <a:t>Osmiletá školní docházka</a:t>
            </a:r>
          </a:p>
          <a:p>
            <a:r>
              <a:rPr lang="cs-CZ" dirty="0" smtClean="0"/>
              <a:t>Jedenáctiletá střední škola</a:t>
            </a:r>
          </a:p>
          <a:p>
            <a:r>
              <a:rPr lang="cs-CZ" dirty="0" smtClean="0"/>
              <a:t>Složkami matematiky jsou aritmetika, algebra, geometrie, trigonometrie</a:t>
            </a:r>
          </a:p>
          <a:p>
            <a:r>
              <a:rPr lang="cs-CZ" dirty="0" smtClean="0"/>
              <a:t>1960 – základní devítiletá škola s prvním stupněm pětiletým, dále 6. – 9. ročník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Obsah učiva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algn="just"/>
            <a:r>
              <a:rPr lang="cs-CZ" dirty="0" smtClean="0"/>
              <a:t>Aritmetika: čtyři základní početní výkony s čísly celými, desetinnými, zlomky, vlastnosti operací, užití na příkladech z praxe. Rozvoj matematického myšlení.</a:t>
            </a:r>
          </a:p>
          <a:p>
            <a:pPr algn="just"/>
            <a:r>
              <a:rPr lang="cs-CZ" dirty="0" smtClean="0"/>
              <a:t>Algebra: počítání s obecnými čísly</a:t>
            </a:r>
          </a:p>
          <a:p>
            <a:pPr algn="just"/>
            <a:r>
              <a:rPr lang="cs-CZ" dirty="0" smtClean="0"/>
              <a:t>Geometrie: planimetrie, stereometrie -  řešení praktických příkladů</a:t>
            </a:r>
          </a:p>
          <a:p>
            <a:pPr algn="just"/>
            <a:r>
              <a:rPr lang="cs-CZ" dirty="0" smtClean="0"/>
              <a:t>Postupná přeměna JSŠ na samostatnou ZDŠ a SVVŠ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Další reformy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1968 – zákon o čtyřletých gymnáziích</a:t>
            </a:r>
          </a:p>
          <a:p>
            <a:pPr algn="just"/>
            <a:r>
              <a:rPr lang="cs-CZ" dirty="0" smtClean="0"/>
              <a:t>1976 – postupné ověřování nového pojetí výuky matematiky, zařazení množinově-logického pojetí od 1. ročníku ZŠ</a:t>
            </a:r>
          </a:p>
          <a:p>
            <a:pPr algn="just"/>
            <a:r>
              <a:rPr lang="cs-CZ" dirty="0" smtClean="0"/>
              <a:t>5. – 8. ročník – posílení algebry, pojmů zobrazení, funkce, rovnice, nerovnice</a:t>
            </a:r>
          </a:p>
          <a:p>
            <a:pPr algn="just"/>
            <a:r>
              <a:rPr lang="cs-CZ" dirty="0" smtClean="0"/>
              <a:t>1983 – zařazení množinového pojetí do všech ročníků základní i střední školy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Další reformy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cs-CZ" dirty="0" smtClean="0"/>
              <a:t>1986 – úprava osnov z r. 1983 – zjednodušení</a:t>
            </a:r>
          </a:p>
          <a:p>
            <a:r>
              <a:rPr lang="cs-CZ" dirty="0" smtClean="0"/>
              <a:t>1990 – změny ve školském systému – školy státní, soukromé, církevní</a:t>
            </a:r>
          </a:p>
          <a:p>
            <a:r>
              <a:rPr lang="cs-CZ" dirty="0" smtClean="0"/>
              <a:t>1996 – povinní devítiletá docházka </a:t>
            </a:r>
          </a:p>
          <a:p>
            <a:r>
              <a:rPr lang="cs-CZ" dirty="0" smtClean="0"/>
              <a:t>Vzdělávací programy:</a:t>
            </a:r>
          </a:p>
          <a:p>
            <a:r>
              <a:rPr lang="cs-CZ" dirty="0" smtClean="0"/>
              <a:t>Základní škola</a:t>
            </a:r>
          </a:p>
          <a:p>
            <a:r>
              <a:rPr lang="cs-CZ" dirty="0" smtClean="0"/>
              <a:t>Obecná škola</a:t>
            </a:r>
          </a:p>
          <a:p>
            <a:r>
              <a:rPr lang="cs-CZ" dirty="0" smtClean="0"/>
              <a:t>Národní škola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Rámcový vzdělávací program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cs-CZ" dirty="0" smtClean="0"/>
              <a:t>Cíle vzdělávání</a:t>
            </a:r>
          </a:p>
          <a:p>
            <a:r>
              <a:rPr lang="cs-CZ" dirty="0" smtClean="0"/>
              <a:t>Klíčové kompetence</a:t>
            </a:r>
          </a:p>
          <a:p>
            <a:r>
              <a:rPr lang="cs-CZ" dirty="0" smtClean="0"/>
              <a:t>Vzdělávací okruhy</a:t>
            </a:r>
          </a:p>
          <a:p>
            <a:r>
              <a:rPr lang="cs-CZ" dirty="0" smtClean="0"/>
              <a:t>Matematika a její aplikace</a:t>
            </a:r>
          </a:p>
          <a:p>
            <a:r>
              <a:rPr lang="cs-CZ" dirty="0" smtClean="0"/>
              <a:t>Číslo a proměnná</a:t>
            </a:r>
          </a:p>
          <a:p>
            <a:r>
              <a:rPr lang="cs-CZ" dirty="0" smtClean="0"/>
              <a:t>Závislosti, vztahy, práce s daty</a:t>
            </a:r>
          </a:p>
          <a:p>
            <a:r>
              <a:rPr lang="cs-CZ" dirty="0" smtClean="0"/>
              <a:t>Geometrie v rovině a v prostoru</a:t>
            </a:r>
          </a:p>
          <a:p>
            <a:r>
              <a:rPr lang="cs-CZ" dirty="0" smtClean="0"/>
              <a:t>Nestandardní aplikační úlohy a problémy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Čtyři etapy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u="sng" dirty="0" smtClean="0"/>
              <a:t>První etapa</a:t>
            </a:r>
            <a:r>
              <a:rPr lang="cs-CZ" dirty="0" smtClean="0"/>
              <a:t>  - období </a:t>
            </a:r>
            <a:r>
              <a:rPr lang="cs-CZ" b="1" dirty="0" smtClean="0"/>
              <a:t>vzniku a formulace abstraktních matematických pojmů</a:t>
            </a:r>
            <a:r>
              <a:rPr lang="cs-CZ" dirty="0" smtClean="0"/>
              <a:t>, dozrávání předpokladů  pro vznik matematiky jako samostatné teoretické vědy. Formuje se aritmetika a geometrie, je spojena s praxí. Trvá od starší doby kamenné – paleolitu do 5. století před naším letopočtem.</a:t>
            </a:r>
            <a:endParaRPr lang="cs-CZ" u="sn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Čtyři etapy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u="sng" dirty="0" smtClean="0"/>
              <a:t>Druhá etapa</a:t>
            </a:r>
            <a:r>
              <a:rPr lang="cs-CZ" dirty="0" smtClean="0"/>
              <a:t>  - </a:t>
            </a:r>
            <a:r>
              <a:rPr lang="cs-CZ" dirty="0" err="1" smtClean="0"/>
              <a:t>etapa</a:t>
            </a:r>
            <a:r>
              <a:rPr lang="cs-CZ" dirty="0" smtClean="0"/>
              <a:t> </a:t>
            </a:r>
            <a:r>
              <a:rPr lang="cs-CZ" b="1" dirty="0" smtClean="0"/>
              <a:t>elementární matematiky</a:t>
            </a:r>
            <a:r>
              <a:rPr lang="cs-CZ" dirty="0" smtClean="0"/>
              <a:t>,  </a:t>
            </a:r>
            <a:r>
              <a:rPr lang="cs-CZ" dirty="0" err="1" smtClean="0"/>
              <a:t>matematiky</a:t>
            </a:r>
            <a:r>
              <a:rPr lang="cs-CZ" dirty="0" smtClean="0"/>
              <a:t> konstantních veličin. Trvá od 5. stol. </a:t>
            </a:r>
            <a:r>
              <a:rPr lang="cs-CZ" dirty="0" err="1"/>
              <a:t>p</a:t>
            </a:r>
            <a:r>
              <a:rPr lang="cs-CZ" dirty="0" err="1" smtClean="0"/>
              <a:t>nl</a:t>
            </a:r>
            <a:r>
              <a:rPr lang="cs-CZ" dirty="0" smtClean="0"/>
              <a:t>. do počátku 17. století.</a:t>
            </a:r>
          </a:p>
          <a:p>
            <a:pPr algn="just"/>
            <a:r>
              <a:rPr lang="cs-CZ" u="sng" dirty="0" smtClean="0"/>
              <a:t>Třetí etapa </a:t>
            </a:r>
            <a:r>
              <a:rPr lang="cs-CZ" dirty="0" smtClean="0"/>
              <a:t> - </a:t>
            </a:r>
            <a:r>
              <a:rPr lang="cs-CZ" b="1" dirty="0" smtClean="0"/>
              <a:t>matematika proměnných veličin</a:t>
            </a:r>
            <a:r>
              <a:rPr lang="cs-CZ" dirty="0" smtClean="0"/>
              <a:t>,</a:t>
            </a:r>
            <a:r>
              <a:rPr lang="cs-CZ" b="1" dirty="0" smtClean="0"/>
              <a:t> </a:t>
            </a:r>
            <a:r>
              <a:rPr lang="cs-CZ" dirty="0" smtClean="0"/>
              <a:t>17., 18., počátek 19. století , období budování a rozvoje matematické analýzy.</a:t>
            </a:r>
          </a:p>
          <a:p>
            <a:pPr algn="just"/>
            <a:r>
              <a:rPr lang="cs-CZ" u="sng" dirty="0" smtClean="0"/>
              <a:t>Čtvrtá etapa</a:t>
            </a:r>
            <a:r>
              <a:rPr lang="cs-CZ" dirty="0" smtClean="0"/>
              <a:t> – matematiky 19., 20. století, soudobá matematika</a:t>
            </a:r>
            <a:endParaRPr lang="cs-CZ" u="sng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První období vývoje matematiky</a:t>
            </a:r>
            <a:br>
              <a:rPr lang="cs-CZ" dirty="0" smtClean="0"/>
            </a:br>
            <a:r>
              <a:rPr lang="cs-CZ" dirty="0" smtClean="0"/>
              <a:t>paleolit – 5. století </a:t>
            </a:r>
            <a:r>
              <a:rPr lang="cs-CZ" dirty="0" err="1" smtClean="0"/>
              <a:t>p.n.l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Potřeba zachytit a vyjádřit počet a tvar</a:t>
            </a:r>
          </a:p>
          <a:p>
            <a:r>
              <a:rPr lang="cs-CZ" dirty="0" smtClean="0"/>
              <a:t>Pojem přirozeného čísla</a:t>
            </a:r>
          </a:p>
          <a:p>
            <a:r>
              <a:rPr lang="cs-CZ" dirty="0" smtClean="0"/>
              <a:t>Schopnost abstrakce</a:t>
            </a:r>
          </a:p>
          <a:p>
            <a:r>
              <a:rPr lang="cs-CZ" dirty="0" smtClean="0"/>
              <a:t>Vznik prvních číslovek</a:t>
            </a:r>
          </a:p>
          <a:p>
            <a:r>
              <a:rPr lang="cs-CZ" dirty="0" smtClean="0"/>
              <a:t>Číselné soustavy</a:t>
            </a:r>
          </a:p>
          <a:p>
            <a:r>
              <a:rPr lang="cs-CZ" dirty="0" smtClean="0"/>
              <a:t>Matematické operace</a:t>
            </a:r>
          </a:p>
          <a:p>
            <a:r>
              <a:rPr lang="cs-CZ" dirty="0" smtClean="0"/>
              <a:t>Vznik geometrických pojmů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Oblasti vývoje matematiky v prvním období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Egypt</a:t>
            </a:r>
          </a:p>
          <a:p>
            <a:r>
              <a:rPr lang="cs-CZ" dirty="0" smtClean="0"/>
              <a:t>Mezopotámie</a:t>
            </a:r>
          </a:p>
          <a:p>
            <a:r>
              <a:rPr lang="cs-CZ" dirty="0" smtClean="0"/>
              <a:t>Čína</a:t>
            </a:r>
          </a:p>
          <a:p>
            <a:r>
              <a:rPr lang="cs-CZ" dirty="0" smtClean="0"/>
              <a:t>Indie</a:t>
            </a:r>
          </a:p>
          <a:p>
            <a:r>
              <a:rPr lang="cs-CZ" dirty="0" smtClean="0"/>
              <a:t>Řecko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Druhé období vývoje matematiky 5.stol.pnl. – </a:t>
            </a:r>
            <a:r>
              <a:rPr lang="cs-CZ" dirty="0" err="1" smtClean="0"/>
              <a:t>poč</a:t>
            </a:r>
            <a:r>
              <a:rPr lang="cs-CZ" dirty="0" smtClean="0"/>
              <a:t>. 17. stol.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Řecko</a:t>
            </a:r>
          </a:p>
          <a:p>
            <a:r>
              <a:rPr lang="cs-CZ" dirty="0" smtClean="0"/>
              <a:t>Thales z </a:t>
            </a:r>
            <a:r>
              <a:rPr lang="cs-CZ" dirty="0" err="1" smtClean="0"/>
              <a:t>Miletu</a:t>
            </a:r>
            <a:r>
              <a:rPr lang="cs-CZ" dirty="0" smtClean="0"/>
              <a:t> (asi 624 – 548 </a:t>
            </a:r>
            <a:r>
              <a:rPr lang="cs-CZ" dirty="0" err="1" smtClean="0"/>
              <a:t>pnl</a:t>
            </a:r>
            <a:r>
              <a:rPr lang="cs-CZ" dirty="0" smtClean="0"/>
              <a:t>.)</a:t>
            </a:r>
          </a:p>
          <a:p>
            <a:r>
              <a:rPr lang="cs-CZ" dirty="0" smtClean="0"/>
              <a:t>Pythagoras ze Samu (asi 570 – 500 </a:t>
            </a:r>
            <a:r>
              <a:rPr lang="cs-CZ" dirty="0" err="1" smtClean="0"/>
              <a:t>pnl</a:t>
            </a:r>
            <a:r>
              <a:rPr lang="cs-CZ" dirty="0" smtClean="0"/>
              <a:t>.)</a:t>
            </a:r>
          </a:p>
          <a:p>
            <a:r>
              <a:rPr lang="cs-CZ" dirty="0" smtClean="0"/>
              <a:t>Platon (427 – 347 </a:t>
            </a:r>
            <a:r>
              <a:rPr lang="cs-CZ" dirty="0" err="1" smtClean="0"/>
              <a:t>pnl</a:t>
            </a:r>
            <a:r>
              <a:rPr lang="cs-CZ" dirty="0" smtClean="0"/>
              <a:t>.)</a:t>
            </a:r>
          </a:p>
          <a:p>
            <a:r>
              <a:rPr lang="cs-CZ" dirty="0" smtClean="0"/>
              <a:t>Aristoteles (384 – 322 </a:t>
            </a:r>
            <a:r>
              <a:rPr lang="cs-CZ" dirty="0" err="1" smtClean="0"/>
              <a:t>pnl</a:t>
            </a:r>
            <a:r>
              <a:rPr lang="cs-CZ" dirty="0" smtClean="0"/>
              <a:t>.)</a:t>
            </a:r>
          </a:p>
          <a:p>
            <a:r>
              <a:rPr lang="cs-CZ" dirty="0" smtClean="0"/>
              <a:t>Euklides(asi 306 – 283 </a:t>
            </a:r>
            <a:r>
              <a:rPr lang="cs-CZ" dirty="0" err="1" smtClean="0"/>
              <a:t>pnl</a:t>
            </a:r>
            <a:r>
              <a:rPr lang="cs-CZ" dirty="0" smtClean="0"/>
              <a:t>.)</a:t>
            </a:r>
          </a:p>
          <a:p>
            <a:r>
              <a:rPr lang="cs-CZ" dirty="0" err="1" smtClean="0"/>
              <a:t>Archimedes</a:t>
            </a:r>
            <a:r>
              <a:rPr lang="cs-CZ" dirty="0" smtClean="0"/>
              <a:t> (287 – 212 </a:t>
            </a:r>
            <a:r>
              <a:rPr lang="cs-CZ" dirty="0" err="1" smtClean="0"/>
              <a:t>pnl</a:t>
            </a:r>
            <a:r>
              <a:rPr lang="cs-CZ" dirty="0" smtClean="0"/>
              <a:t>.)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Další matematikové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Apollonios</a:t>
            </a:r>
            <a:r>
              <a:rPr lang="cs-CZ" dirty="0" smtClean="0"/>
              <a:t> z </a:t>
            </a:r>
            <a:r>
              <a:rPr lang="cs-CZ" dirty="0" err="1" smtClean="0"/>
              <a:t>Pergy</a:t>
            </a:r>
            <a:r>
              <a:rPr lang="cs-CZ" dirty="0" smtClean="0"/>
              <a:t> (asi 260 – 170 </a:t>
            </a:r>
            <a:r>
              <a:rPr lang="cs-CZ" dirty="0" err="1" smtClean="0"/>
              <a:t>pnl</a:t>
            </a:r>
            <a:r>
              <a:rPr lang="cs-CZ" dirty="0" smtClean="0"/>
              <a:t>.)</a:t>
            </a:r>
          </a:p>
          <a:p>
            <a:r>
              <a:rPr lang="cs-CZ" dirty="0" err="1" smtClean="0"/>
              <a:t>Eratosthenes</a:t>
            </a:r>
            <a:r>
              <a:rPr lang="cs-CZ" dirty="0" smtClean="0"/>
              <a:t>  z </a:t>
            </a:r>
            <a:r>
              <a:rPr lang="cs-CZ" dirty="0" err="1" smtClean="0"/>
              <a:t>Kyrene</a:t>
            </a:r>
            <a:r>
              <a:rPr lang="cs-CZ" dirty="0" smtClean="0"/>
              <a:t> (asi 276 – 194 </a:t>
            </a:r>
            <a:r>
              <a:rPr lang="cs-CZ" dirty="0" err="1" smtClean="0"/>
              <a:t>pnl</a:t>
            </a:r>
            <a:r>
              <a:rPr lang="cs-CZ" dirty="0" smtClean="0"/>
              <a:t>.)</a:t>
            </a:r>
          </a:p>
          <a:p>
            <a:r>
              <a:rPr lang="cs-CZ" dirty="0" err="1" smtClean="0"/>
              <a:t>Heron</a:t>
            </a:r>
            <a:r>
              <a:rPr lang="cs-CZ" dirty="0" smtClean="0"/>
              <a:t> z Alexandrie (2. nebo 1. stol. </a:t>
            </a:r>
            <a:r>
              <a:rPr lang="cs-CZ" dirty="0" err="1"/>
              <a:t>p</a:t>
            </a:r>
            <a:r>
              <a:rPr lang="cs-CZ" dirty="0" err="1" smtClean="0"/>
              <a:t>nl</a:t>
            </a:r>
            <a:r>
              <a:rPr lang="cs-CZ" dirty="0" smtClean="0"/>
              <a:t>.)</a:t>
            </a:r>
          </a:p>
          <a:p>
            <a:r>
              <a:rPr lang="cs-CZ" dirty="0" err="1" smtClean="0"/>
              <a:t>Diofantos</a:t>
            </a:r>
            <a:r>
              <a:rPr lang="cs-CZ" dirty="0" smtClean="0"/>
              <a:t> (kolem 250 </a:t>
            </a:r>
            <a:r>
              <a:rPr lang="cs-CZ" dirty="0" err="1" smtClean="0"/>
              <a:t>pnl</a:t>
            </a:r>
            <a:r>
              <a:rPr lang="cs-CZ" dirty="0" smtClean="0"/>
              <a:t>.)</a:t>
            </a:r>
          </a:p>
          <a:p>
            <a:r>
              <a:rPr lang="cs-CZ" dirty="0" smtClean="0"/>
              <a:t>Ptolemaios  I. (306 – 283 </a:t>
            </a:r>
            <a:r>
              <a:rPr lang="cs-CZ" dirty="0" err="1" smtClean="0"/>
              <a:t>pnl</a:t>
            </a:r>
            <a:r>
              <a:rPr lang="cs-CZ" dirty="0" smtClean="0"/>
              <a:t>.)</a:t>
            </a:r>
          </a:p>
          <a:p>
            <a:r>
              <a:rPr lang="cs-CZ" dirty="0" smtClean="0"/>
              <a:t>Ptolemaios </a:t>
            </a:r>
            <a:r>
              <a:rPr lang="cs-CZ" dirty="0" err="1" smtClean="0"/>
              <a:t>Claudius</a:t>
            </a:r>
            <a:r>
              <a:rPr lang="cs-CZ" dirty="0" smtClean="0"/>
              <a:t> (asi 85 – 165)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Indie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Brahnagupta</a:t>
            </a:r>
            <a:r>
              <a:rPr lang="cs-CZ" dirty="0" smtClean="0"/>
              <a:t> (598 – 625?)</a:t>
            </a:r>
          </a:p>
          <a:p>
            <a:r>
              <a:rPr lang="cs-CZ" dirty="0" err="1" smtClean="0"/>
              <a:t>Bhaskara</a:t>
            </a:r>
            <a:r>
              <a:rPr lang="cs-CZ" dirty="0" smtClean="0"/>
              <a:t> (1140 – 1185?)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1291</Words>
  <Application>Microsoft Office PowerPoint</Application>
  <PresentationFormat>Předvádění na obrazovce (4:3)</PresentationFormat>
  <Paragraphs>172</Paragraphs>
  <Slides>29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Motiv sady Office</vt:lpstr>
      <vt:lpstr>DIDAKTIKA  MATEMATIKY  4</vt:lpstr>
      <vt:lpstr>Historie matematiky a filosofické směry v matematice</vt:lpstr>
      <vt:lpstr>Čtyři etapy</vt:lpstr>
      <vt:lpstr>Čtyři etapy</vt:lpstr>
      <vt:lpstr>První období vývoje matematiky paleolit – 5. století p.n.l.</vt:lpstr>
      <vt:lpstr>Oblasti vývoje matematiky v prvním období</vt:lpstr>
      <vt:lpstr>Druhé období vývoje matematiky 5.stol.pnl. – poč. 17. stol.</vt:lpstr>
      <vt:lpstr>Další matematikové</vt:lpstr>
      <vt:lpstr>Indie</vt:lpstr>
      <vt:lpstr>Arabové</vt:lpstr>
      <vt:lpstr>Evropa</vt:lpstr>
      <vt:lpstr>Třetí etapa 17., 18., poč. 19. stol.</vt:lpstr>
      <vt:lpstr>Čtvrtá etapa 19., 20. stol.</vt:lpstr>
      <vt:lpstr>Historie vyučování matematice</vt:lpstr>
      <vt:lpstr>Významní učitelé</vt:lpstr>
      <vt:lpstr>První učebnice počtů</vt:lpstr>
      <vt:lpstr>16., 17. stol.</vt:lpstr>
      <vt:lpstr>17., 18. století</vt:lpstr>
      <vt:lpstr>Druhá polovina 18. stol.</vt:lpstr>
      <vt:lpstr>18., 19. stol.</vt:lpstr>
      <vt:lpstr>Reformy</vt:lpstr>
      <vt:lpstr>19. stol.</vt:lpstr>
      <vt:lpstr>20. stol.</vt:lpstr>
      <vt:lpstr>Reformy po 2. světové válce</vt:lpstr>
      <vt:lpstr>Další reformy</vt:lpstr>
      <vt:lpstr>Obsah učiva</vt:lpstr>
      <vt:lpstr>Další reformy</vt:lpstr>
      <vt:lpstr>Další reformy</vt:lpstr>
      <vt:lpstr>Rámcový vzdělávací program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DIDAKTIKA  MATEMATIKY  4</dc:title>
  <dc:creator>BLAZKOVA</dc:creator>
  <cp:lastModifiedBy>lektor</cp:lastModifiedBy>
  <cp:revision>24</cp:revision>
  <dcterms:created xsi:type="dcterms:W3CDTF">2012-02-18T15:53:00Z</dcterms:created>
  <dcterms:modified xsi:type="dcterms:W3CDTF">2012-02-27T13:41:45Z</dcterms:modified>
</cp:coreProperties>
</file>