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31.3.2011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Kommunikative</a:t>
            </a:r>
            <a:r>
              <a:rPr lang="cs-CZ" dirty="0" smtClean="0"/>
              <a:t> </a:t>
            </a:r>
            <a:r>
              <a:rPr lang="cs-CZ" dirty="0" err="1" smtClean="0"/>
              <a:t>Methode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Verantwortbarkeit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	man muss für seine Handlung verantworten</a:t>
            </a:r>
          </a:p>
          <a:p>
            <a:r>
              <a:rPr lang="de-DE" dirty="0" smtClean="0"/>
              <a:t>Komplexität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i="1" dirty="0" smtClean="0"/>
              <a:t>Peter bewegt seine Hand</a:t>
            </a:r>
          </a:p>
          <a:p>
            <a:pPr>
              <a:buNone/>
            </a:pPr>
            <a:r>
              <a:rPr lang="de-DE" i="1" dirty="0" smtClean="0"/>
              <a:t>	P. bewegt den Fenstergriff</a:t>
            </a:r>
          </a:p>
          <a:p>
            <a:pPr>
              <a:buNone/>
            </a:pPr>
            <a:r>
              <a:rPr lang="de-DE" i="1" dirty="0" smtClean="0"/>
              <a:t>	P. öffnet das Fenster</a:t>
            </a:r>
          </a:p>
          <a:p>
            <a:pPr>
              <a:buNone/>
            </a:pPr>
            <a:r>
              <a:rPr lang="de-DE" i="1" dirty="0" smtClean="0"/>
              <a:t>	P. lüftet den Raum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Interpretationsabhängigkeit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Handlungen sind keine natürlichen oder realen Phänomene, die unabhängig davon existieren, ob wir sie verstehen.</a:t>
            </a:r>
          </a:p>
          <a:p>
            <a:r>
              <a:rPr lang="de-DE" dirty="0" smtClean="0"/>
              <a:t>Nicht objektiv</a:t>
            </a:r>
          </a:p>
          <a:p>
            <a:r>
              <a:rPr lang="de-DE" dirty="0" smtClean="0"/>
              <a:t>Soziale Phänomene (existieren unter einer Beschreibung, sind </a:t>
            </a:r>
            <a:r>
              <a:rPr lang="de-DE" dirty="0" err="1" smtClean="0"/>
              <a:t>Konstrukte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Handlungen sind interpretationsabhängige, sinnhafte, gerichtete, kontrollierbare und zu verantwortende komplexe Tätigkeiten oder Unterlassungen, die durch Zuordnung zu Handlungsmustern verstanden werden können, weil sie durch soziale Regeln eingespielt sind.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Kommunikation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verstehen wir unter Kommunikation?</a:t>
            </a:r>
          </a:p>
          <a:p>
            <a:endParaRPr lang="de-DE" dirty="0" smtClean="0"/>
          </a:p>
          <a:p>
            <a:r>
              <a:rPr lang="de-DE" dirty="0" smtClean="0"/>
              <a:t>Im Sinne von Verständigung beruht sie auf einer elementaren Wechselseitigkeit geteilter Bedeutungen, die den Äußerungen nicht von vornherein zukommen, sondern sich erst im Prozess des Interagierens herausbilden.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Psycholinguistische</a:t>
            </a:r>
            <a:r>
              <a:rPr lang="cs-CZ" dirty="0" smtClean="0"/>
              <a:t> </a:t>
            </a:r>
            <a:r>
              <a:rPr lang="cs-CZ" dirty="0" err="1" smtClean="0"/>
              <a:t>Grundlage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Entwicklung</a:t>
            </a:r>
            <a:r>
              <a:rPr lang="cs-CZ" dirty="0" smtClean="0"/>
              <a:t> </a:t>
            </a:r>
            <a:r>
              <a:rPr lang="cs-CZ" dirty="0" err="1" smtClean="0"/>
              <a:t>Ende</a:t>
            </a:r>
            <a:r>
              <a:rPr lang="cs-CZ" dirty="0" smtClean="0"/>
              <a:t> der 80-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Jahre</a:t>
            </a:r>
            <a:r>
              <a:rPr lang="cs-CZ" dirty="0" smtClean="0"/>
              <a:t> </a:t>
            </a:r>
            <a:r>
              <a:rPr lang="cs-CZ" dirty="0" err="1" smtClean="0"/>
              <a:t>ergänzt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kommunikativ</a:t>
            </a:r>
            <a:r>
              <a:rPr lang="cs-CZ" dirty="0" smtClean="0"/>
              <a:t>-</a:t>
            </a:r>
            <a:r>
              <a:rPr lang="cs-CZ" dirty="0" err="1" smtClean="0"/>
              <a:t>pragmatische</a:t>
            </a:r>
            <a:r>
              <a:rPr lang="cs-CZ" dirty="0" smtClean="0"/>
              <a:t> </a:t>
            </a:r>
            <a:r>
              <a:rPr lang="cs-CZ" dirty="0" err="1" smtClean="0"/>
              <a:t>Sichtweise</a:t>
            </a:r>
            <a:r>
              <a:rPr lang="cs-CZ" dirty="0" smtClean="0"/>
              <a:t>/</a:t>
            </a:r>
            <a:r>
              <a:rPr lang="cs-CZ" dirty="0" err="1" smtClean="0"/>
              <a:t>Methode</a:t>
            </a:r>
            <a:endParaRPr lang="cs-CZ" dirty="0" smtClean="0"/>
          </a:p>
          <a:p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mehr</a:t>
            </a:r>
            <a:r>
              <a:rPr lang="cs-CZ" dirty="0" smtClean="0"/>
              <a:t> </a:t>
            </a:r>
            <a:r>
              <a:rPr lang="cs-CZ" dirty="0" err="1" smtClean="0"/>
              <a:t>Funktion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Bedeutung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stehen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Vordergrund</a:t>
            </a:r>
            <a:r>
              <a:rPr lang="cs-CZ" dirty="0" smtClean="0"/>
              <a:t>, </a:t>
            </a:r>
            <a:r>
              <a:rPr lang="cs-CZ" dirty="0" err="1" smtClean="0"/>
              <a:t>sondern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Informationsverarbeitende</a:t>
            </a:r>
            <a:r>
              <a:rPr lang="cs-CZ" dirty="0" smtClean="0"/>
              <a:t> </a:t>
            </a:r>
            <a:r>
              <a:rPr lang="cs-CZ" dirty="0" err="1" smtClean="0"/>
              <a:t>Prozesse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Gehirn</a:t>
            </a:r>
            <a:r>
              <a:rPr lang="cs-CZ" dirty="0" smtClean="0"/>
              <a:t> des </a:t>
            </a:r>
            <a:r>
              <a:rPr lang="cs-CZ" dirty="0" err="1" smtClean="0"/>
              <a:t>Menschen</a:t>
            </a:r>
            <a:r>
              <a:rPr lang="cs-CZ" dirty="0" smtClean="0"/>
              <a:t> vor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Lerntheoretische</a:t>
            </a:r>
            <a:r>
              <a:rPr lang="cs-CZ" dirty="0" smtClean="0"/>
              <a:t> </a:t>
            </a:r>
            <a:r>
              <a:rPr lang="cs-CZ" dirty="0" err="1" smtClean="0"/>
              <a:t>Grundlagen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Konstruktionsprozess</a:t>
            </a:r>
            <a:r>
              <a:rPr lang="cs-CZ" dirty="0" smtClean="0"/>
              <a:t>, der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Lerner</a:t>
            </a:r>
            <a:r>
              <a:rPr lang="cs-CZ" dirty="0" smtClean="0"/>
              <a:t> </a:t>
            </a:r>
            <a:r>
              <a:rPr lang="cs-CZ" dirty="0" err="1" smtClean="0"/>
              <a:t>selbst</a:t>
            </a:r>
            <a:r>
              <a:rPr lang="cs-CZ" dirty="0" smtClean="0"/>
              <a:t> </a:t>
            </a:r>
            <a:r>
              <a:rPr lang="cs-CZ" dirty="0" err="1" smtClean="0"/>
              <a:t>gesteuert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organisiert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Der </a:t>
            </a:r>
            <a:r>
              <a:rPr lang="cs-CZ" dirty="0" err="1" smtClean="0"/>
              <a:t>Lerner</a:t>
            </a:r>
            <a:r>
              <a:rPr lang="cs-CZ" dirty="0" smtClean="0"/>
              <a:t> </a:t>
            </a:r>
            <a:r>
              <a:rPr lang="cs-CZ" dirty="0" err="1" smtClean="0"/>
              <a:t>baut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seinen</a:t>
            </a:r>
            <a:r>
              <a:rPr lang="cs-CZ" dirty="0" smtClean="0"/>
              <a:t> </a:t>
            </a:r>
            <a:r>
              <a:rPr lang="cs-CZ" dirty="0" err="1" smtClean="0"/>
              <a:t>persönlichen</a:t>
            </a:r>
            <a:r>
              <a:rPr lang="cs-CZ" dirty="0" smtClean="0"/>
              <a:t> </a:t>
            </a:r>
            <a:r>
              <a:rPr lang="cs-CZ" dirty="0" err="1" smtClean="0"/>
              <a:t>Lebenserfahrungen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Des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begrenzt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Au</a:t>
            </a:r>
            <a:r>
              <a:rPr lang="de-DE" dirty="0" err="1" smtClean="0"/>
              <a:t>ßen</a:t>
            </a:r>
            <a:r>
              <a:rPr lang="de-DE" dirty="0" smtClean="0"/>
              <a:t> beeinflusst</a:t>
            </a:r>
          </a:p>
          <a:p>
            <a:r>
              <a:rPr lang="de-DE" dirty="0" smtClean="0"/>
              <a:t>Bedeutend ist aber der soziale Kontakt und Interaktion mit Anderen.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Übungsformen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Keine speziellen konstruktivistischen Übungen</a:t>
            </a:r>
          </a:p>
          <a:p>
            <a:r>
              <a:rPr lang="de-DE" dirty="0" smtClean="0"/>
              <a:t>Richten sich aber nach den Erfordernissen der Wirklichkeit </a:t>
            </a:r>
            <a:r>
              <a:rPr lang="de-DE" dirty="0" smtClean="0"/>
              <a:t>(</a:t>
            </a:r>
            <a:r>
              <a:rPr lang="de-DE" dirty="0" smtClean="0"/>
              <a:t>Pragmatisch)</a:t>
            </a:r>
          </a:p>
          <a:p>
            <a:r>
              <a:rPr lang="de-DE" dirty="0" smtClean="0"/>
              <a:t>Authentische Aufgaben</a:t>
            </a:r>
          </a:p>
          <a:p>
            <a:r>
              <a:rPr lang="de-DE" dirty="0" smtClean="0"/>
              <a:t>Z.B. gemeinsame Erarbeitung einer Erschließungsstrategie, Planung und Durchführung eines Projektes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Bevorzugte Arbeitsformen und Aufgaben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Partner- und Gruppenarbeit</a:t>
            </a:r>
          </a:p>
          <a:p>
            <a:r>
              <a:rPr lang="de-DE" dirty="0" smtClean="0"/>
              <a:t>Offene Aufgaben mit mehreren Lösungen</a:t>
            </a:r>
          </a:p>
          <a:p>
            <a:r>
              <a:rPr lang="de-DE" dirty="0" smtClean="0"/>
              <a:t>Authentische Texte erschließen</a:t>
            </a:r>
          </a:p>
          <a:p>
            <a:r>
              <a:rPr lang="de-DE" dirty="0" smtClean="0"/>
              <a:t>Denkaufgaben</a:t>
            </a:r>
          </a:p>
          <a:p>
            <a:r>
              <a:rPr lang="de-DE" dirty="0" smtClean="0"/>
              <a:t>Induktives Lernen</a:t>
            </a:r>
          </a:p>
          <a:p>
            <a:r>
              <a:rPr lang="de-DE" dirty="0" smtClean="0"/>
              <a:t>Lernstrategien bewusst machen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Kognitive</a:t>
            </a:r>
            <a:r>
              <a:rPr lang="cs-CZ" dirty="0" smtClean="0"/>
              <a:t> </a:t>
            </a:r>
            <a:r>
              <a:rPr lang="cs-CZ" dirty="0" err="1" smtClean="0"/>
              <a:t>Methoden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Auseinandersetzung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behavioristischen</a:t>
            </a:r>
            <a:r>
              <a:rPr lang="cs-CZ" dirty="0" smtClean="0"/>
              <a:t> </a:t>
            </a:r>
            <a:r>
              <a:rPr lang="cs-CZ" dirty="0" err="1" smtClean="0"/>
              <a:t>Lerntheorie</a:t>
            </a:r>
            <a:r>
              <a:rPr lang="cs-CZ" dirty="0" smtClean="0"/>
              <a:t> </a:t>
            </a:r>
            <a:r>
              <a:rPr lang="cs-CZ" dirty="0" err="1" smtClean="0"/>
              <a:t>Skinners</a:t>
            </a:r>
            <a:endParaRPr lang="cs-CZ" dirty="0" smtClean="0"/>
          </a:p>
          <a:p>
            <a:r>
              <a:rPr lang="cs-CZ" dirty="0" err="1" smtClean="0"/>
              <a:t>entsteht</a:t>
            </a:r>
            <a:r>
              <a:rPr lang="cs-CZ" dirty="0" smtClean="0"/>
              <a:t> in den </a:t>
            </a:r>
            <a:r>
              <a:rPr lang="cs-CZ" dirty="0" err="1" smtClean="0"/>
              <a:t>späten</a:t>
            </a:r>
            <a:r>
              <a:rPr lang="cs-CZ" dirty="0" smtClean="0"/>
              <a:t> 60-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Jahren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Verbindung</a:t>
            </a:r>
            <a:r>
              <a:rPr lang="cs-CZ" dirty="0" smtClean="0"/>
              <a:t> der </a:t>
            </a:r>
            <a:r>
              <a:rPr lang="cs-CZ" dirty="0" err="1" smtClean="0"/>
              <a:t>kognitiven</a:t>
            </a:r>
            <a:r>
              <a:rPr lang="cs-CZ" dirty="0" smtClean="0"/>
              <a:t> </a:t>
            </a:r>
            <a:r>
              <a:rPr lang="cs-CZ" dirty="0" err="1" smtClean="0"/>
              <a:t>Lerntheorien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Chomsky</a:t>
            </a:r>
            <a:r>
              <a:rPr lang="cs-CZ" dirty="0" smtClean="0"/>
              <a:t> (1961) </a:t>
            </a:r>
            <a:r>
              <a:rPr lang="cs-CZ" dirty="0" err="1" smtClean="0"/>
              <a:t>propagierten</a:t>
            </a:r>
            <a:r>
              <a:rPr lang="cs-CZ" dirty="0" smtClean="0"/>
              <a:t> </a:t>
            </a:r>
            <a:r>
              <a:rPr lang="cs-CZ" dirty="0" err="1" smtClean="0"/>
              <a:t>generativen</a:t>
            </a:r>
            <a:r>
              <a:rPr lang="cs-CZ" dirty="0" smtClean="0"/>
              <a:t> </a:t>
            </a:r>
            <a:r>
              <a:rPr lang="cs-CZ" dirty="0" err="1" smtClean="0"/>
              <a:t>Grammatik</a:t>
            </a:r>
            <a:endParaRPr lang="cs-CZ" dirty="0" smtClean="0"/>
          </a:p>
          <a:p>
            <a:r>
              <a:rPr lang="cs-CZ" dirty="0" err="1" smtClean="0"/>
              <a:t>Auswirkung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Kommunikative</a:t>
            </a:r>
            <a:r>
              <a:rPr lang="cs-CZ" dirty="0" smtClean="0"/>
              <a:t> Didaktik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Seit</a:t>
            </a:r>
            <a:r>
              <a:rPr lang="cs-CZ" dirty="0" smtClean="0"/>
              <a:t> der </a:t>
            </a:r>
            <a:r>
              <a:rPr lang="cs-CZ" dirty="0" err="1" smtClean="0"/>
              <a:t>Mitte</a:t>
            </a:r>
            <a:r>
              <a:rPr lang="cs-CZ" dirty="0" smtClean="0"/>
              <a:t> der 70er </a:t>
            </a:r>
            <a:r>
              <a:rPr lang="cs-CZ" dirty="0" err="1" smtClean="0"/>
              <a:t>Jahre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Kommunikative</a:t>
            </a:r>
            <a:r>
              <a:rPr lang="cs-CZ" dirty="0" smtClean="0"/>
              <a:t> </a:t>
            </a:r>
            <a:r>
              <a:rPr lang="cs-CZ" dirty="0" err="1" smtClean="0"/>
              <a:t>Kompetenz</a:t>
            </a:r>
            <a:r>
              <a:rPr lang="cs-CZ" dirty="0" smtClean="0"/>
              <a:t> =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übergeordnete</a:t>
            </a:r>
            <a:r>
              <a:rPr lang="cs-CZ" dirty="0" smtClean="0"/>
              <a:t> </a:t>
            </a:r>
            <a:r>
              <a:rPr lang="cs-CZ" dirty="0" err="1" smtClean="0"/>
              <a:t>Ziel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Entwicklung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pragmatisch</a:t>
            </a:r>
            <a:r>
              <a:rPr lang="cs-CZ" dirty="0" smtClean="0"/>
              <a:t>-</a:t>
            </a:r>
            <a:r>
              <a:rPr lang="cs-CZ" dirty="0" err="1" smtClean="0"/>
              <a:t>funktionalen</a:t>
            </a:r>
            <a:r>
              <a:rPr lang="cs-CZ" dirty="0" smtClean="0"/>
              <a:t> </a:t>
            </a:r>
            <a:r>
              <a:rPr lang="cs-CZ" dirty="0" err="1" smtClean="0"/>
              <a:t>Konzeption</a:t>
            </a:r>
            <a:r>
              <a:rPr lang="cs-CZ" dirty="0" smtClean="0"/>
              <a:t> des </a:t>
            </a:r>
            <a:r>
              <a:rPr lang="cs-CZ" dirty="0" err="1" smtClean="0"/>
              <a:t>FSUs</a:t>
            </a:r>
            <a:endParaRPr lang="cs-CZ" dirty="0" smtClean="0"/>
          </a:p>
          <a:p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Orientierung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Lernerzentriertheit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Der </a:t>
            </a:r>
            <a:r>
              <a:rPr lang="cs-CZ" dirty="0" err="1" smtClean="0"/>
              <a:t>Lernende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Subjekt des </a:t>
            </a:r>
            <a:r>
              <a:rPr lang="cs-CZ" dirty="0" err="1" smtClean="0"/>
              <a:t>Lernprozesses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err="1" smtClean="0"/>
              <a:t>Soziokulturelle</a:t>
            </a:r>
            <a:r>
              <a:rPr lang="cs-CZ" dirty="0" smtClean="0"/>
              <a:t> </a:t>
            </a:r>
            <a:r>
              <a:rPr lang="cs-CZ" dirty="0" err="1" smtClean="0"/>
              <a:t>Faktoren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Vorwissen</a:t>
            </a:r>
            <a:r>
              <a:rPr lang="cs-CZ" dirty="0" smtClean="0"/>
              <a:t> (</a:t>
            </a:r>
            <a:r>
              <a:rPr lang="cs-CZ" dirty="0" err="1" smtClean="0"/>
              <a:t>Lernstrategien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Motivation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Muttersprache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Persönlichkeitsentfaltung</a:t>
            </a:r>
            <a:r>
              <a:rPr lang="cs-CZ" dirty="0" smtClean="0"/>
              <a:t> durch </a:t>
            </a:r>
            <a:r>
              <a:rPr lang="cs-CZ" dirty="0" err="1" smtClean="0"/>
              <a:t>Begegnung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fremden</a:t>
            </a:r>
            <a:r>
              <a:rPr lang="cs-CZ" dirty="0" smtClean="0"/>
              <a:t> </a:t>
            </a:r>
            <a:r>
              <a:rPr lang="cs-CZ" dirty="0" err="1" smtClean="0"/>
              <a:t>Welt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Pragmatische</a:t>
            </a:r>
            <a:r>
              <a:rPr lang="cs-CZ" dirty="0" smtClean="0"/>
              <a:t> </a:t>
            </a:r>
            <a:r>
              <a:rPr lang="cs-CZ" dirty="0" err="1" smtClean="0"/>
              <a:t>Orientierung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Bedürfnisse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Lernenden</a:t>
            </a:r>
            <a:r>
              <a:rPr lang="cs-CZ" dirty="0" smtClean="0"/>
              <a:t> </a:t>
            </a:r>
            <a:r>
              <a:rPr lang="cs-CZ" dirty="0" err="1" smtClean="0"/>
              <a:t>hinsichtlich</a:t>
            </a:r>
            <a:r>
              <a:rPr lang="cs-CZ" dirty="0" smtClean="0"/>
              <a:t> des </a:t>
            </a:r>
            <a:r>
              <a:rPr lang="cs-CZ" dirty="0" err="1" smtClean="0"/>
              <a:t>Fremdsprachengebrauchs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(der </a:t>
            </a:r>
            <a:r>
              <a:rPr lang="cs-CZ" dirty="0" err="1" smtClean="0"/>
              <a:t>Wechsel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Lerngegenstand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Lernenden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Pragmalinguistik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der </a:t>
            </a:r>
            <a:r>
              <a:rPr lang="cs-CZ" dirty="0" err="1" smtClean="0"/>
              <a:t>zentrale</a:t>
            </a:r>
            <a:r>
              <a:rPr lang="cs-CZ" dirty="0" smtClean="0"/>
              <a:t> </a:t>
            </a:r>
            <a:r>
              <a:rPr lang="cs-CZ" dirty="0" err="1" smtClean="0"/>
              <a:t>Begriff</a:t>
            </a:r>
            <a:r>
              <a:rPr lang="cs-CZ" dirty="0" smtClean="0"/>
              <a:t> 	</a:t>
            </a:r>
            <a:r>
              <a:rPr lang="cs-CZ" i="1" dirty="0" err="1" smtClean="0"/>
              <a:t>Handlung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i="1" dirty="0" err="1" smtClean="0"/>
              <a:t>Handlung</a:t>
            </a:r>
            <a:r>
              <a:rPr lang="cs-CZ" dirty="0" smtClean="0"/>
              <a:t>?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Die </a:t>
            </a:r>
            <a:r>
              <a:rPr lang="cs-CZ" dirty="0" err="1" smtClean="0"/>
              <a:t>erste</a:t>
            </a:r>
            <a:r>
              <a:rPr lang="cs-CZ" dirty="0" smtClean="0"/>
              <a:t> „</a:t>
            </a:r>
            <a:r>
              <a:rPr lang="cs-CZ" dirty="0" err="1" smtClean="0"/>
              <a:t>naive</a:t>
            </a:r>
            <a:r>
              <a:rPr lang="cs-CZ" dirty="0" smtClean="0"/>
              <a:t>“ </a:t>
            </a:r>
            <a:r>
              <a:rPr lang="cs-CZ" dirty="0" err="1" smtClean="0"/>
              <a:t>Antwort</a:t>
            </a:r>
            <a:r>
              <a:rPr lang="cs-CZ" dirty="0" smtClean="0"/>
              <a:t> = </a:t>
            </a:r>
            <a:r>
              <a:rPr lang="cs-CZ" dirty="0" err="1" smtClean="0"/>
              <a:t>Tätigkeit</a:t>
            </a:r>
            <a:r>
              <a:rPr lang="cs-CZ" dirty="0" smtClean="0"/>
              <a:t>, </a:t>
            </a:r>
            <a:r>
              <a:rPr lang="cs-CZ" dirty="0" err="1" smtClean="0"/>
              <a:t>Tat</a:t>
            </a:r>
            <a:endParaRPr lang="cs-CZ" dirty="0" smtClean="0"/>
          </a:p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Beispiel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1. „</a:t>
            </a:r>
            <a:r>
              <a:rPr lang="cs-CZ" dirty="0" err="1" smtClean="0"/>
              <a:t>Nun</a:t>
            </a:r>
            <a:r>
              <a:rPr lang="cs-CZ" dirty="0" smtClean="0"/>
              <a:t> </a:t>
            </a:r>
            <a:r>
              <a:rPr lang="cs-CZ" dirty="0" err="1" smtClean="0"/>
              <a:t>hast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den </a:t>
            </a:r>
            <a:r>
              <a:rPr lang="cs-CZ" dirty="0" err="1" smtClean="0"/>
              <a:t>ganzen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</a:t>
            </a:r>
            <a:r>
              <a:rPr lang="cs-CZ" dirty="0" err="1" smtClean="0"/>
              <a:t>getan</a:t>
            </a:r>
            <a:r>
              <a:rPr lang="cs-CZ" dirty="0" smtClean="0"/>
              <a:t>!“, </a:t>
            </a:r>
            <a:r>
              <a:rPr lang="cs-CZ" dirty="0" err="1" smtClean="0"/>
              <a:t>schimpft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Mutter</a:t>
            </a:r>
            <a:r>
              <a:rPr lang="cs-CZ" dirty="0" smtClean="0"/>
              <a:t>. – „</a:t>
            </a:r>
            <a:r>
              <a:rPr lang="cs-CZ" dirty="0" err="1" smtClean="0"/>
              <a:t>Wieso</a:t>
            </a:r>
            <a:r>
              <a:rPr lang="cs-CZ" dirty="0" smtClean="0"/>
              <a:t>?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gedacht</a:t>
            </a:r>
            <a:r>
              <a:rPr lang="cs-CZ" dirty="0" smtClean="0"/>
              <a:t>!“ </a:t>
            </a:r>
            <a:r>
              <a:rPr lang="cs-CZ" dirty="0" err="1" smtClean="0"/>
              <a:t>sagt</a:t>
            </a:r>
            <a:r>
              <a:rPr lang="cs-CZ" dirty="0" smtClean="0"/>
              <a:t> der </a:t>
            </a:r>
            <a:r>
              <a:rPr lang="cs-CZ" dirty="0" err="1" smtClean="0"/>
              <a:t>Sohn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Es </a:t>
            </a:r>
            <a:r>
              <a:rPr lang="cs-CZ" dirty="0" err="1" smtClean="0"/>
              <a:t>gibt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b="1" dirty="0" err="1" smtClean="0"/>
              <a:t>innere</a:t>
            </a:r>
            <a:r>
              <a:rPr lang="cs-CZ" b="1" dirty="0" smtClean="0"/>
              <a:t> </a:t>
            </a:r>
            <a:r>
              <a:rPr lang="cs-CZ" dirty="0" err="1" smtClean="0"/>
              <a:t>Handlung</a:t>
            </a:r>
            <a:r>
              <a:rPr lang="cs-CZ" dirty="0" smtClean="0"/>
              <a:t>      ohne </a:t>
            </a:r>
            <a:r>
              <a:rPr lang="cs-CZ" dirty="0" err="1" smtClean="0"/>
              <a:t>äu</a:t>
            </a:r>
            <a:r>
              <a:rPr lang="de-DE" dirty="0" err="1" smtClean="0"/>
              <a:t>ßerliche</a:t>
            </a:r>
            <a:r>
              <a:rPr lang="de-DE" dirty="0" smtClean="0"/>
              <a:t> Anzeichen. Also das Kriterium </a:t>
            </a:r>
            <a:r>
              <a:rPr lang="de-DE" i="1" dirty="0" smtClean="0"/>
              <a:t>Tätigkeit </a:t>
            </a:r>
            <a:r>
              <a:rPr lang="de-DE" dirty="0" smtClean="0"/>
              <a:t>hilft nicht bei der Unterscheidung zwischen Handeln und Verhalten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Handlungsbegriff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i="1" dirty="0" smtClean="0"/>
              <a:t>Handeln soll ein menschliches Verhalten heißen, wenn und insofern als der oder die Handelnden mit ihm einen subjektiven </a:t>
            </a:r>
            <a:r>
              <a:rPr lang="de-DE" b="1" i="1" u="sng" dirty="0" smtClean="0"/>
              <a:t>Sinn</a:t>
            </a:r>
            <a:r>
              <a:rPr lang="de-DE" b="1" i="1" dirty="0" smtClean="0"/>
              <a:t> </a:t>
            </a:r>
            <a:r>
              <a:rPr lang="de-DE" i="1" dirty="0" smtClean="0"/>
              <a:t>verbinden“.</a:t>
            </a:r>
          </a:p>
          <a:p>
            <a:pPr>
              <a:buNone/>
            </a:pPr>
            <a:r>
              <a:rPr lang="de-DE" i="1" dirty="0" smtClean="0"/>
              <a:t>(Weber 1921)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7 Merkmale des </a:t>
            </a:r>
            <a:r>
              <a:rPr lang="de-DE" sz="3600" dirty="0" err="1" smtClean="0"/>
              <a:t>pragmalinguistischen</a:t>
            </a:r>
            <a:r>
              <a:rPr lang="de-DE" sz="3600" dirty="0" smtClean="0"/>
              <a:t> Handlungsbegriffs 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dirty="0" err="1" smtClean="0"/>
              <a:t>Sinnhaftligkeit</a:t>
            </a:r>
            <a:r>
              <a:rPr lang="de-DE" dirty="0" smtClean="0"/>
              <a:t> und Verstehbarkeit (Handlung x Reflexe wie Husten)</a:t>
            </a:r>
          </a:p>
          <a:p>
            <a:r>
              <a:rPr lang="de-DE" dirty="0" smtClean="0"/>
              <a:t>Gerichtetheit – Intentionalität</a:t>
            </a:r>
          </a:p>
          <a:p>
            <a:pPr>
              <a:buNone/>
            </a:pPr>
            <a:r>
              <a:rPr lang="de-DE" dirty="0" smtClean="0"/>
              <a:t>	(gewollte und ungewollte Folgen u. Ergebnisse)</a:t>
            </a:r>
          </a:p>
          <a:p>
            <a:r>
              <a:rPr lang="de-DE" dirty="0" smtClean="0"/>
              <a:t>Kontrollierbarkeit</a:t>
            </a:r>
          </a:p>
          <a:p>
            <a:pPr>
              <a:buNone/>
            </a:pPr>
            <a:r>
              <a:rPr lang="de-DE" dirty="0" smtClean="0"/>
              <a:t>	(nicht beim Husten, Atmen x Handlungen aus Versehen)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Merkmale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Regelhaftigkeit </a:t>
            </a:r>
          </a:p>
          <a:p>
            <a:pPr>
              <a:buNone/>
            </a:pPr>
            <a:r>
              <a:rPr lang="de-DE" dirty="0" smtClean="0"/>
              <a:t>	(H. folgen einem Muster, weicht man von den Regeln, handelt man nach einem anderen Muster: zu den Regeln der </a:t>
            </a:r>
            <a:r>
              <a:rPr lang="de-DE" dirty="0" err="1" smtClean="0"/>
              <a:t>d.S.</a:t>
            </a:r>
            <a:r>
              <a:rPr lang="de-DE" dirty="0" smtClean="0"/>
              <a:t> gehört, wann man das Präteritum oder Perfekt verwendet, zu den Normen, wie man die Wörter schreibt)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430</Words>
  <Application>Microsoft Office PowerPoint</Application>
  <PresentationFormat>Předvádění na obrazovce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Technický</vt:lpstr>
      <vt:lpstr>Kommunikative Methode</vt:lpstr>
      <vt:lpstr>Kognitive Methoden</vt:lpstr>
      <vt:lpstr>Kommunikative Didaktik</vt:lpstr>
      <vt:lpstr>Pädagogische Orientierung</vt:lpstr>
      <vt:lpstr>Pragmatische Orientierung</vt:lpstr>
      <vt:lpstr>Was ist eine Handlung?</vt:lpstr>
      <vt:lpstr>Handlungsbegriff</vt:lpstr>
      <vt:lpstr>7 Merkmale des pragmalinguistischen Handlungsbegriffs </vt:lpstr>
      <vt:lpstr>Merkmale</vt:lpstr>
      <vt:lpstr>Snímek 10</vt:lpstr>
      <vt:lpstr>Interpretationsabhängigkeit</vt:lpstr>
      <vt:lpstr>Zusammenfassung</vt:lpstr>
      <vt:lpstr>Kommunikation</vt:lpstr>
      <vt:lpstr>Psycholinguistische Grundlage</vt:lpstr>
      <vt:lpstr>Lerntheoretische Grundlagen</vt:lpstr>
      <vt:lpstr>Übungsformen</vt:lpstr>
      <vt:lpstr>Bevorzugte Arbeitsformen und Aufgaben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Kommunikative Methode</dc:title>
  <dc:creator>User</dc:creator>
  <cp:lastModifiedBy>User</cp:lastModifiedBy>
  <cp:revision>13</cp:revision>
  <dcterms:created xsi:type="dcterms:W3CDTF">2011-03-31T06:45:24Z</dcterms:created>
  <dcterms:modified xsi:type="dcterms:W3CDTF">2011-03-31T08:34:26Z</dcterms:modified>
</cp:coreProperties>
</file>