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0" r:id="rId4"/>
    <p:sldId id="309" r:id="rId5"/>
    <p:sldId id="310" r:id="rId6"/>
    <p:sldId id="311" r:id="rId7"/>
    <p:sldId id="316" r:id="rId8"/>
    <p:sldId id="312" r:id="rId9"/>
    <p:sldId id="313" r:id="rId10"/>
    <p:sldId id="314" r:id="rId11"/>
    <p:sldId id="315" r:id="rId12"/>
    <p:sldId id="317" r:id="rId13"/>
    <p:sldId id="318" r:id="rId14"/>
  </p:sldIdLst>
  <p:sldSz cx="9144000" cy="6858000" type="screen4x3"/>
  <p:notesSz cx="9866313" cy="67357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3" autoAdjust="0"/>
  </p:normalViewPr>
  <p:slideViewPr>
    <p:cSldViewPr>
      <p:cViewPr varScale="1">
        <p:scale>
          <a:sx n="63" d="100"/>
          <a:sy n="63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95D7D55-0C9C-42C5-BA55-862DAEFC78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1A9BB04-EF1B-4F8E-BFA1-A1F21AAD69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9BB04-EF1B-4F8E-BFA1-A1F21AAD693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040C7E-F0C0-4251-A873-8200AD65EC40}" type="datetime1">
              <a:rPr lang="cs-CZ" smtClean="0"/>
              <a:pPr>
                <a:defRPr/>
              </a:pPr>
              <a:t>24.2.2012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BF28AE51-9208-4C3E-B9CA-637E1CE80C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C8199-62A3-425A-8F1B-41A460FEE911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68E66-AEE9-4E04-A195-FB1EBBCF91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81BCE-7C61-4933-A649-C2926C385F56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8F0B8-1070-4C01-9048-F1E89C5C0B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45ECAC-3746-48AD-9D7A-41A73E794D91}" type="datetime1">
              <a:rPr lang="cs-CZ" smtClean="0"/>
              <a:pPr>
                <a:defRPr/>
              </a:pPr>
              <a:t>24.2.2012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F6D0A-5FCE-46D4-828D-E7B390224905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C755A-5F14-4296-B27A-D7F29A3EAE4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9891A-7D25-4710-BD75-98AF85D9F621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E772BE-A0EF-4B9D-BE64-27E9B4A8E1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F9AD5-430A-4A65-87E1-31B46F70BF7C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3D90FC39-ED6D-4EB9-B41A-2004F3D8B3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8888D7-58CA-4531-AADB-C08A5559F1CA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ECF7-6D70-4F44-A8D1-74E4F46391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9CF65-E83D-43AC-94F8-8278EC8AA3E6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985B8-2E47-4453-A2D5-3A85B1021B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D4DA12-9DF5-4A6B-898B-1C94B2EC5646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1C7E3-B740-48BD-B00B-FD2A05B3EA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7E3C0B-0440-4402-94F1-0A4EB4305D53}" type="datetime1">
              <a:rPr lang="cs-CZ" smtClean="0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38E28-006E-4E87-8494-698875156C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BDD27E7-0180-4923-841D-5ADAC280C009}" type="datetime1">
              <a:rPr lang="cs-CZ" smtClean="0"/>
              <a:pPr>
                <a:defRPr/>
              </a:pPr>
              <a:t>24.2.2012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214554"/>
            <a:ext cx="6425902" cy="2942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Zákon o pedagogických pracovnících</a:t>
            </a:r>
            <a:br>
              <a:rPr lang="cs-CZ" dirty="0" smtClean="0"/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FB9B9-B25D-4777-A6AF-CBFB88DD19A5}" type="slidenum">
              <a:rPr lang="cs-CZ" smtClean="0"/>
              <a:pPr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Kariérní systém a DVPP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DVPP – definováno v ZPP – musí být akreditováno MŠMT jako DVPP</a:t>
            </a:r>
          </a:p>
          <a:p>
            <a:r>
              <a:rPr lang="cs-CZ" dirty="0" smtClean="0"/>
              <a:t>DVPP</a:t>
            </a:r>
          </a:p>
          <a:p>
            <a:pPr lvl="1"/>
            <a:r>
              <a:rPr lang="cs-CZ" dirty="0" smtClean="0"/>
              <a:t>Studium ke splnění kvalifikačních předpokladů</a:t>
            </a:r>
          </a:p>
          <a:p>
            <a:pPr lvl="1"/>
            <a:r>
              <a:rPr lang="cs-CZ" dirty="0" smtClean="0"/>
              <a:t>Studium ke splnění dalších kvalifikačních předpokladů</a:t>
            </a:r>
          </a:p>
          <a:p>
            <a:pPr lvl="1"/>
            <a:r>
              <a:rPr lang="cs-CZ" dirty="0" smtClean="0"/>
              <a:t>Studium k prohlubování odborné kvalifikace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00BEDB0E-B90C-4B68-B793-E198095DD5EC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Studium ke splnění dalších </a:t>
            </a:r>
            <a:r>
              <a:rPr lang="cs-CZ" dirty="0" err="1" smtClean="0"/>
              <a:t>kvalifik</a:t>
            </a:r>
            <a:r>
              <a:rPr lang="cs-CZ" dirty="0" smtClean="0"/>
              <a:t>. předpokladů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r>
              <a:rPr lang="cs-CZ" dirty="0" smtClean="0"/>
              <a:t>Studium pro vedoucí PP – tzv. FS II (nepovinné)</a:t>
            </a:r>
          </a:p>
          <a:p>
            <a:r>
              <a:rPr lang="cs-CZ" dirty="0" smtClean="0"/>
              <a:t>Studium pro výchovné poradce</a:t>
            </a:r>
          </a:p>
          <a:p>
            <a:r>
              <a:rPr lang="cs-CZ" dirty="0" smtClean="0"/>
              <a:t>Studium k výkonu </a:t>
            </a:r>
            <a:r>
              <a:rPr lang="cs-CZ" dirty="0" err="1" smtClean="0"/>
              <a:t>specializ</a:t>
            </a:r>
            <a:r>
              <a:rPr lang="cs-CZ" dirty="0" smtClean="0"/>
              <a:t>. činností:</a:t>
            </a:r>
          </a:p>
          <a:p>
            <a:pPr lvl="1"/>
            <a:r>
              <a:rPr lang="cs-CZ" dirty="0" smtClean="0"/>
              <a:t>Koordinace v oblasti ICT</a:t>
            </a:r>
          </a:p>
          <a:p>
            <a:pPr lvl="1"/>
            <a:r>
              <a:rPr lang="cs-CZ" dirty="0" smtClean="0"/>
              <a:t>Tvorba a následná koordinace ŠVP</a:t>
            </a:r>
          </a:p>
          <a:p>
            <a:pPr lvl="1"/>
            <a:r>
              <a:rPr lang="cs-CZ" dirty="0" smtClean="0"/>
              <a:t>Prevence </a:t>
            </a:r>
            <a:r>
              <a:rPr lang="cs-CZ" dirty="0" err="1" smtClean="0"/>
              <a:t>soc</a:t>
            </a:r>
            <a:r>
              <a:rPr lang="cs-CZ" dirty="0" smtClean="0"/>
              <a:t>. patolog. jevů</a:t>
            </a:r>
          </a:p>
          <a:p>
            <a:pPr lvl="1"/>
            <a:r>
              <a:rPr lang="cs-CZ" dirty="0" smtClean="0"/>
              <a:t>EVVO</a:t>
            </a:r>
          </a:p>
          <a:p>
            <a:pPr lvl="1"/>
            <a:r>
              <a:rPr lang="cs-CZ" dirty="0" smtClean="0"/>
              <a:t>Prostorová orientace zrakově postižených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245225"/>
            <a:ext cx="442392" cy="476250"/>
          </a:xfrm>
        </p:spPr>
        <p:txBody>
          <a:bodyPr/>
          <a:lstStyle/>
          <a:p>
            <a:pPr>
              <a:defRPr/>
            </a:pPr>
            <a:fld id="{E52D648F-03E8-4788-8195-8A6228A958B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911024"/>
          </a:xfrm>
        </p:spPr>
        <p:txBody>
          <a:bodyPr/>
          <a:lstStyle/>
          <a:p>
            <a:r>
              <a:rPr lang="cs-CZ" dirty="0" smtClean="0"/>
              <a:t>Kariérní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dirty="0" smtClean="0"/>
              <a:t>Kariérní stupeň</a:t>
            </a:r>
          </a:p>
          <a:p>
            <a:pPr lvl="1"/>
            <a:r>
              <a:rPr lang="cs-CZ" dirty="0" smtClean="0"/>
              <a:t>Popis </a:t>
            </a:r>
            <a:r>
              <a:rPr lang="cs-CZ" dirty="0" err="1" smtClean="0"/>
              <a:t>činnosíi</a:t>
            </a:r>
            <a:r>
              <a:rPr lang="cs-CZ" dirty="0" smtClean="0"/>
              <a:t>, odborná kvalifikace, další kvalifikační předpoklady, systém hodnocení</a:t>
            </a:r>
          </a:p>
          <a:p>
            <a:pPr lvl="1"/>
            <a:r>
              <a:rPr lang="cs-CZ" dirty="0" smtClean="0"/>
              <a:t>Zařazení PP do vyššího kariérního stupně je dáno:</a:t>
            </a:r>
          </a:p>
          <a:p>
            <a:pPr lvl="2"/>
            <a:r>
              <a:rPr lang="cs-CZ" dirty="0" smtClean="0"/>
              <a:t>Výkonem činností</a:t>
            </a:r>
          </a:p>
          <a:p>
            <a:pPr lvl="3"/>
            <a:r>
              <a:rPr lang="cs-CZ" dirty="0" smtClean="0"/>
              <a:t>Specializovaných nebo metodických,…</a:t>
            </a:r>
          </a:p>
          <a:p>
            <a:pPr lvl="3"/>
            <a:r>
              <a:rPr lang="cs-CZ" dirty="0" smtClean="0"/>
              <a:t>Řídících</a:t>
            </a:r>
          </a:p>
          <a:p>
            <a:pPr lvl="2"/>
            <a:r>
              <a:rPr lang="cs-CZ" dirty="0" smtClean="0"/>
              <a:t>Plněním odborné kvalifikace, též u činností stanovených MŠMT také plněním dalších kvalifikačních předpokladů (</a:t>
            </a:r>
            <a:r>
              <a:rPr lang="cs-CZ" dirty="0" err="1" smtClean="0"/>
              <a:t>ped</a:t>
            </a:r>
            <a:r>
              <a:rPr lang="cs-CZ" dirty="0" smtClean="0"/>
              <a:t>. praxe, osvědčení)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244408" y="6245225"/>
            <a:ext cx="442392" cy="476250"/>
          </a:xfrm>
        </p:spPr>
        <p:txBody>
          <a:bodyPr/>
          <a:lstStyle/>
          <a:p>
            <a:pPr>
              <a:defRPr/>
            </a:pPr>
            <a:fld id="{039C670B-E729-4350-9810-431FF4911CB8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Neplnění </a:t>
            </a:r>
            <a:r>
              <a:rPr lang="cs-CZ" dirty="0" err="1" smtClean="0"/>
              <a:t>kvalif</a:t>
            </a:r>
            <a:r>
              <a:rPr lang="cs-CZ" dirty="0" smtClean="0"/>
              <a:t>. předpokladů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Činnost PP může vykonávat </a:t>
            </a:r>
            <a:r>
              <a:rPr lang="cs-CZ" sz="2400" dirty="0" err="1" smtClean="0"/>
              <a:t>fyz</a:t>
            </a:r>
            <a:r>
              <a:rPr lang="cs-CZ" sz="2400" dirty="0" smtClean="0"/>
              <a:t>. osoba při neplnění kvalifikačních předpokladů:</a:t>
            </a:r>
          </a:p>
          <a:p>
            <a:pPr lvl="1"/>
            <a:r>
              <a:rPr lang="cs-CZ" sz="2400" dirty="0" smtClean="0"/>
              <a:t>K 1. lednu 2005 dosáhla 50 let věku a dlouhodobým výkonem přímé </a:t>
            </a:r>
            <a:r>
              <a:rPr lang="cs-CZ" sz="2400" dirty="0" err="1" smtClean="0"/>
              <a:t>ped</a:t>
            </a:r>
            <a:r>
              <a:rPr lang="cs-CZ" sz="2400" dirty="0" smtClean="0"/>
              <a:t>. činnosti na konkrétním druhu nebo typu školy prokázali schopnost výkonu požadované činnosti - nejméně 15 let(rozhoduje o „prominutí“ ředitel, není automatické)</a:t>
            </a:r>
          </a:p>
          <a:p>
            <a:pPr lvl="1"/>
            <a:r>
              <a:rPr lang="cs-CZ" sz="2400" dirty="0" smtClean="0"/>
              <a:t>Do konce roku 2014 zahájí studium, kterým odbornou kvalifikaci získá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9FED2E3-4B58-4781-AFE9-2F7E21CA0DA9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6870700" cy="936104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dirty="0" smtClean="0"/>
              <a:t>Zákon o </a:t>
            </a:r>
            <a:r>
              <a:rPr lang="cs-CZ" dirty="0" err="1" smtClean="0"/>
              <a:t>ped</a:t>
            </a:r>
            <a:r>
              <a:rPr lang="cs-CZ" dirty="0" smtClean="0"/>
              <a:t>. pracovnících 563/2004 Sb. v platném znění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85813" y="1340768"/>
            <a:ext cx="7900987" cy="4824536"/>
          </a:xfrm>
        </p:spPr>
        <p:txBody>
          <a:bodyPr/>
          <a:lstStyle/>
          <a:p>
            <a:pPr eaLnBrk="1" hangingPunct="1">
              <a:spcAft>
                <a:spcPts val="300"/>
              </a:spcAft>
              <a:buFontTx/>
              <a:buNone/>
            </a:pPr>
            <a:r>
              <a:rPr lang="cs-CZ" i="1" dirty="0" smtClean="0"/>
              <a:t>Co upravuje?</a:t>
            </a:r>
          </a:p>
          <a:p>
            <a:pPr>
              <a:spcAft>
                <a:spcPts val="300"/>
              </a:spcAft>
            </a:pPr>
            <a:r>
              <a:rPr lang="cs-CZ" dirty="0" smtClean="0"/>
              <a:t>Předpoklady pro výkon PP</a:t>
            </a:r>
          </a:p>
          <a:p>
            <a:pPr>
              <a:spcAft>
                <a:spcPts val="300"/>
              </a:spcAft>
            </a:pPr>
            <a:r>
              <a:rPr lang="cs-CZ" dirty="0" smtClean="0"/>
              <a:t>Pracovní dobu PP</a:t>
            </a:r>
          </a:p>
          <a:p>
            <a:pPr>
              <a:spcAft>
                <a:spcPts val="300"/>
              </a:spcAft>
            </a:pPr>
            <a:r>
              <a:rPr lang="cs-CZ" dirty="0" smtClean="0"/>
              <a:t>Další vzdělávání</a:t>
            </a:r>
          </a:p>
          <a:p>
            <a:pPr>
              <a:spcAft>
                <a:spcPts val="300"/>
              </a:spcAft>
            </a:pPr>
            <a:r>
              <a:rPr lang="cs-CZ" dirty="0" smtClean="0"/>
              <a:t>Kariérní systém</a:t>
            </a:r>
          </a:p>
          <a:p>
            <a:pPr>
              <a:spcAft>
                <a:spcPts val="300"/>
              </a:spcAft>
              <a:buNone/>
            </a:pPr>
            <a:r>
              <a:rPr lang="cs-CZ" i="1" dirty="0" smtClean="0"/>
              <a:t>Na koho se vztahuje?</a:t>
            </a:r>
          </a:p>
          <a:p>
            <a:pPr>
              <a:spcAft>
                <a:spcPts val="300"/>
              </a:spcAft>
            </a:pPr>
            <a:r>
              <a:rPr lang="cs-CZ" dirty="0" smtClean="0"/>
              <a:t>PP škol a ŠZ zapsaných v rejstříku Š,ŠZ</a:t>
            </a:r>
          </a:p>
          <a:p>
            <a:pPr>
              <a:spcAft>
                <a:spcPts val="300"/>
              </a:spcAft>
            </a:pPr>
            <a:endParaRPr lang="cs-CZ" dirty="0" smtClean="0"/>
          </a:p>
          <a:p>
            <a:pPr>
              <a:spcAft>
                <a:spcPts val="300"/>
              </a:spcAft>
            </a:pPr>
            <a:endParaRPr lang="cs-CZ" dirty="0" smtClean="0"/>
          </a:p>
        </p:txBody>
      </p:sp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1D820-88CA-44C1-96A1-987C3632C048}" type="slidenum">
              <a:rPr lang="cs-CZ" smtClean="0"/>
              <a:pPr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870700" cy="776288"/>
          </a:xfrm>
        </p:spPr>
        <p:txBody>
          <a:bodyPr/>
          <a:lstStyle/>
          <a:p>
            <a:pPr algn="l" eaLnBrk="1" hangingPunct="1"/>
            <a:r>
              <a:rPr lang="cs-CZ" dirty="0" smtClean="0"/>
              <a:t>Pedagogický pracovník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85800" y="1143023"/>
            <a:ext cx="7696200" cy="55721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Učitel</a:t>
            </a:r>
          </a:p>
          <a:p>
            <a:pPr eaLnBrk="1" hangingPunct="1"/>
            <a:r>
              <a:rPr lang="cs-CZ" sz="2400" dirty="0" smtClean="0"/>
              <a:t>pedagog v zařízení DVPP</a:t>
            </a:r>
          </a:p>
          <a:p>
            <a:pPr eaLnBrk="1" hangingPunct="1"/>
            <a:r>
              <a:rPr lang="cs-CZ" sz="2400" dirty="0" smtClean="0"/>
              <a:t>Vychovatel</a:t>
            </a:r>
          </a:p>
          <a:p>
            <a:pPr eaLnBrk="1" hangingPunct="1"/>
            <a:r>
              <a:rPr lang="cs-CZ" sz="2400" dirty="0" smtClean="0"/>
              <a:t>speciální pedagog</a:t>
            </a:r>
          </a:p>
          <a:p>
            <a:pPr eaLnBrk="1" hangingPunct="1"/>
            <a:r>
              <a:rPr lang="cs-CZ" sz="2400" dirty="0" smtClean="0"/>
              <a:t>psycholog</a:t>
            </a:r>
          </a:p>
          <a:p>
            <a:pPr eaLnBrk="1" hangingPunct="1"/>
            <a:r>
              <a:rPr lang="cs-CZ" sz="2400" dirty="0" smtClean="0"/>
              <a:t>pedagog volného času</a:t>
            </a:r>
          </a:p>
          <a:p>
            <a:pPr eaLnBrk="1" hangingPunct="1"/>
            <a:r>
              <a:rPr lang="cs-CZ" sz="2400" dirty="0" smtClean="0"/>
              <a:t>asistent pedagoga</a:t>
            </a:r>
          </a:p>
          <a:p>
            <a:pPr eaLnBrk="1" hangingPunct="1"/>
            <a:r>
              <a:rPr lang="cs-CZ" sz="2400" dirty="0" smtClean="0"/>
              <a:t>trenér</a:t>
            </a:r>
          </a:p>
          <a:p>
            <a:pPr eaLnBrk="1" hangingPunct="1"/>
            <a:r>
              <a:rPr lang="cs-CZ" sz="2400" dirty="0" smtClean="0"/>
              <a:t>vedoucí PP</a:t>
            </a:r>
          </a:p>
          <a:p>
            <a:pPr eaLnBrk="1" hangingPunct="1">
              <a:buNone/>
            </a:pPr>
            <a:r>
              <a:rPr lang="cs-CZ" sz="2400" b="1" dirty="0" smtClean="0"/>
              <a:t>Kdo je PP? </a:t>
            </a:r>
          </a:p>
          <a:p>
            <a:r>
              <a:rPr lang="cs-CZ" sz="2400" dirty="0" smtClean="0"/>
              <a:t>Vykonává přímou pedagogickou činnost</a:t>
            </a:r>
          </a:p>
          <a:p>
            <a:r>
              <a:rPr lang="cs-CZ" sz="2400" dirty="0" smtClean="0"/>
              <a:t>Je zaměstnancem</a:t>
            </a:r>
          </a:p>
          <a:p>
            <a:endParaRPr lang="cs-CZ" sz="2400" dirty="0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ABD27-5B3A-486C-B124-9CBE8C08DFA1}" type="slidenum">
              <a:rPr lang="cs-CZ" smtClean="0"/>
              <a:pPr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pro výkon činnosti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plně způsobilý k právním úkonům</a:t>
            </a:r>
          </a:p>
          <a:p>
            <a:r>
              <a:rPr lang="cs-CZ" dirty="0" smtClean="0"/>
              <a:t>Má odbornou kvalifikaci pro přímou </a:t>
            </a:r>
            <a:r>
              <a:rPr lang="cs-CZ" dirty="0" err="1" smtClean="0"/>
              <a:t>ped</a:t>
            </a:r>
            <a:r>
              <a:rPr lang="cs-CZ" dirty="0" smtClean="0"/>
              <a:t>. činnost</a:t>
            </a:r>
          </a:p>
          <a:p>
            <a:r>
              <a:rPr lang="cs-CZ" dirty="0" smtClean="0"/>
              <a:t>Je bezúhonný</a:t>
            </a:r>
          </a:p>
          <a:p>
            <a:r>
              <a:rPr lang="cs-CZ" dirty="0" smtClean="0"/>
              <a:t>Je zdravotně způsobilý</a:t>
            </a:r>
          </a:p>
          <a:p>
            <a:r>
              <a:rPr lang="cs-CZ" dirty="0" smtClean="0"/>
              <a:t>Prokázal znalost ČJ není-li stanoveno jinak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F90BA-434D-41C8-8E59-DC8261276F5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kvalifikace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prvního stupně ZŠ</a:t>
            </a:r>
          </a:p>
          <a:p>
            <a:r>
              <a:rPr lang="cs-CZ" dirty="0" smtClean="0"/>
              <a:t>Učitel druhého stupně ZŠ</a:t>
            </a:r>
          </a:p>
          <a:p>
            <a:r>
              <a:rPr lang="cs-CZ" dirty="0" smtClean="0"/>
              <a:t>Učitel všeobecně vzdělávacích předmětů SŠ</a:t>
            </a:r>
          </a:p>
          <a:p>
            <a:r>
              <a:rPr lang="cs-CZ" dirty="0" smtClean="0"/>
              <a:t>Učitel odborných předmětů SŠ</a:t>
            </a:r>
          </a:p>
          <a:p>
            <a:r>
              <a:rPr lang="cs-CZ" dirty="0" smtClean="0"/>
              <a:t>Učitel praktického vyučování</a:t>
            </a:r>
          </a:p>
          <a:p>
            <a:r>
              <a:rPr lang="cs-CZ" dirty="0" smtClean="0"/>
              <a:t>Učitel odborného výcviku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CC625-7730-4424-B6E7-87FC22DAC058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pedagogická činnost</a:t>
            </a:r>
          </a:p>
          <a:p>
            <a:r>
              <a:rPr lang="cs-CZ" dirty="0" smtClean="0"/>
              <a:t>Práce související s přímou pedagogickou činností</a:t>
            </a:r>
          </a:p>
          <a:p>
            <a:endParaRPr lang="cs-CZ" sz="2400" dirty="0" smtClean="0"/>
          </a:p>
          <a:p>
            <a:r>
              <a:rPr lang="cs-CZ" sz="2400" dirty="0" smtClean="0"/>
              <a:t>Povinnost být na pracovišti v době:</a:t>
            </a:r>
          </a:p>
          <a:p>
            <a:pPr lvl="1"/>
            <a:r>
              <a:rPr lang="cs-CZ" sz="2000" dirty="0" smtClean="0"/>
              <a:t>stanovené rozvrhem jeho přímé </a:t>
            </a:r>
            <a:r>
              <a:rPr lang="cs-CZ" sz="2000" dirty="0" err="1" smtClean="0"/>
              <a:t>pedag</a:t>
            </a:r>
            <a:r>
              <a:rPr lang="cs-CZ" sz="2000" dirty="0" smtClean="0"/>
              <a:t>. činnosti</a:t>
            </a:r>
          </a:p>
          <a:p>
            <a:pPr lvl="1"/>
            <a:r>
              <a:rPr lang="cs-CZ" sz="2000" dirty="0" smtClean="0"/>
              <a:t>stanovené rozvrhem jeho dohledu nad žáky</a:t>
            </a:r>
          </a:p>
          <a:p>
            <a:pPr lvl="1"/>
            <a:r>
              <a:rPr lang="cs-CZ" sz="2000" dirty="0" smtClean="0"/>
              <a:t>zastupování jiného </a:t>
            </a:r>
            <a:r>
              <a:rPr lang="cs-CZ" sz="2000" dirty="0" err="1" smtClean="0"/>
              <a:t>ped</a:t>
            </a:r>
            <a:r>
              <a:rPr lang="cs-CZ" sz="2000" dirty="0" smtClean="0"/>
              <a:t>. pracovníka</a:t>
            </a:r>
          </a:p>
          <a:p>
            <a:pPr lvl="1"/>
            <a:r>
              <a:rPr lang="cs-CZ" sz="2000" dirty="0" smtClean="0"/>
              <a:t>v případech, které stanoví v souladu se ZP zaměstnavatel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0FB6B-25AE-47EA-98AD-4EE12CF3D78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Volno k samostudiu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Nárok na školní rok, náhrada platu</a:t>
            </a:r>
          </a:p>
          <a:p>
            <a:r>
              <a:rPr lang="cs-CZ" dirty="0" smtClean="0"/>
              <a:t>Krácení</a:t>
            </a:r>
          </a:p>
          <a:p>
            <a:r>
              <a:rPr lang="cs-CZ" dirty="0" smtClean="0"/>
              <a:t>Rozhoduje ředitel</a:t>
            </a:r>
          </a:p>
          <a:p>
            <a:r>
              <a:rPr lang="cs-CZ" dirty="0" smtClean="0"/>
              <a:t>Pouze v době, kdy tomu nebrání vážné provozní důvody (přímá výuka je chápána jako vážný provozní důvod)</a:t>
            </a:r>
          </a:p>
          <a:p>
            <a:r>
              <a:rPr lang="cs-CZ" dirty="0" smtClean="0"/>
              <a:t>Nevyčerpané zaniká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5F0A5A-28D9-4C67-806C-7F2DF350447E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Jiná práce než odst. 2 §22a ZPP</a:t>
            </a:r>
            <a:br>
              <a:rPr lang="cs-CZ" dirty="0" smtClean="0"/>
            </a:br>
            <a:r>
              <a:rPr lang="cs-CZ" sz="2400" b="0" dirty="0" smtClean="0"/>
              <a:t>(</a:t>
            </a:r>
            <a:r>
              <a:rPr lang="cs-CZ" sz="2400" b="0" dirty="0" err="1" smtClean="0"/>
              <a:t>spec</a:t>
            </a:r>
            <a:r>
              <a:rPr lang="cs-CZ" sz="2400" b="0" dirty="0" smtClean="0"/>
              <a:t>. právní úprava pouze pro PP):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Vykonává v pracovní době, kterou si sám rozvrhuje</a:t>
            </a:r>
          </a:p>
          <a:p>
            <a:r>
              <a:rPr lang="cs-CZ" sz="2800" dirty="0" smtClean="0"/>
              <a:t>Na místě, které si sám určí</a:t>
            </a:r>
          </a:p>
          <a:p>
            <a:r>
              <a:rPr lang="cs-CZ" sz="2800" dirty="0" smtClean="0"/>
              <a:t>Náklady se nepovažují za náklady vzniklé v souvislosti s výkonem práce, hradí si je zaměstnanec, není-li stanoveno jinak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681CD-9E77-4CC1-B868-087AB335F97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přímé </a:t>
            </a:r>
            <a:r>
              <a:rPr lang="cs-CZ" dirty="0" err="1" smtClean="0"/>
              <a:t>ped</a:t>
            </a:r>
            <a:r>
              <a:rPr lang="cs-CZ" dirty="0" smtClean="0"/>
              <a:t>.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Týdenní rozsah stanoví ŘŠ na období </a:t>
            </a:r>
            <a:r>
              <a:rPr lang="cs-CZ" dirty="0" err="1" smtClean="0"/>
              <a:t>šk</a:t>
            </a:r>
            <a:r>
              <a:rPr lang="cs-CZ" dirty="0" smtClean="0"/>
              <a:t>. vyučování</a:t>
            </a:r>
            <a:r>
              <a:rPr lang="cs-CZ" dirty="0" smtClean="0"/>
              <a:t>, příp</a:t>
            </a:r>
            <a:r>
              <a:rPr lang="cs-CZ" dirty="0" smtClean="0"/>
              <a:t>. pololetí</a:t>
            </a:r>
          </a:p>
          <a:p>
            <a:r>
              <a:rPr lang="cs-CZ" dirty="0" smtClean="0"/>
              <a:t>Státní školy – prováděcí právní předpis, „kratší úvazky“</a:t>
            </a:r>
          </a:p>
          <a:p>
            <a:r>
              <a:rPr lang="cs-CZ" dirty="0" smtClean="0"/>
              <a:t>NÚH – ŘŠ může nejvýše 4 hodiny nařídit, ostatní dohodnout – nelze u PP s kratší </a:t>
            </a:r>
            <a:r>
              <a:rPr lang="cs-CZ" dirty="0" err="1" smtClean="0"/>
              <a:t>prac</a:t>
            </a:r>
            <a:r>
              <a:rPr lang="cs-CZ" dirty="0" smtClean="0"/>
              <a:t>. dobou!</a:t>
            </a:r>
          </a:p>
          <a:p>
            <a:r>
              <a:rPr lang="cs-CZ" dirty="0" smtClean="0"/>
              <a:t>Příplatek za NÚH - nárok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899D6-2D34-40F2-9EEF-0EE01D180A88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306</TotalTime>
  <Words>525</Words>
  <Application>Microsoft Office PowerPoint</Application>
  <PresentationFormat>Předvádění na obrazovce (4:3)</PresentationFormat>
  <Paragraphs>112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  Zákon o pedagogických pracovnících </vt:lpstr>
      <vt:lpstr>Zákon o ped. pracovnících 563/2004 Sb. v platném znění</vt:lpstr>
      <vt:lpstr>Pedagogický pracovník</vt:lpstr>
      <vt:lpstr>Předpoklady pro výkon činnosti PP</vt:lpstr>
      <vt:lpstr>Odborná kvalifikace PP</vt:lpstr>
      <vt:lpstr>Pracovní doba PP</vt:lpstr>
      <vt:lpstr>Volno k samostudiu</vt:lpstr>
      <vt:lpstr> Jiná práce než odst. 2 §22a ZPP (spec. právní úprava pouze pro PP): </vt:lpstr>
      <vt:lpstr>Rozsah přímé ped. činnosti</vt:lpstr>
      <vt:lpstr>Kariérní systém a DVPP</vt:lpstr>
      <vt:lpstr>Studium ke splnění dalších kvalifik. předpokladů</vt:lpstr>
      <vt:lpstr>Kariérní systém</vt:lpstr>
      <vt:lpstr>Neplnění kvalif. předpokladů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Ifico</dc:creator>
  <cp:lastModifiedBy>Your User Name</cp:lastModifiedBy>
  <cp:revision>38</cp:revision>
  <dcterms:created xsi:type="dcterms:W3CDTF">2010-11-07T18:34:36Z</dcterms:created>
  <dcterms:modified xsi:type="dcterms:W3CDTF">2012-02-24T11:14:10Z</dcterms:modified>
</cp:coreProperties>
</file>