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0DA71-2C64-4FFF-AF88-387E3A857CED}" type="datetimeFigureOut">
              <a:rPr lang="cs-CZ" smtClean="0"/>
              <a:t>23.2.2012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61486-7165-4733-8FFB-0C997DD81E9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arthistory.ru/surikov.htm" TargetMode="External"/><Relationship Id="rId7" Type="http://schemas.openxmlformats.org/officeDocument/2006/relationships/hyperlink" Target="http://www.arthistory.ru/serov.htm" TargetMode="External"/><Relationship Id="rId2" Type="http://schemas.openxmlformats.org/officeDocument/2006/relationships/hyperlink" Target="http://www.arthistory.ru/repin.htm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arthistory.ru/levitan.htm" TargetMode="External"/><Relationship Id="rId5" Type="http://schemas.openxmlformats.org/officeDocument/2006/relationships/hyperlink" Target="http://www.arthistory.ru/shishkin.htm" TargetMode="External"/><Relationship Id="rId4" Type="http://schemas.openxmlformats.org/officeDocument/2006/relationships/hyperlink" Target="http://www.arthistory.ru/vasnetsov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z-Cyrl-AZ" dirty="0" smtClean="0"/>
              <a:t>Русская живопись 17-18 веков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Для русского изобразительного искусства 17 век был переходным периодом. В иконописи все отчетливее проявлялись черты светского искусства. </a:t>
            </a:r>
            <a:r>
              <a:rPr lang="ru-RU" sz="2000" dirty="0">
                <a:solidFill>
                  <a:schemeClr val="tx1"/>
                </a:solidFill>
              </a:rPr>
              <a:t>И</a:t>
            </a:r>
            <a:r>
              <a:rPr lang="ru-RU" sz="2000" dirty="0" smtClean="0">
                <a:solidFill>
                  <a:schemeClr val="tx1"/>
                </a:solidFill>
              </a:rPr>
              <a:t>коны перестали выполнять главную свою функцию – вызывать у людей ощущение святости, присутствия Бога. 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>И.И.Левитан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b="1" dirty="0" smtClean="0"/>
          </a:p>
          <a:p>
            <a:r>
              <a:rPr lang="ru-RU" dirty="0" smtClean="0"/>
              <a:t>Левитан был выдающимся пейзажистом, одаренным акварелистом. Его лирические пейзажи с мотивами спокойной русской природы (</a:t>
            </a:r>
            <a:r>
              <a:rPr lang="ru-RU" b="1" i="1" dirty="0" smtClean="0"/>
              <a:t>Золотая осень</a:t>
            </a:r>
            <a:r>
              <a:rPr lang="ru-RU" dirty="0" smtClean="0"/>
              <a:t>) эмоционально настраивают зрителей, заставляют его сопереживать состояние природы. Картины Левитана приближаются к импрессионизму.</a:t>
            </a:r>
          </a:p>
          <a:p>
            <a:endParaRPr lang="cs-CZ" dirty="0"/>
          </a:p>
        </p:txBody>
      </p:sp>
      <p:pic>
        <p:nvPicPr>
          <p:cNvPr id="5" name="Zástupný symbol pro obsah 4" descr="isaac-levitan-march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844824"/>
            <a:ext cx="3744416" cy="352839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b="1" dirty="0" smtClean="0"/>
              <a:t>И. И. Шишкин</a:t>
            </a:r>
            <a:br>
              <a:rPr lang="az-Cyrl-A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Шишкин изображал светлые национальные пейзажи, природу, красоту леса (</a:t>
            </a:r>
            <a:r>
              <a:rPr lang="ru-RU" b="1" dirty="0" smtClean="0"/>
              <a:t> </a:t>
            </a:r>
            <a:r>
              <a:rPr lang="ru-RU" b="1" i="1" dirty="0" smtClean="0"/>
              <a:t>Рожь, Утро в сосновом лесу</a:t>
            </a:r>
            <a:r>
              <a:rPr lang="ru-RU" dirty="0" smtClean="0"/>
              <a:t>).</a:t>
            </a:r>
          </a:p>
          <a:p>
            <a:endParaRPr lang="cs-CZ" dirty="0"/>
          </a:p>
        </p:txBody>
      </p:sp>
      <p:pic>
        <p:nvPicPr>
          <p:cNvPr id="5" name="Zástupný symbol pro obsah 4" descr="šiški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9992" y="1268760"/>
            <a:ext cx="4464496" cy="424847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b="1" dirty="0" smtClean="0"/>
              <a:t>В. И. Суриков</a:t>
            </a:r>
            <a:br>
              <a:rPr lang="az-Cyrl-A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2400" dirty="0" smtClean="0"/>
              <a:t>Суриков рисует монументальные полотна. Обращается к славным и трагическим событиям из русской истории (</a:t>
            </a:r>
            <a:r>
              <a:rPr lang="ru-RU" sz="2400" b="1" i="1" dirty="0" smtClean="0"/>
              <a:t>Боярыня Морозова, Утро стрелецкой казни</a:t>
            </a:r>
            <a:r>
              <a:rPr lang="ru-RU" sz="2400" dirty="0" smtClean="0"/>
              <a:t>).</a:t>
            </a:r>
          </a:p>
          <a:p>
            <a:endParaRPr lang="cs-CZ" dirty="0"/>
          </a:p>
        </p:txBody>
      </p:sp>
      <p:pic>
        <p:nvPicPr>
          <p:cNvPr id="5" name="Zástupný symbol pro obsah 4" descr="surik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15144" y="3140968"/>
            <a:ext cx="4728855" cy="322624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b="1" dirty="0" smtClean="0"/>
              <a:t>В. М. Васнецов</a:t>
            </a:r>
            <a:br>
              <a:rPr lang="az-Cyrl-A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Васнецова тоже привлекала старина, он изображал темы русских сказок и былин (</a:t>
            </a:r>
            <a:r>
              <a:rPr lang="ru-RU" b="1" i="1" dirty="0" smtClean="0"/>
              <a:t>Иван-царевич на сером волке, Аленушка,Богатыри</a:t>
            </a:r>
            <a:r>
              <a:rPr lang="ru-RU" dirty="0" smtClean="0"/>
              <a:t>).</a:t>
            </a:r>
          </a:p>
          <a:p>
            <a:endParaRPr lang="cs-CZ" dirty="0"/>
          </a:p>
        </p:txBody>
      </p:sp>
      <p:pic>
        <p:nvPicPr>
          <p:cNvPr id="5" name="Zástupný symbol pro obsah 4" descr="vasnec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2708920"/>
            <a:ext cx="4657020" cy="324036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Конец 19-го - начало 20-го века</a:t>
            </a:r>
            <a:br>
              <a:rPr lang="ru-RU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На рубеже 19 и 20 столетий сложился стиль, затронувший все виды искусства, стиль-модерн, проявляющий себя в символике образов, отходе от изображения наблюдаемой реальности.</a:t>
            </a:r>
          </a:p>
          <a:p>
            <a:pPr>
              <a:buNone/>
            </a:pPr>
            <a:r>
              <a:rPr lang="ru-RU" sz="2400" b="1" dirty="0" smtClean="0"/>
              <a:t>М. А. Врубель</a:t>
            </a:r>
          </a:p>
          <a:p>
            <a:r>
              <a:rPr lang="ru-RU" sz="2400" dirty="0" smtClean="0"/>
              <a:t>Художник-символист создает в своих картинах фантастический мир, в котором действуют сверхъестественные существа. Самое знаменитое произведение - трилогия </a:t>
            </a:r>
            <a:r>
              <a:rPr lang="ru-RU" sz="2400" b="1" i="1" dirty="0" smtClean="0"/>
              <a:t>Демон</a:t>
            </a:r>
            <a:r>
              <a:rPr lang="ru-RU" sz="2400" dirty="0" smtClean="0"/>
              <a:t> по поэме Лермонтова.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rub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7435" y="980728"/>
            <a:ext cx="7477523" cy="464606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b="1" dirty="0" smtClean="0"/>
              <a:t>Модернистские направления</a:t>
            </a:r>
            <a:br>
              <a:rPr lang="az-Cyrl-A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10-х гг. 20 в. в России развивается </a:t>
            </a:r>
            <a:r>
              <a:rPr lang="ru-RU" b="1" dirty="0" smtClean="0"/>
              <a:t>абстрактное искусство</a:t>
            </a:r>
            <a:r>
              <a:rPr lang="ru-RU" dirty="0" smtClean="0"/>
              <a:t>. Его представители считаются художниками мирового значения, основоположниками современного искусства. На русское искусство оказывают большое влияние </a:t>
            </a:r>
            <a:r>
              <a:rPr lang="ru-RU" b="1" dirty="0" smtClean="0"/>
              <a:t>кубизм, футуризм и конструктивизм</a:t>
            </a:r>
            <a:r>
              <a:rPr lang="ru-RU" dirty="0" smtClean="0"/>
              <a:t>.</a:t>
            </a:r>
          </a:p>
          <a:p>
            <a:endParaRPr lang="cs-CZ" dirty="0"/>
          </a:p>
        </p:txBody>
      </p:sp>
      <p:pic>
        <p:nvPicPr>
          <p:cNvPr id="5" name="Zástupný symbol pro obsah 4" descr="malevic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64088" y="1772816"/>
            <a:ext cx="3240360" cy="3528392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Казимир Малевич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sz="3300" dirty="0" smtClean="0"/>
              <a:t>На творчество Малевича решительно повлиял кубизм, но автор разработал собственную систему абстрактного искусства, так называемый „супрематизм“. Художник комбинирует простые геометрические формы контрастных цветов (</a:t>
            </a:r>
            <a:r>
              <a:rPr lang="ru-RU" sz="3300" b="1" i="1" dirty="0" smtClean="0"/>
              <a:t>Супрематическая композиция</a:t>
            </a:r>
            <a:r>
              <a:rPr lang="ru-RU" sz="3300" dirty="0" smtClean="0"/>
              <a:t>), старается как можно более упростить свои картины.</a:t>
            </a:r>
            <a:br>
              <a:rPr lang="ru-RU" sz="3300" dirty="0" smtClean="0"/>
            </a:br>
            <a:r>
              <a:rPr lang="ru-RU" sz="3300" dirty="0" smtClean="0"/>
              <a:t>Малевич написал всемирно известный </a:t>
            </a:r>
            <a:r>
              <a:rPr lang="ru-RU" sz="3300" b="1" i="1" dirty="0" smtClean="0"/>
              <a:t>Черный квадрат</a:t>
            </a:r>
            <a:r>
              <a:rPr lang="ru-RU" sz="3300" dirty="0" smtClean="0"/>
              <a:t>. Изображение черного квадрата на белом фоне многозначно: белый цвет - это сумма всех цветов, а черный - это отсутствие всякого цвета, то есть, в картине сочетается контраст „нечто-ничто“, „бытие-небытие“. Черный квадрат – это „дыра в бесконечность“.</a:t>
            </a:r>
          </a:p>
          <a:p>
            <a:endParaRPr lang="cs-CZ" dirty="0"/>
          </a:p>
        </p:txBody>
      </p:sp>
      <p:pic>
        <p:nvPicPr>
          <p:cNvPr id="5" name="Zástupný symbol pro obsah 4" descr="černyj kvadra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628801"/>
            <a:ext cx="4038600" cy="4104455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Василий Кандинский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Кандинский является одним из основоположников абстракционизма. После революции 1917 г. эмигрировал в Германию. В историю искусства вошел своими Композициями, например, </a:t>
            </a:r>
            <a:r>
              <a:rPr lang="ru-RU" b="1" i="1" dirty="0" smtClean="0"/>
              <a:t>Композицией № 7</a:t>
            </a:r>
            <a:r>
              <a:rPr lang="ru-RU" dirty="0" smtClean="0"/>
              <a:t>.</a:t>
            </a:r>
          </a:p>
          <a:p>
            <a:endParaRPr lang="cs-CZ" dirty="0"/>
          </a:p>
        </p:txBody>
      </p:sp>
      <p:pic>
        <p:nvPicPr>
          <p:cNvPr id="5" name="Zástupný symbol pro obsah 4" descr="kandinskij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62500" y="2524919"/>
            <a:ext cx="3810000" cy="267652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Марк Шагал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Шагал родился в Белоруссии, в городе Витебске, образ которого стал тематической основой его картин (</a:t>
            </a:r>
            <a:r>
              <a:rPr lang="ru-RU" sz="1600" b="1" i="1" dirty="0" smtClean="0"/>
              <a:t>Я и деревня</a:t>
            </a:r>
            <a:r>
              <a:rPr lang="ru-RU" sz="1600" b="1" dirty="0" smtClean="0"/>
              <a:t> </a:t>
            </a:r>
            <a:r>
              <a:rPr lang="ru-RU" sz="1600" dirty="0" smtClean="0"/>
              <a:t>). Рисует простых деревенских жителей, раввинов, клоунов, музыкантов. На его картинах повторяются фигуры животных (лошадь, осел, петух).</a:t>
            </a:r>
            <a:br>
              <a:rPr lang="ru-RU" sz="1600" dirty="0" smtClean="0"/>
            </a:br>
            <a:r>
              <a:rPr lang="ru-RU" sz="1600" dirty="0" smtClean="0"/>
              <a:t>Шагал близок экспрессионизму и народному примитивному искусству, пишет картины в гротескно-символическом духе. Его поэтика граничит с фантастикой. Люди летают (</a:t>
            </a:r>
            <a:r>
              <a:rPr lang="ru-RU" sz="1600" b="1" dirty="0" smtClean="0"/>
              <a:t> </a:t>
            </a:r>
            <a:r>
              <a:rPr lang="ru-RU" sz="1600" b="1" i="1" dirty="0" smtClean="0"/>
              <a:t>Над городом</a:t>
            </a:r>
            <a:r>
              <a:rPr lang="ru-RU" sz="1600" b="1" dirty="0" smtClean="0"/>
              <a:t> </a:t>
            </a:r>
            <a:r>
              <a:rPr lang="ru-RU" sz="1600" dirty="0" smtClean="0"/>
              <a:t>), нарушается перспектива.</a:t>
            </a:r>
            <a:br>
              <a:rPr lang="ru-RU" sz="1600" dirty="0" smtClean="0"/>
            </a:br>
            <a:r>
              <a:rPr lang="ru-RU" sz="1600" dirty="0" smtClean="0"/>
              <a:t>После революции художник продолжал работать в Париже и в Америке, создал витражи и мозаики в Иерусалиме, илюсстрировал </a:t>
            </a:r>
            <a:r>
              <a:rPr lang="ru-RU" sz="1600" b="1" i="1" dirty="0" smtClean="0"/>
              <a:t>Мертвые души</a:t>
            </a:r>
            <a:r>
              <a:rPr lang="ru-RU" sz="1600" b="1" dirty="0" smtClean="0"/>
              <a:t> </a:t>
            </a:r>
            <a:r>
              <a:rPr lang="ru-RU" sz="1600" dirty="0" smtClean="0"/>
              <a:t>Гоголя. </a:t>
            </a:r>
            <a:endParaRPr lang="ru-RU" sz="1600" dirty="0"/>
          </a:p>
        </p:txBody>
      </p:sp>
      <p:pic>
        <p:nvPicPr>
          <p:cNvPr id="5" name="Zástupný symbol pro obsah 4" descr="šagal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8200" y="2204864"/>
            <a:ext cx="4172272" cy="318633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08720"/>
            <a:ext cx="777686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 17 веке Москва стала центром русского искусства.</a:t>
            </a:r>
          </a:p>
          <a:p>
            <a:r>
              <a:rPr lang="ru-RU" dirty="0"/>
              <a:t>В</a:t>
            </a:r>
            <a:r>
              <a:rPr lang="ru-RU" dirty="0" smtClean="0"/>
              <a:t> 1640 году при Оружейной палате в Кремле была открыта иконописная мастерская, ставшая одной из первых художественных школ на Руси. </a:t>
            </a:r>
          </a:p>
          <a:p>
            <a:r>
              <a:rPr lang="ru-RU" dirty="0" smtClean="0"/>
              <a:t>В иконе «Иоанн в пустыне» (20-30-е годы 17 века) художник изобразил фигуру отшельника, одетого в звериные шкуры, на фоне реалистичного пейзажа.</a:t>
            </a:r>
          </a:p>
          <a:p>
            <a:r>
              <a:rPr lang="ru-RU" dirty="0" smtClean="0"/>
              <a:t> Для живописцев 15-16 веков изображение окружающего мира было неприемлемо, потому что людей волновал только мир божественный. В 17 веке художники уже начали задумываться о том, что не только божественный мир может быть предметом изображения, окружающий мир не менее интересен. Только изображать его было негде, кроме как на иконах.</a:t>
            </a:r>
            <a:endParaRPr lang="ru-RU" dirty="0"/>
          </a:p>
          <a:p>
            <a:r>
              <a:rPr lang="ru-RU" dirty="0" smtClean="0"/>
              <a:t> Фресковая живопись во второй половине 17 века продолжала следовать церковным канонам. От предыдущих эпох она отличается только разнообразием тем и сюжетов. Появляются сюжеты из житий святых, Апокалипсиса, различных притч. Фрески 17 века отличаются от росписей предыдущих веков малыми размерами, теперь они располагаются рядами друг за другом, в то время как раньше одна фреска могла занимать всю стену.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b="1" dirty="0" smtClean="0"/>
              <a:t>Русские меценаты</a:t>
            </a:r>
            <a:br>
              <a:rPr lang="az-Cyrl-A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П.Третьяков</a:t>
            </a:r>
            <a:r>
              <a:rPr lang="ru-RU" dirty="0" smtClean="0"/>
              <a:t> происходил из богатой купеческой семьи. В середине 19 века начал собирать картины, поставив цель создать галерею русской живописи. Некоторые картины он покупал прямо в мастерских. Третьяков в немалой мере поддерживал художников материально. Они его любили, уступали ему в ценах и даже предпочитали его галерею собраниям царя и великих князей.</a:t>
            </a:r>
            <a:br>
              <a:rPr lang="ru-RU" dirty="0" smtClean="0"/>
            </a:br>
            <a:r>
              <a:rPr lang="ru-RU" dirty="0" smtClean="0"/>
              <a:t>По завещанию мецената его галерея должна быть открыта на „вечное время для бесплатного обозрения для всех желающих“.</a:t>
            </a:r>
          </a:p>
          <a:p>
            <a:r>
              <a:rPr lang="ru-RU" b="1" dirty="0" smtClean="0"/>
              <a:t>С.Мамонтов</a:t>
            </a:r>
            <a:r>
              <a:rPr lang="ru-RU" dirty="0" smtClean="0"/>
              <a:t> - второй знаменитый русский меценат, крупный промышленник и владелец усадьбы Абрамцево, где встречались многие художники его времени.</a:t>
            </a:r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 smtClean="0"/>
              <a:t>В галереях Российской Федерации хранятся шедевры не только русского, но и мирового изобразительного искусства.</a:t>
            </a:r>
            <a:r>
              <a:rPr lang="ru-RU" dirty="0" smtClean="0"/>
              <a:t/>
            </a:r>
            <a:br>
              <a:rPr lang="ru-RU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Эрмитаж </a:t>
            </a:r>
            <a:r>
              <a:rPr lang="ru-RU" dirty="0" smtClean="0"/>
              <a:t>(Санкт-Петербург)</a:t>
            </a:r>
          </a:p>
          <a:p>
            <a:r>
              <a:rPr lang="ru-RU" dirty="0" smtClean="0"/>
              <a:t>Эрмитаж возник как частное собрание Екатерины II.</a:t>
            </a:r>
            <a:br>
              <a:rPr lang="ru-RU" dirty="0" smtClean="0"/>
            </a:br>
            <a:r>
              <a:rPr lang="ru-RU" dirty="0" smtClean="0"/>
              <a:t>В настоящее время Эрмитаж располагается в зданиях Зимнего дворца. В галерее хранится около 2,5 млн. экспонатов. Залы удивительно красивы, оборудованы ценнейшей мебелью, хрустальными люстрами, самоцветами, вазами… Эрмитаж - это „витрина русского богатства“.</a:t>
            </a:r>
            <a:br>
              <a:rPr lang="ru-RU" dirty="0" smtClean="0"/>
            </a:br>
            <a:r>
              <a:rPr lang="ru-RU" dirty="0" smtClean="0"/>
              <a:t>Коллекция галереи разделена на шесть отделов: первобытное искусство, античное искусство, западноевропейское искусство и культура (жемчужиной считаются два оригинала Леонардо да Винчи), восточное искусство, нумизматика и русское искусство. В Эрмитаже показывают лишь оригиналы.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Русский музей </a:t>
            </a:r>
            <a:r>
              <a:rPr lang="ru-RU" dirty="0" smtClean="0"/>
              <a:t>(Санкт-Петербург)</a:t>
            </a:r>
          </a:p>
          <a:p>
            <a:r>
              <a:rPr lang="ru-RU" dirty="0" smtClean="0"/>
              <a:t>В Русском музее собраны богатейшие коллекции русского искусства, в том числе икон.</a:t>
            </a:r>
          </a:p>
          <a:p>
            <a:r>
              <a:rPr lang="ru-RU" b="1" dirty="0" smtClean="0"/>
              <a:t>Третьяковская галерея </a:t>
            </a:r>
            <a:r>
              <a:rPr lang="ru-RU" dirty="0" smtClean="0"/>
              <a:t>(Москва)</a:t>
            </a:r>
          </a:p>
          <a:p>
            <a:r>
              <a:rPr lang="ru-RU" dirty="0" smtClean="0"/>
              <a:t>Крупнейшая галерея русского искусства мецената Третьякова. Основой коллекции является русское реалистическое искусство 19 в., но есть и картины мирового искусства. Фасад музея создан в сказочном стиле.</a:t>
            </a:r>
          </a:p>
          <a:p>
            <a:r>
              <a:rPr lang="ru-RU" b="1" dirty="0" smtClean="0"/>
              <a:t>Музей изобразительных искусств имени Пушкина </a:t>
            </a:r>
            <a:r>
              <a:rPr lang="ru-RU" dirty="0" smtClean="0"/>
              <a:t>(Москва)</a:t>
            </a:r>
          </a:p>
          <a:p>
            <a:r>
              <a:rPr lang="ru-RU" dirty="0" smtClean="0"/>
              <a:t>Создателем музея был И. В. Цветаев, отец поэтессы Марины Цветаевой. В музее хранятся коллекции мирового искусства, например, несколько шедевров импрессионизма.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sz="2000" dirty="0" smtClean="0"/>
              <a:t>В начале 18 века Петр I окончательно освободил русское искусство из-под влияния церкви. Ему нужны были художники, которые могли бы изображать военные сражения, портреты царской свиты, виды строящего Петербурга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smtClean="0"/>
              <a:t>В 1757 году была открыта Академия художеств</a:t>
            </a:r>
            <a:r>
              <a:rPr lang="ru-RU" dirty="0" smtClean="0"/>
              <a:t>, заложившая основы русского академического стиля в живописи конца 18 – 19 веков. Во второй половине 18 века художники обращают внимание на внутренний мир человека и на то, какими средствами можно передать характер и индивидуальные черты на портрете. Просто достоверное изображение внешности героев их уже не устраивает. В этот период портретная живопись достигает наивысшего расцвета. Наиболее выдающимися портретистами второй половины 18 века являются Федор Степанович </a:t>
            </a:r>
            <a:r>
              <a:rPr lang="ru-RU" b="1" dirty="0" smtClean="0"/>
              <a:t>Рокотов</a:t>
            </a:r>
            <a:r>
              <a:rPr lang="ru-RU" dirty="0" smtClean="0"/>
              <a:t>, Дмитрий Григорьевич </a:t>
            </a:r>
            <a:r>
              <a:rPr lang="ru-RU" b="1" dirty="0" smtClean="0"/>
              <a:t>Левицкий.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Ф. С. Рокотов написал портреты Екатерины II, Петра III, Павла Петровича, графа Орлова и других лиц из императорского окружения. Для портретов Ф. С. Рокотова характерна мягкость линий, он не прорисовывает все детали внешности и одежды, а только подчеркивает их отдельные элементы. Во внешности своих героев художник отражает их внутренний мир. 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5" name="Zástupný symbol pro obsah 4" descr="rokot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08104" y="1700808"/>
            <a:ext cx="2952328" cy="36004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Д. Г. Левицкий замечательно сочетал в портретах принципы классицизма и рококо. </a:t>
            </a:r>
            <a:endParaRPr lang="cs-CZ" dirty="0"/>
          </a:p>
        </p:txBody>
      </p:sp>
      <p:pic>
        <p:nvPicPr>
          <p:cNvPr id="5" name="Zástupný symbol pro obsah 4" descr="levicki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99992" y="332656"/>
            <a:ext cx="4032448" cy="5688632"/>
          </a:xfrm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  Еще один талантливый художник 18 века – Иван Петрович Аргунов. Для его портретов характерна естественность, которая проявляется в позах и мимике героев.</a:t>
            </a:r>
          </a:p>
          <a:p>
            <a:endParaRPr lang="ru-RU" sz="1800" dirty="0" smtClean="0"/>
          </a:p>
          <a:p>
            <a:endParaRPr lang="ru-RU" sz="1800" dirty="0"/>
          </a:p>
          <a:p>
            <a:r>
              <a:rPr lang="ru-RU" sz="1800" dirty="0" smtClean="0"/>
              <a:t>Д.Левицкий</a:t>
            </a:r>
          </a:p>
          <a:p>
            <a:r>
              <a:rPr lang="ru-RU" sz="1800" dirty="0" smtClean="0"/>
              <a:t>Портрет воспитанницы Императорского воспитательного общества благородных девиц Натальи Семеновны Борщовой. </a:t>
            </a: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Гравюра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 культуре первой четверти 18 в. большое место занимала гравюра. Гравюрами снабжались научные книги, печатавшиеся в России в начале 18 в., в гравюре увековечивались исторические события этого времени, различные хозяйственные и культурные начинания, наконец, события придворной жизни. Гравюра служила своеобразной формой пропаганды государственной деятельности Петра I.(Гравюра- </a:t>
            </a:r>
            <a:r>
              <a:rPr lang="ru-RU" dirty="0"/>
              <a:t>вид графического искусства, составная часть такого понятия как эстамп, подразумевающего создание разными способами оттисков с печатных форм</a:t>
            </a:r>
            <a:r>
              <a:rPr lang="ru-RU" dirty="0" smtClean="0"/>
              <a:t>.)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pPr algn="just"/>
            <a:endParaRPr lang="cs-CZ" dirty="0"/>
          </a:p>
        </p:txBody>
      </p:sp>
      <p:pic>
        <p:nvPicPr>
          <p:cNvPr id="5" name="Zástupný symbol pro obsah 4" descr="gravjur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700808"/>
            <a:ext cx="3960440" cy="367240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Живопись 19 века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 </a:t>
            </a:r>
            <a:r>
              <a:rPr lang="ru-RU" sz="2400" b="1" dirty="0" smtClean="0"/>
              <a:t>первой половине 19 в.</a:t>
            </a:r>
            <a:r>
              <a:rPr lang="ru-RU" sz="2400" dirty="0" smtClean="0"/>
              <a:t> формируется </a:t>
            </a:r>
            <a:r>
              <a:rPr lang="ru-RU" sz="2400" b="1" dirty="0" smtClean="0"/>
              <a:t>романтическое искусство</a:t>
            </a:r>
            <a:r>
              <a:rPr lang="ru-RU" sz="24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/>
              <a:t>Во </a:t>
            </a:r>
            <a:r>
              <a:rPr lang="ru-RU" sz="2200" b="1" dirty="0" smtClean="0"/>
              <a:t>второй половине 19 в.</a:t>
            </a:r>
            <a:r>
              <a:rPr lang="ru-RU" sz="2200" dirty="0" smtClean="0"/>
              <a:t> художники обращаются к все больше к действительности, изображают образы из современной повседневной жизни. Возникают </a:t>
            </a:r>
            <a:r>
              <a:rPr lang="ru-RU" sz="2200" b="1" dirty="0" smtClean="0"/>
              <a:t>бытовые картины</a:t>
            </a:r>
            <a:r>
              <a:rPr lang="ru-RU" sz="2200" dirty="0" smtClean="0"/>
              <a:t>. В искусстве преобладает </a:t>
            </a:r>
            <a:r>
              <a:rPr lang="ru-RU" sz="2200" b="1" dirty="0" smtClean="0"/>
              <a:t>реализм</a:t>
            </a:r>
            <a:r>
              <a:rPr lang="ru-RU" sz="2200" dirty="0" smtClean="0"/>
              <a:t>, который представляет собой параллель критического реализма в литературе, отображая многие неприглядные стороны повседневности</a:t>
            </a:r>
          </a:p>
          <a:p>
            <a:r>
              <a:rPr lang="ru-RU" sz="2200" b="1" dirty="0" smtClean="0"/>
              <a:t>В. Г. Перов</a:t>
            </a:r>
          </a:p>
          <a:p>
            <a:r>
              <a:rPr lang="ru-RU" sz="2200" dirty="0" smtClean="0"/>
              <a:t>Перов был ярким представителем реализма. В основном писал бытовые картины (</a:t>
            </a:r>
            <a:r>
              <a:rPr lang="ru-RU" sz="2200" b="1" dirty="0" smtClean="0"/>
              <a:t> </a:t>
            </a:r>
            <a:r>
              <a:rPr lang="ru-RU" sz="2200" b="1" i="1" dirty="0" smtClean="0"/>
              <a:t>Приезд гувернантки в купеческий дом</a:t>
            </a:r>
            <a:r>
              <a:rPr lang="ru-RU" sz="2200" dirty="0" smtClean="0"/>
              <a:t>), портреты художников, писателей (</a:t>
            </a:r>
            <a:r>
              <a:rPr lang="ru-RU" sz="2200" b="1" i="1" dirty="0" smtClean="0"/>
              <a:t>Портрет Достоевского</a:t>
            </a:r>
            <a:r>
              <a:rPr lang="ru-RU" sz="2200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per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924944"/>
            <a:ext cx="4680519" cy="3723414"/>
          </a:xfrm>
          <a:prstGeom prst="rect">
            <a:avLst/>
          </a:prstGeom>
        </p:spPr>
      </p:pic>
      <p:pic>
        <p:nvPicPr>
          <p:cNvPr id="4" name="Obrázek 3" descr="portret dostoevsk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5" y="476673"/>
            <a:ext cx="3456384" cy="338437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Художники - передвижники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Художники-передвижники стали, своего рода, символом русской живописи 19 века.</a:t>
            </a:r>
            <a:r>
              <a:rPr lang="ru-RU" b="1" dirty="0" smtClean="0"/>
              <a:t> </a:t>
            </a:r>
          </a:p>
          <a:p>
            <a:r>
              <a:rPr lang="ru-RU" b="1" dirty="0" smtClean="0"/>
              <a:t>Передвижники - русские художники-реалисты</a:t>
            </a:r>
            <a:r>
              <a:rPr lang="ru-RU" dirty="0" smtClean="0"/>
              <a:t>, входившие в Товарищество передвижных художественных выставок (1870-1923 гг.), развивавшие лучшие традиции Артели художников. Передвижники отображали народную жизнь, природу. Демонстрировали свои выставки в различных городах России. Крупнейшие художники-передвижники: </a:t>
            </a:r>
            <a:r>
              <a:rPr lang="ru-RU" dirty="0" smtClean="0">
                <a:hlinkClick r:id="rId2"/>
              </a:rPr>
              <a:t>Репин</a:t>
            </a:r>
            <a:r>
              <a:rPr lang="ru-RU" dirty="0" smtClean="0"/>
              <a:t>, </a:t>
            </a:r>
            <a:r>
              <a:rPr lang="ru-RU" dirty="0" smtClean="0">
                <a:hlinkClick r:id="rId3"/>
              </a:rPr>
              <a:t>Суриков</a:t>
            </a:r>
            <a:r>
              <a:rPr lang="ru-RU" dirty="0" smtClean="0"/>
              <a:t>, </a:t>
            </a:r>
            <a:r>
              <a:rPr lang="ru-RU" dirty="0" smtClean="0">
                <a:hlinkClick r:id="rId4"/>
              </a:rPr>
              <a:t>Васнецов</a:t>
            </a:r>
            <a:r>
              <a:rPr lang="ru-RU" dirty="0" smtClean="0"/>
              <a:t>, Перов, </a:t>
            </a:r>
            <a:r>
              <a:rPr lang="ru-RU" dirty="0" smtClean="0">
                <a:hlinkClick r:id="rId5"/>
              </a:rPr>
              <a:t>Шишкин</a:t>
            </a:r>
            <a:r>
              <a:rPr lang="ru-RU" dirty="0" smtClean="0"/>
              <a:t>, </a:t>
            </a:r>
            <a:r>
              <a:rPr lang="ru-RU" dirty="0" smtClean="0">
                <a:hlinkClick r:id="rId6"/>
              </a:rPr>
              <a:t>Левитан</a:t>
            </a:r>
            <a:r>
              <a:rPr lang="ru-RU" dirty="0" smtClean="0"/>
              <a:t>, </a:t>
            </a:r>
            <a:r>
              <a:rPr lang="ru-RU" dirty="0" smtClean="0">
                <a:hlinkClick r:id="rId7"/>
              </a:rPr>
              <a:t>Серов</a:t>
            </a:r>
            <a:r>
              <a:rPr lang="ru-RU" dirty="0" smtClean="0"/>
              <a:t>,Крамской,Мясоедов,Ге и другие. </a:t>
            </a:r>
            <a:endParaRPr lang="cs-CZ" dirty="0"/>
          </a:p>
        </p:txBody>
      </p:sp>
      <p:pic>
        <p:nvPicPr>
          <p:cNvPr id="5" name="Zástupný symbol pro obsah 4" descr="peredvizhniki.jpg"/>
          <p:cNvPicPr>
            <a:picLocks noGrp="1" noChangeAspect="1"/>
          </p:cNvPicPr>
          <p:nvPr>
            <p:ph sz="half" idx="2"/>
          </p:nvPr>
        </p:nvPicPr>
        <p:blipFill>
          <a:blip r:embed="rId8" cstate="print"/>
          <a:stretch>
            <a:fillRect/>
          </a:stretch>
        </p:blipFill>
        <p:spPr>
          <a:xfrm>
            <a:off x="4499992" y="1988840"/>
            <a:ext cx="4392488" cy="331236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224136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Основные жанры живописи передвижников – бытовой,портрет,пейзаж,исторический и фолклорный жанры.</a:t>
            </a:r>
            <a:r>
              <a:rPr lang="ru-RU" dirty="0" smtClean="0"/>
              <a:t/>
            </a:r>
            <a:br>
              <a:rPr lang="ru-RU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Бурлаки на Волге,худ.И.Репин</a:t>
            </a:r>
            <a:endParaRPr lang="cs-CZ" dirty="0"/>
          </a:p>
        </p:txBody>
      </p:sp>
      <p:pic>
        <p:nvPicPr>
          <p:cNvPr id="7" name="Zástupný symbol pro obsah 6" descr="repi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79512" y="2636912"/>
            <a:ext cx="4536504" cy="2952328"/>
          </a:xfrm>
        </p:spPr>
      </p:pic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340769"/>
            <a:ext cx="4041775" cy="864095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932040" y="2060849"/>
            <a:ext cx="3754760" cy="406531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Репин прославился монументальными картинами большого размера, в которых речь идет о разных историко-общественных темах (</a:t>
            </a:r>
            <a:r>
              <a:rPr lang="ru-RU" i="1" dirty="0" smtClean="0"/>
              <a:t>Бурлаки на Волге, Иван Грозный и его сын Иван</a:t>
            </a:r>
            <a:r>
              <a:rPr lang="ru-RU" dirty="0" smtClean="0"/>
              <a:t>). Творчество Репина – это тоже целая галерея портретов его современников (реалистический </a:t>
            </a:r>
            <a:r>
              <a:rPr lang="ru-RU" i="1" dirty="0" smtClean="0"/>
              <a:t>Портрет Мусоргского</a:t>
            </a:r>
            <a:r>
              <a:rPr lang="ru-RU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1062</Words>
  <Application>Microsoft Office PowerPoint</Application>
  <PresentationFormat>Předvádění na obrazovce (4:3)</PresentationFormat>
  <Paragraphs>64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Русская живопись 17-18 веков</vt:lpstr>
      <vt:lpstr>Snímek 2</vt:lpstr>
      <vt:lpstr>В начале 18 века Петр I окончательно освободил русское искусство из-под влияния церкви. Ему нужны были художники, которые могли бы изображать военные сражения, портреты царской свиты, виды строящего Петербурга</vt:lpstr>
      <vt:lpstr>Д. Г. Левицкий замечательно сочетал в портретах принципы классицизма и рококо. </vt:lpstr>
      <vt:lpstr>Гравюра</vt:lpstr>
      <vt:lpstr>Живопись 19 века </vt:lpstr>
      <vt:lpstr>Snímek 7</vt:lpstr>
      <vt:lpstr>Художники - передвижники</vt:lpstr>
      <vt:lpstr> Основные жанры живописи передвижников – бытовой,портрет,пейзаж,исторический и фолклорный жанры. </vt:lpstr>
      <vt:lpstr> И.И.Левитан</vt:lpstr>
      <vt:lpstr>И. И. Шишкин </vt:lpstr>
      <vt:lpstr>В. И. Суриков </vt:lpstr>
      <vt:lpstr>В. М. Васнецов </vt:lpstr>
      <vt:lpstr>Конец 19-го - начало 20-го века </vt:lpstr>
      <vt:lpstr>Snímek 15</vt:lpstr>
      <vt:lpstr>Модернистские направления </vt:lpstr>
      <vt:lpstr>Казимир Малевич</vt:lpstr>
      <vt:lpstr>Василий Кандинский</vt:lpstr>
      <vt:lpstr>Марк Шагал</vt:lpstr>
      <vt:lpstr>Русские меценаты </vt:lpstr>
      <vt:lpstr>В галереях Российской Федерации хранятся шедевры не только русского, но и мирового изобразительного искусства. </vt:lpstr>
    </vt:vector>
  </TitlesOfParts>
  <Company>Pedagogicka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Русская живопись 17-18 веков</dc:title>
  <dc:creator>Naumová</dc:creator>
  <cp:lastModifiedBy>Naumová</cp:lastModifiedBy>
  <cp:revision>14</cp:revision>
  <dcterms:created xsi:type="dcterms:W3CDTF">2012-02-23T12:45:00Z</dcterms:created>
  <dcterms:modified xsi:type="dcterms:W3CDTF">2012-02-23T14:59:40Z</dcterms:modified>
</cp:coreProperties>
</file>