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1" r:id="rId4"/>
    <p:sldId id="266" r:id="rId5"/>
    <p:sldId id="257" r:id="rId6"/>
    <p:sldId id="264" r:id="rId7"/>
    <p:sldId id="262" r:id="rId8"/>
    <p:sldId id="263" r:id="rId9"/>
    <p:sldId id="265" r:id="rId10"/>
    <p:sldId id="267" r:id="rId11"/>
    <p:sldId id="258" r:id="rId12"/>
    <p:sldId id="275" r:id="rId13"/>
    <p:sldId id="268" r:id="rId14"/>
    <p:sldId id="276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D696F8-F2B6-4B85-B246-73932823CBFE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E00DE0B-2C3B-40BE-8A95-BBDAAC381A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8062664" cy="1800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Анализ учебно-методического </a:t>
            </a:r>
            <a:r>
              <a:rPr lang="ru-RU" b="1" i="1" dirty="0"/>
              <a:t>комплекта Радуга по-новому</a:t>
            </a:r>
            <a:r>
              <a:rPr lang="cs-CZ" b="1" i="1" dirty="0"/>
              <a:t> </a:t>
            </a:r>
            <a:r>
              <a:rPr lang="cs-CZ" b="1" i="1" dirty="0" smtClean="0"/>
              <a:t>1</a:t>
            </a:r>
            <a:r>
              <a:rPr lang="ru-RU" b="1" i="1" dirty="0" smtClean="0"/>
              <a:t> </a:t>
            </a:r>
            <a:endParaRPr lang="cs-CZ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36096" y="4293096"/>
            <a:ext cx="3456384" cy="1345704"/>
          </a:xfrm>
        </p:spPr>
        <p:txBody>
          <a:bodyPr>
            <a:normAutofit/>
          </a:bodyPr>
          <a:lstStyle/>
          <a:p>
            <a:r>
              <a:rPr lang="cs-CZ" dirty="0" smtClean="0"/>
              <a:t>Petra </a:t>
            </a:r>
            <a:r>
              <a:rPr lang="cs-CZ" dirty="0" err="1" smtClean="0"/>
              <a:t>Tefelnerová</a:t>
            </a:r>
            <a:endParaRPr lang="cs-CZ" dirty="0" smtClean="0"/>
          </a:p>
          <a:p>
            <a:r>
              <a:rPr lang="cs-CZ" dirty="0" smtClean="0"/>
              <a:t>Lenka Havelková</a:t>
            </a:r>
          </a:p>
          <a:p>
            <a:r>
              <a:rPr lang="cs-CZ" dirty="0" smtClean="0"/>
              <a:t>Olga </a:t>
            </a:r>
            <a:r>
              <a:rPr lang="cs-CZ" dirty="0" err="1" smtClean="0"/>
              <a:t>Bulatová</a:t>
            </a:r>
            <a:endParaRPr lang="cs-CZ" dirty="0" smtClean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087216" y="2708920"/>
            <a:ext cx="70567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ля начальной и средней школы, выпущен под руководством проф. Станислава Елинка, издательством 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Фраус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2007 году.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7772400" cy="136207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II. </a:t>
            </a:r>
            <a:r>
              <a:rPr lang="ru-RU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Языковые средства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347864" y="2996952"/>
            <a:ext cx="5292080" cy="203132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лексические средства - </a:t>
            </a:r>
            <a:r>
              <a:rPr lang="ru-RU" dirty="0" smtClean="0"/>
              <a:t>словарный запас</a:t>
            </a:r>
          </a:p>
          <a:p>
            <a:pPr lvl="0">
              <a:buFontTx/>
              <a:buChar char="-"/>
            </a:pP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 lvl="0"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грамматические средства – </a:t>
            </a:r>
            <a:r>
              <a:rPr lang="ru-RU" dirty="0" smtClean="0"/>
              <a:t>грамматика</a:t>
            </a:r>
          </a:p>
          <a:p>
            <a:pPr lvl="0">
              <a:buFontTx/>
              <a:buChar char="-"/>
            </a:pP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 lvl="0"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звуковые средства – </a:t>
            </a:r>
            <a:r>
              <a:rPr lang="ru-RU" dirty="0" smtClean="0"/>
              <a:t>произношение</a:t>
            </a:r>
          </a:p>
          <a:p>
            <a:pPr lvl="0">
              <a:buFontTx/>
              <a:buChar char="-"/>
            </a:pP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 lvl="0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- графические средства - </a:t>
            </a:r>
            <a:r>
              <a:rPr lang="ru-RU" dirty="0" smtClean="0"/>
              <a:t>правописание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Звуковые средства</a:t>
            </a:r>
            <a:br>
              <a:rPr lang="ru-RU" b="1" i="1" dirty="0" smtClean="0"/>
            </a:br>
            <a:r>
              <a:rPr lang="ru-RU" b="1" i="1" dirty="0" smtClean="0"/>
              <a:t>                   </a:t>
            </a:r>
            <a:r>
              <a:rPr lang="ru-RU" sz="2700" i="1" dirty="0" smtClean="0"/>
              <a:t>произношение</a:t>
            </a:r>
            <a:endParaRPr lang="cs-CZ" sz="27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сначала формой имитации и подражания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важная роль принадлежит звукозаписям, записанным носителями языка, и учителям, которые исправляют неправильное произношение учащихся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обучение  произношению происходит сразу же с первой лекции, когда ученики ещё не знают азбуку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ударение показано графически, долготой над гласным звуком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в первых пяти лекциях Радуги 1 дается возможность услышать новый словарный запас на записи (благодаря этому учащиеся лучше запомнят новое слово и не будут сомневаться о его правильном произношении)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выучить правильное произношение также помогает компакт – диск, который является составной частью каждого учебника 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компакт – диск дает возможность услышать множество разных упражнений, записанных лишь носителями языка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Лексические средства</a:t>
            </a:r>
            <a:br>
              <a:rPr lang="ru-RU" b="1" i="1" dirty="0" smtClean="0"/>
            </a:br>
            <a:r>
              <a:rPr lang="ru-RU" b="1" i="1" dirty="0" smtClean="0"/>
              <a:t>          </a:t>
            </a:r>
            <a:r>
              <a:rPr lang="ru-RU" sz="2700" i="1" dirty="0" smtClean="0"/>
              <a:t>словарный состав</a:t>
            </a:r>
            <a:endParaRPr lang="ru-RU" sz="27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2511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 начале каждой лекции находится список нового словарного запаса, расположенного в алфавитном порядке (в левом столбике слова на русском языке, в правом на чешском)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под словарным запасом - список новых фраз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с новой лексикой тесно связаны все упражнения в учебнике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центр тяжести упражнений заключается в том, что новый словарный запас всё время повторяется; слова надо пристраивать к рисункам или переводить на чешский язык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словарный запас соответствует с возрастом учащихся и их способностями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 учебнике находится большое количество конкретных слов, чтобы ученики смогли отнести к предмету ими хорошо известному. Абстрактных слов намного меньше.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ru-RU" b="1" i="1" dirty="0" smtClean="0"/>
              <a:t>Грамматические средства</a:t>
            </a:r>
            <a:endParaRPr lang="ru-RU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4113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обзор грамматики всегда находится в зелёной рамке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у спряжения глаголов окончания глагола всегда подчеркнуты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грамматика приводится в разных табличках, рамках или диаграммах, для более точного представления, некоторые правила переведены на чешский язык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на основе грамматики построены упражнения, в которых ученики дополняют текст или упражнения для дриля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Графические средства</a:t>
            </a: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ru-RU" b="1" i="1" dirty="0" smtClean="0"/>
              <a:t>                     </a:t>
            </a:r>
            <a:r>
              <a:rPr lang="ru-RU" sz="2700" i="1" dirty="0" smtClean="0"/>
              <a:t>правописание</a:t>
            </a:r>
            <a:endParaRPr lang="ru-RU" sz="27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азбуку ученики учат с помощью рабочей тетради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все упражнения в рабочей тетради требуют письменную форму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 первую очередь даны упражнения для обучения правописания отдельных букв, которые далее соединяются в слова и упражнения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 следующих частях рабочей тетради ученики повторяют грамматику и новый словарный запас, целью которох является повтор нового учебного материала и правописания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Предназначен для учеников РКИ начальной и средней школы (от 13 лет) 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с</a:t>
            </a:r>
            <a:r>
              <a:rPr lang="cs-CZ" dirty="0" err="1" smtClean="0"/>
              <a:t>остоит</a:t>
            </a:r>
            <a:r>
              <a:rPr lang="cs-CZ" dirty="0" smtClean="0"/>
              <a:t>  </a:t>
            </a:r>
            <a:r>
              <a:rPr lang="cs-CZ" dirty="0" err="1" smtClean="0"/>
              <a:t>из</a:t>
            </a:r>
            <a:r>
              <a:rPr lang="cs-CZ" dirty="0" smtClean="0"/>
              <a:t> 5 </a:t>
            </a:r>
            <a:r>
              <a:rPr lang="ru-RU" dirty="0" smtClean="0"/>
              <a:t>частей</a:t>
            </a:r>
            <a:r>
              <a:rPr lang="cs-CZ" dirty="0" smtClean="0"/>
              <a:t>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каждая часть состоит из </a:t>
            </a:r>
            <a:r>
              <a:rPr lang="ru-RU" b="1" dirty="0" smtClean="0"/>
              <a:t>учебника, рабочей тетради,</a:t>
            </a:r>
            <a:r>
              <a:rPr lang="cs-CZ" b="1" dirty="0" smtClean="0"/>
              <a:t> </a:t>
            </a:r>
            <a:r>
              <a:rPr lang="ru-RU" b="1" dirty="0" smtClean="0"/>
              <a:t>пособия для учителей и звукового диска </a:t>
            </a:r>
          </a:p>
          <a:p>
            <a:endParaRPr lang="ru-RU" b="1" dirty="0" smtClean="0"/>
          </a:p>
          <a:p>
            <a:pPr lvl="0"/>
            <a:r>
              <a:rPr lang="ru-RU" dirty="0" smtClean="0"/>
              <a:t>о</a:t>
            </a:r>
            <a:r>
              <a:rPr lang="cs-CZ" dirty="0" err="1" smtClean="0"/>
              <a:t>тдельные</a:t>
            </a:r>
            <a:r>
              <a:rPr lang="cs-CZ" dirty="0" smtClean="0"/>
              <a:t> </a:t>
            </a:r>
            <a:r>
              <a:rPr lang="cs-CZ" dirty="0" err="1" smtClean="0"/>
              <a:t>части</a:t>
            </a:r>
            <a:r>
              <a:rPr lang="cs-CZ" dirty="0" smtClean="0"/>
              <a:t> </a:t>
            </a:r>
            <a:r>
              <a:rPr lang="cs-CZ" dirty="0" err="1" smtClean="0"/>
              <a:t>соответствуют</a:t>
            </a:r>
            <a:r>
              <a:rPr lang="cs-CZ" dirty="0" smtClean="0"/>
              <a:t> </a:t>
            </a:r>
            <a:r>
              <a:rPr lang="ru-RU" dirty="0" smtClean="0"/>
              <a:t>языковым уровням </a:t>
            </a:r>
            <a:r>
              <a:rPr lang="cs-CZ" dirty="0" smtClean="0"/>
              <a:t>A1-B1 SERR</a:t>
            </a:r>
            <a:endParaRPr lang="ru-RU" dirty="0" smtClean="0"/>
          </a:p>
          <a:p>
            <a:endParaRPr lang="ru-RU" b="1" dirty="0" smtClean="0"/>
          </a:p>
          <a:p>
            <a:endParaRPr lang="ru-RU" dirty="0" smtClean="0"/>
          </a:p>
          <a:p>
            <a:r>
              <a:rPr lang="ru-RU" b="1" dirty="0" err="1" smtClean="0"/>
              <a:t>П</a:t>
            </a:r>
            <a:r>
              <a:rPr lang="cs-CZ" b="1" dirty="0" err="1" smtClean="0"/>
              <a:t>ервая</a:t>
            </a:r>
            <a:r>
              <a:rPr lang="cs-CZ" b="1" dirty="0" smtClean="0"/>
              <a:t> </a:t>
            </a:r>
            <a:r>
              <a:rPr lang="cs-CZ" b="1" dirty="0" err="1" smtClean="0"/>
              <a:t>часть</a:t>
            </a:r>
            <a:r>
              <a:rPr lang="cs-CZ" b="1" dirty="0" smtClean="0"/>
              <a:t> </a:t>
            </a:r>
            <a:r>
              <a:rPr lang="cs-CZ" b="1" dirty="0" err="1" smtClean="0"/>
              <a:t>учебно</a:t>
            </a:r>
            <a:r>
              <a:rPr lang="cs-CZ" b="1" dirty="0" smtClean="0"/>
              <a:t> - </a:t>
            </a:r>
            <a:r>
              <a:rPr lang="cs-CZ" b="1" dirty="0" err="1" smtClean="0"/>
              <a:t>методического</a:t>
            </a:r>
            <a:r>
              <a:rPr lang="cs-CZ" b="1" dirty="0" smtClean="0"/>
              <a:t> </a:t>
            </a:r>
            <a:r>
              <a:rPr lang="cs-CZ" b="1" dirty="0" err="1" smtClean="0"/>
              <a:t>комплекта</a:t>
            </a:r>
            <a:r>
              <a:rPr lang="ru-RU" b="1" dirty="0" smtClean="0"/>
              <a:t> (учебник и рабочая тетрадь) -  </a:t>
            </a:r>
            <a:r>
              <a:rPr lang="ru-RU" dirty="0" smtClean="0"/>
              <a:t>главное</a:t>
            </a:r>
            <a:r>
              <a:rPr lang="ru-RU" b="1" dirty="0" smtClean="0"/>
              <a:t> </a:t>
            </a:r>
            <a:r>
              <a:rPr lang="ru-RU" dirty="0" smtClean="0"/>
              <a:t>внимание обращено на фонетическую и графическую стороны языка, вместе с более подробным обучением правописания азбуки (в рабочей тетради).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ru-RU" b="1" i="1" dirty="0" smtClean="0"/>
              <a:t>Разделы исследования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I. </a:t>
            </a:r>
            <a:r>
              <a:rPr lang="ru-RU" dirty="0" smtClean="0"/>
              <a:t>Графическо</a:t>
            </a:r>
            <a:r>
              <a:rPr lang="cs-CZ" dirty="0" smtClean="0"/>
              <a:t>e</a:t>
            </a:r>
            <a:r>
              <a:rPr lang="ru-RU" dirty="0" smtClean="0"/>
              <a:t> оформление учебника и учебной тетради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cs-CZ" dirty="0" smtClean="0"/>
              <a:t>II. </a:t>
            </a:r>
            <a:r>
              <a:rPr lang="ru-RU" dirty="0" smtClean="0"/>
              <a:t>Языковые средства:</a:t>
            </a:r>
          </a:p>
          <a:p>
            <a:pPr lvl="0">
              <a:buNone/>
            </a:pPr>
            <a:endParaRPr lang="ru-RU" sz="1400" dirty="0" smtClean="0"/>
          </a:p>
          <a:p>
            <a:pPr lvl="0">
              <a:buNone/>
            </a:pPr>
            <a:r>
              <a:rPr lang="ru-RU" sz="2000" dirty="0" smtClean="0"/>
              <a:t>                        </a:t>
            </a:r>
            <a:r>
              <a:rPr lang="ru-RU" sz="2200" dirty="0" smtClean="0"/>
              <a:t>- лексические средства;</a:t>
            </a:r>
            <a:endParaRPr lang="cs-CZ" sz="2200" dirty="0" smtClean="0"/>
          </a:p>
          <a:p>
            <a:pPr lvl="0">
              <a:buNone/>
            </a:pPr>
            <a:r>
              <a:rPr lang="ru-RU" sz="2200" dirty="0" smtClean="0"/>
              <a:t>                      - грамматические средства; </a:t>
            </a:r>
            <a:endParaRPr lang="cs-CZ" sz="2200" dirty="0" smtClean="0"/>
          </a:p>
          <a:p>
            <a:pPr lvl="0">
              <a:buNone/>
            </a:pPr>
            <a:r>
              <a:rPr lang="ru-RU" sz="2200" dirty="0" smtClean="0"/>
              <a:t>                      - звуковые средства; </a:t>
            </a:r>
            <a:endParaRPr lang="cs-CZ" sz="2200" dirty="0" smtClean="0"/>
          </a:p>
          <a:p>
            <a:pPr lvl="0">
              <a:buNone/>
            </a:pPr>
            <a:r>
              <a:rPr lang="ru-RU" sz="2200" dirty="0" smtClean="0"/>
              <a:t>                      - графические средства. </a:t>
            </a:r>
          </a:p>
          <a:p>
            <a:pPr lvl="0">
              <a:buNone/>
            </a:pPr>
            <a:endParaRPr lang="ru-RU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496944" cy="2658219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ru-RU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Графическо</a:t>
            </a:r>
            <a:r>
              <a:rPr lang="cs-CZ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  <a:r>
              <a:rPr lang="ru-RU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оформление учебника и учебной тетради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6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Графическо</a:t>
            </a:r>
            <a:r>
              <a:rPr lang="cs-CZ" b="1" i="1" dirty="0"/>
              <a:t>e</a:t>
            </a:r>
            <a:r>
              <a:rPr lang="ru-RU" b="1" i="1" dirty="0" smtClean="0"/>
              <a:t> оформление учебника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выполнен на 128 страницах</a:t>
            </a:r>
          </a:p>
          <a:p>
            <a:endParaRPr lang="ru-RU" dirty="0" smtClean="0"/>
          </a:p>
          <a:p>
            <a:r>
              <a:rPr lang="ru-RU" dirty="0" smtClean="0"/>
              <a:t>мягкая обложка, разноцветное издание, дополненное иллюстрациями</a:t>
            </a:r>
          </a:p>
          <a:p>
            <a:endParaRPr lang="ru-RU" dirty="0" smtClean="0"/>
          </a:p>
          <a:p>
            <a:r>
              <a:rPr lang="ru-RU" b="1" dirty="0" smtClean="0"/>
              <a:t>систематическая структура </a:t>
            </a:r>
            <a:r>
              <a:rPr lang="ru-RU" dirty="0" smtClean="0"/>
              <a:t>(для быстрого ориентирования)</a:t>
            </a:r>
          </a:p>
          <a:p>
            <a:endParaRPr lang="ru-RU" dirty="0" smtClean="0"/>
          </a:p>
          <a:p>
            <a:r>
              <a:rPr lang="ru-RU" dirty="0" smtClean="0"/>
              <a:t>введение, основа, 8 лекций, заключение </a:t>
            </a:r>
            <a:endParaRPr lang="cs-CZ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dirty="0" smtClean="0"/>
              <a:t>     В каждой лекции представлены ее </a:t>
            </a:r>
            <a:r>
              <a:rPr lang="ru-RU" sz="2000" b="1" dirty="0" smtClean="0"/>
              <a:t>номер и название</a:t>
            </a:r>
            <a:r>
              <a:rPr lang="ru-RU" sz="2000" dirty="0" smtClean="0"/>
              <a:t>, </a:t>
            </a:r>
            <a:r>
              <a:rPr lang="ru-RU" sz="2000" b="1" dirty="0" smtClean="0"/>
              <a:t>вопросы </a:t>
            </a:r>
            <a:r>
              <a:rPr lang="ru-RU" sz="2000" dirty="0" smtClean="0"/>
              <a:t>на чешском языке, на которые ученик после изучения лекции должен быть в состоянии ответить, </a:t>
            </a:r>
            <a:r>
              <a:rPr lang="ru-RU" sz="2000" b="1" dirty="0" smtClean="0"/>
              <a:t>фотографии и картинки</a:t>
            </a:r>
            <a:r>
              <a:rPr lang="ru-RU" sz="2000" dirty="0" smtClean="0"/>
              <a:t>, связанные с разговорами и текстами.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Каждая лекция состоит из 5 частей:</a:t>
            </a:r>
          </a:p>
          <a:p>
            <a:endParaRPr lang="cs-CZ" sz="1400" dirty="0" smtClean="0"/>
          </a:p>
          <a:p>
            <a:r>
              <a:rPr lang="cs-CZ" sz="1400" dirty="0" smtClean="0"/>
              <a:t>I. </a:t>
            </a:r>
            <a:r>
              <a:rPr lang="ru-RU" sz="1400" dirty="0" smtClean="0"/>
              <a:t>часть - кратки</a:t>
            </a:r>
            <a:r>
              <a:rPr lang="cs-CZ" sz="1400" dirty="0" smtClean="0"/>
              <a:t>e</a:t>
            </a:r>
            <a:r>
              <a:rPr lang="ru-RU" sz="1400" dirty="0" smtClean="0"/>
              <a:t> </a:t>
            </a:r>
            <a:r>
              <a:rPr lang="ru-RU" sz="1600" b="1" dirty="0" smtClean="0"/>
              <a:t>диалоги или тексты</a:t>
            </a:r>
            <a:r>
              <a:rPr lang="ru-RU" sz="1400" dirty="0" smtClean="0"/>
              <a:t>, связанные с данной темой; </a:t>
            </a:r>
            <a:r>
              <a:rPr lang="cs-CZ" sz="1400" dirty="0" smtClean="0"/>
              <a:t>               </a:t>
            </a:r>
          </a:p>
          <a:p>
            <a:pPr>
              <a:buNone/>
            </a:pPr>
            <a:r>
              <a:rPr lang="cs-CZ" sz="1400" dirty="0" smtClean="0"/>
              <a:t>                 </a:t>
            </a:r>
            <a:r>
              <a:rPr lang="cs-CZ" sz="1400" dirty="0" smtClean="0"/>
              <a:t>    </a:t>
            </a:r>
            <a:r>
              <a:rPr lang="cs-CZ" sz="1400" dirty="0" smtClean="0"/>
              <a:t>- </a:t>
            </a:r>
            <a:r>
              <a:rPr lang="ru-RU" sz="1400" dirty="0" smtClean="0"/>
              <a:t>упражнения для работы с текстом.</a:t>
            </a:r>
            <a:endParaRPr lang="cs-CZ" sz="1400" dirty="0" smtClean="0"/>
          </a:p>
          <a:p>
            <a:endParaRPr lang="cs-CZ" sz="1400" dirty="0" smtClean="0"/>
          </a:p>
          <a:p>
            <a:r>
              <a:rPr lang="cs-CZ" sz="1400" dirty="0" smtClean="0"/>
              <a:t>II. </a:t>
            </a:r>
            <a:r>
              <a:rPr lang="ru-RU" sz="1400" dirty="0" smtClean="0"/>
              <a:t>часть - </a:t>
            </a:r>
            <a:r>
              <a:rPr lang="ru-RU" sz="1600" b="1" dirty="0" smtClean="0"/>
              <a:t>фонетические упражнения</a:t>
            </a:r>
            <a:r>
              <a:rPr lang="ru-RU" sz="1600" dirty="0" smtClean="0"/>
              <a:t> </a:t>
            </a:r>
            <a:r>
              <a:rPr lang="ru-RU" sz="1200" dirty="0" smtClean="0"/>
              <a:t>(учащиеся учатся правильно произносить звуки и слова, учатся редукции, твердости и мягкости гласных и согласных, и правильной интонации предложений.)</a:t>
            </a:r>
          </a:p>
          <a:p>
            <a:pPr>
              <a:buNone/>
            </a:pPr>
            <a:r>
              <a:rPr lang="ru-RU" sz="1400" dirty="0" smtClean="0"/>
              <a:t>   </a:t>
            </a:r>
            <a:r>
              <a:rPr lang="cs-CZ" sz="1400" dirty="0" smtClean="0"/>
              <a:t>                 - </a:t>
            </a:r>
            <a:r>
              <a:rPr lang="ru-RU" sz="1400" dirty="0" smtClean="0"/>
              <a:t>упражнения: дополнение новых слов на пропущенные места,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требующее выразить мнение по конкретному вопросу,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развивающие речевые умения с помощью картинок или фотографий.                   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cs-CZ" sz="1400" dirty="0" smtClean="0"/>
              <a:t>     III. </a:t>
            </a:r>
            <a:r>
              <a:rPr lang="ru-RU" sz="1400" dirty="0" smtClean="0"/>
              <a:t>часть - </a:t>
            </a:r>
            <a:r>
              <a:rPr lang="ru-RU" sz="1600" b="1" dirty="0" smtClean="0"/>
              <a:t>грамматические упражнения</a:t>
            </a:r>
            <a:r>
              <a:rPr lang="ru-RU" sz="1400" dirty="0" smtClean="0"/>
              <a:t>; особое внимание уделено текстам в зеленых рамках с надписью  </a:t>
            </a:r>
            <a:r>
              <a:rPr lang="ru-RU" sz="1400" i="1" dirty="0" smtClean="0"/>
              <a:t>Запомните</a:t>
            </a:r>
            <a:r>
              <a:rPr lang="ru-RU" sz="1400" dirty="0" smtClean="0"/>
              <a:t>, представляющих собой полный обзор грамматики данной лекции.</a:t>
            </a:r>
          </a:p>
          <a:p>
            <a:pPr>
              <a:buNone/>
            </a:pPr>
            <a:endParaRPr lang="cs-CZ" sz="1400" dirty="0" smtClean="0"/>
          </a:p>
          <a:p>
            <a:r>
              <a:rPr lang="ru-RU" sz="1400" dirty="0" smtClean="0"/>
              <a:t> </a:t>
            </a:r>
            <a:r>
              <a:rPr lang="cs-CZ" sz="1400" dirty="0" smtClean="0"/>
              <a:t>IV. </a:t>
            </a:r>
            <a:r>
              <a:rPr lang="ru-RU" sz="1400" dirty="0" smtClean="0"/>
              <a:t>часть - </a:t>
            </a:r>
            <a:r>
              <a:rPr lang="ru-RU" sz="1600" b="1" dirty="0" smtClean="0"/>
              <a:t>новая лексика</a:t>
            </a:r>
            <a:r>
              <a:rPr lang="ru-RU" sz="1400" dirty="0" smtClean="0"/>
              <a:t>; </a:t>
            </a:r>
          </a:p>
          <a:p>
            <a:pPr>
              <a:buNone/>
            </a:pPr>
            <a:r>
              <a:rPr lang="ru-RU" sz="1400" dirty="0" smtClean="0"/>
              <a:t>                        - упражнения, в которых учащиеся тренируют уже освоенные новые слова и правила грамматики.</a:t>
            </a:r>
          </a:p>
          <a:p>
            <a:endParaRPr lang="cs-CZ" sz="1400" dirty="0" smtClean="0"/>
          </a:p>
          <a:p>
            <a:r>
              <a:rPr lang="cs-CZ" sz="1400" dirty="0" smtClean="0"/>
              <a:t>V. </a:t>
            </a:r>
            <a:r>
              <a:rPr lang="ru-RU" sz="1400" dirty="0" smtClean="0"/>
              <a:t>часть -  </a:t>
            </a:r>
            <a:r>
              <a:rPr lang="ru-RU" sz="1600" b="1" dirty="0" smtClean="0"/>
              <a:t>разговорная часть</a:t>
            </a:r>
            <a:r>
              <a:rPr lang="ru-RU" sz="1400" dirty="0" smtClean="0"/>
              <a:t>, учащиеся стараются реагировать на ситуации и решать проблемы на чуждом им языке. </a:t>
            </a:r>
          </a:p>
          <a:p>
            <a:pPr>
              <a:buNone/>
            </a:pPr>
            <a:r>
              <a:rPr lang="ru-RU" sz="1400" dirty="0" smtClean="0"/>
              <a:t>                     - тексты к самостоятельному чтению.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8569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r>
              <a:rPr lang="cs-CZ" sz="2400" b="1" dirty="0" smtClean="0"/>
              <a:t>c</a:t>
            </a:r>
            <a:r>
              <a:rPr lang="ru-RU" sz="2400" b="1" dirty="0" smtClean="0"/>
              <a:t>имволы</a:t>
            </a:r>
            <a:r>
              <a:rPr lang="cs-CZ" sz="2400" dirty="0" smtClean="0"/>
              <a:t>, </a:t>
            </a:r>
            <a:r>
              <a:rPr lang="ru-RU" sz="2400" dirty="0" smtClean="0"/>
              <a:t>облегчающие ориентирование в учебнике</a:t>
            </a:r>
          </a:p>
          <a:p>
            <a:pPr>
              <a:buNone/>
            </a:pPr>
            <a:r>
              <a:rPr lang="ru-RU" sz="2400" i="1" dirty="0" smtClean="0"/>
              <a:t>(аудирование, говорение, самостоятельное чтение, кто как учится, ключи к упражнениям)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/>
              <a:t>картинки</a:t>
            </a:r>
            <a:r>
              <a:rPr lang="cs-CZ" sz="2400" b="1" dirty="0" smtClean="0"/>
              <a:t> </a:t>
            </a:r>
            <a:r>
              <a:rPr lang="ru-RU" sz="2400" b="1" dirty="0" smtClean="0"/>
              <a:t>и фотографии</a:t>
            </a:r>
            <a:r>
              <a:rPr lang="ru-RU" sz="2400" dirty="0" smtClean="0"/>
              <a:t>, привлекающие внимание учащихся; выполняют 2 функции</a:t>
            </a:r>
            <a:r>
              <a:rPr lang="cs-CZ" sz="2400" dirty="0" smtClean="0"/>
              <a:t>– </a:t>
            </a:r>
            <a:r>
              <a:rPr lang="ru-RU" sz="2400" dirty="0" smtClean="0"/>
              <a:t>лишь иллюстрируют текст, или выполняют языковую дидактическую функцию ( при диалогах, для дополнения предложений и т.д.</a:t>
            </a:r>
            <a:r>
              <a:rPr lang="cs-CZ" sz="2400" dirty="0" smtClean="0"/>
              <a:t>)</a:t>
            </a:r>
            <a:endParaRPr lang="ru-RU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066800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Графическо</a:t>
            </a:r>
            <a:r>
              <a:rPr lang="cs-CZ" sz="3200" b="1" i="1" dirty="0" smtClean="0"/>
              <a:t>e</a:t>
            </a:r>
            <a:r>
              <a:rPr lang="ru-RU" sz="3200" b="1" i="1" dirty="0" smtClean="0"/>
              <a:t> оформление учебной тетради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3251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выполнена на 72 страницах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черно-белое издание, дополненное иллюстрациями </a:t>
            </a:r>
          </a:p>
          <a:p>
            <a:endParaRPr lang="ru-RU" sz="2400" dirty="0" smtClean="0"/>
          </a:p>
          <a:p>
            <a:r>
              <a:rPr lang="ru-RU" sz="2400" dirty="0" smtClean="0"/>
              <a:t>дополняет учебник и следит за его тематической структурой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1256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главная задача - одолеть графическую сторону языка; в значительной мере посвящена практике правописания.</a:t>
            </a:r>
          </a:p>
          <a:p>
            <a:endParaRPr lang="ru-RU" sz="2400" dirty="0" smtClean="0"/>
          </a:p>
          <a:p>
            <a:r>
              <a:rPr lang="ru-RU" sz="2400" dirty="0" smtClean="0"/>
              <a:t>упражнения разного вида - требующие дополнение новых слов или предложений на пропущенные места, 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- упр.  для перевода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- кроссворды, ребусы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в середине учебной тетради – шестнадцати страничный </a:t>
            </a:r>
            <a:r>
              <a:rPr lang="ru-RU" sz="2400" b="1" dirty="0" smtClean="0"/>
              <a:t>словарь к учебнику и краткий обзор грамматики 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381</TotalTime>
  <Words>866</Words>
  <Application>Microsoft Office PowerPoint</Application>
  <PresentationFormat>Předvádění na obrazovce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Urbanistický</vt:lpstr>
      <vt:lpstr>Анализ учебно-методического комплекта Радуга по-новому 1 </vt:lpstr>
      <vt:lpstr>Snímek 2</vt:lpstr>
      <vt:lpstr>Разделы исследования</vt:lpstr>
      <vt:lpstr>I. Графическоe оформление учебника и учебной тетради </vt:lpstr>
      <vt:lpstr>Графическоe оформление учебника</vt:lpstr>
      <vt:lpstr>Snímek 6</vt:lpstr>
      <vt:lpstr>Snímek 7</vt:lpstr>
      <vt:lpstr>Графическоe оформление учебной тетради</vt:lpstr>
      <vt:lpstr>Snímek 9</vt:lpstr>
      <vt:lpstr>II. Языковые средства</vt:lpstr>
      <vt:lpstr>Звуковые средства                    произношение</vt:lpstr>
      <vt:lpstr>Snímek 12</vt:lpstr>
      <vt:lpstr>Лексические средства           словарный состав</vt:lpstr>
      <vt:lpstr>Snímek 14</vt:lpstr>
      <vt:lpstr>Грамматические средства</vt:lpstr>
      <vt:lpstr>Графические средства                      правописание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учебно-методического комплекта Радуга по-новому 1.</dc:title>
  <dc:creator>Olga</dc:creator>
  <cp:lastModifiedBy>Olga</cp:lastModifiedBy>
  <cp:revision>35</cp:revision>
  <dcterms:created xsi:type="dcterms:W3CDTF">2012-03-17T08:05:28Z</dcterms:created>
  <dcterms:modified xsi:type="dcterms:W3CDTF">2012-04-10T19:09:42Z</dcterms:modified>
</cp:coreProperties>
</file>