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068" autoAdjust="0"/>
  </p:normalViewPr>
  <p:slideViewPr>
    <p:cSldViewPr>
      <p:cViewPr varScale="1">
        <p:scale>
          <a:sx n="82" d="100"/>
          <a:sy n="82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A0DAE154-27A5-4875-AD69-2461EABCF85B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3D69DDD9-70D8-438C-A8E7-EE60675A8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71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/>
            <a:r>
              <a:rPr lang="ru-RU" sz="1300" dirty="0"/>
              <a:t>Здравствуйте, я приготовила презентацию учебного комплекса "Поехали</a:t>
            </a:r>
            <a:r>
              <a:rPr lang="cs-CZ" sz="1300" dirty="0"/>
              <a:t> 1</a:t>
            </a:r>
            <a:r>
              <a:rPr lang="ru-RU" sz="1300" dirty="0"/>
              <a:t>", авторами которого являются </a:t>
            </a:r>
            <a:r>
              <a:rPr lang="cs-CZ" sz="1300" dirty="0"/>
              <a:t>Hana Žofková, Klaudia </a:t>
            </a:r>
            <a:r>
              <a:rPr lang="cs-CZ" sz="1300" dirty="0" err="1"/>
              <a:t>Eibenová</a:t>
            </a:r>
            <a:r>
              <a:rPr lang="cs-CZ" sz="1300" dirty="0"/>
              <a:t>, Zuzana Liptáková, Jaroslav Šaroch</a:t>
            </a:r>
            <a:r>
              <a:rPr lang="ru-RU" sz="1300" dirty="0"/>
              <a:t>.  </a:t>
            </a:r>
            <a:endParaRPr lang="cs-CZ" sz="13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4783"/>
            <a:r>
              <a:rPr lang="ru-RU" sz="1300" dirty="0"/>
              <a:t>Учебный комплекс "Поехали</a:t>
            </a:r>
            <a:r>
              <a:rPr lang="cs-CZ" sz="1300" dirty="0"/>
              <a:t> 1</a:t>
            </a:r>
            <a:r>
              <a:rPr lang="ru-RU" sz="1300" dirty="0"/>
              <a:t>"</a:t>
            </a:r>
            <a:r>
              <a:rPr lang="cs-CZ" sz="1300" dirty="0" err="1"/>
              <a:t>предназначен</a:t>
            </a:r>
            <a:r>
              <a:rPr lang="ru-RU" sz="1300" dirty="0"/>
              <a:t> для первоначального этапа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cs-CZ" sz="1300" dirty="0" err="1"/>
              <a:t>русскому</a:t>
            </a:r>
            <a:r>
              <a:rPr lang="cs-CZ" sz="1300" dirty="0"/>
              <a:t> </a:t>
            </a:r>
            <a:r>
              <a:rPr lang="cs-CZ" sz="1300" dirty="0" err="1"/>
              <a:t>языку</a:t>
            </a:r>
            <a:r>
              <a:rPr lang="cs-CZ" sz="1300" dirty="0"/>
              <a:t> в </a:t>
            </a:r>
            <a:r>
              <a:rPr lang="cs-CZ" sz="1300" dirty="0" err="1"/>
              <a:t>чешских</a:t>
            </a:r>
            <a:r>
              <a:rPr lang="cs-CZ" sz="1300" dirty="0"/>
              <a:t> </a:t>
            </a:r>
            <a:r>
              <a:rPr lang="cs-CZ" sz="1300" dirty="0" err="1"/>
              <a:t>начальных</a:t>
            </a:r>
            <a:r>
              <a:rPr lang="cs-CZ" sz="1300" dirty="0"/>
              <a:t> </a:t>
            </a:r>
            <a:r>
              <a:rPr lang="cs-CZ" sz="1300" dirty="0" err="1"/>
              <a:t>школ</a:t>
            </a:r>
            <a:r>
              <a:rPr lang="ru-RU" sz="1300" dirty="0"/>
              <a:t>ах</a:t>
            </a:r>
            <a:r>
              <a:rPr lang="cs-CZ" sz="1300" dirty="0"/>
              <a:t>, </a:t>
            </a:r>
            <a:r>
              <a:rPr lang="cs-CZ" sz="1300" dirty="0" err="1"/>
              <a:t>начальных</a:t>
            </a:r>
            <a:r>
              <a:rPr lang="cs-CZ" sz="1300" dirty="0"/>
              <a:t> </a:t>
            </a:r>
            <a:r>
              <a:rPr lang="cs-CZ" sz="1300" dirty="0" err="1"/>
              <a:t>школ</a:t>
            </a:r>
            <a:r>
              <a:rPr lang="ru-RU" sz="1300" dirty="0"/>
              <a:t>ах</a:t>
            </a:r>
            <a:r>
              <a:rPr lang="cs-CZ" sz="1300" dirty="0"/>
              <a:t> с </a:t>
            </a:r>
            <a:r>
              <a:rPr lang="cs-CZ" sz="1300" dirty="0" err="1"/>
              <a:t>расширенным</a:t>
            </a:r>
            <a:r>
              <a:rPr lang="cs-CZ" sz="1300" dirty="0"/>
              <a:t> </a:t>
            </a:r>
            <a:r>
              <a:rPr lang="cs-CZ" sz="1300" dirty="0" err="1"/>
              <a:t>преподаванием</a:t>
            </a:r>
            <a:r>
              <a:rPr lang="cs-CZ" sz="1300" dirty="0"/>
              <a:t> </a:t>
            </a:r>
            <a:r>
              <a:rPr lang="cs-CZ" sz="1300" dirty="0" err="1"/>
              <a:t>иностранных</a:t>
            </a:r>
            <a:r>
              <a:rPr lang="cs-CZ" sz="1300" dirty="0"/>
              <a:t> </a:t>
            </a:r>
            <a:r>
              <a:rPr lang="cs-CZ" sz="1300" dirty="0" err="1"/>
              <a:t>языков</a:t>
            </a:r>
            <a:r>
              <a:rPr lang="cs-CZ" sz="1300" dirty="0"/>
              <a:t> </a:t>
            </a:r>
            <a:r>
              <a:rPr lang="ru-RU" sz="1300" dirty="0"/>
              <a:t>и </a:t>
            </a:r>
            <a:r>
              <a:rPr lang="cs-CZ" sz="1300" dirty="0"/>
              <a:t>в </a:t>
            </a:r>
            <a:r>
              <a:rPr lang="cs-CZ" sz="1300" dirty="0" err="1"/>
              <a:t>младших</a:t>
            </a:r>
            <a:r>
              <a:rPr lang="cs-CZ" sz="1300" dirty="0"/>
              <a:t> </a:t>
            </a:r>
            <a:r>
              <a:rPr lang="cs-CZ" sz="1300" dirty="0" err="1"/>
              <a:t>классах</a:t>
            </a:r>
            <a:r>
              <a:rPr lang="cs-CZ" sz="1300" dirty="0"/>
              <a:t> </a:t>
            </a:r>
            <a:r>
              <a:rPr lang="cs-CZ" sz="1300" dirty="0" err="1"/>
              <a:t>восьмилетн</a:t>
            </a:r>
            <a:r>
              <a:rPr lang="ru-RU" sz="1300" dirty="0"/>
              <a:t>их гимназий</a:t>
            </a:r>
            <a:r>
              <a:rPr lang="cs-CZ" sz="1300" dirty="0"/>
              <a:t>.  </a:t>
            </a:r>
            <a:r>
              <a:rPr lang="ru-RU" sz="1300" dirty="0"/>
              <a:t>Учебник основан на </a:t>
            </a:r>
            <a:r>
              <a:rPr lang="cs-CZ" sz="1300" dirty="0" err="1"/>
              <a:t>учебной</a:t>
            </a:r>
            <a:r>
              <a:rPr lang="cs-CZ" sz="1300" dirty="0"/>
              <a:t> </a:t>
            </a:r>
            <a:r>
              <a:rPr lang="cs-CZ" sz="1300" dirty="0" err="1"/>
              <a:t>программ</a:t>
            </a:r>
            <a:r>
              <a:rPr lang="ru-RU" sz="1300" dirty="0"/>
              <a:t>е </a:t>
            </a:r>
            <a:r>
              <a:rPr lang="cs-CZ" sz="1300" dirty="0" err="1"/>
              <a:t>начальной</a:t>
            </a:r>
            <a:r>
              <a:rPr lang="cs-CZ" sz="1300" dirty="0"/>
              <a:t> </a:t>
            </a:r>
            <a:r>
              <a:rPr lang="cs-CZ" sz="1300" dirty="0" err="1"/>
              <a:t>школы</a:t>
            </a:r>
            <a:r>
              <a:rPr lang="cs-CZ" sz="1300" dirty="0"/>
              <a:t>.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86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В состав учебного комлекса входит:  вот такой вот красивенький зеленый </a:t>
            </a:r>
            <a:r>
              <a:rPr lang="ru-RU" sz="1300" b="1" u="sng" dirty="0"/>
              <a:t>учебник</a:t>
            </a:r>
            <a:r>
              <a:rPr lang="ru-RU" sz="1300" dirty="0"/>
              <a:t> «</a:t>
            </a:r>
            <a:r>
              <a:rPr lang="ru-RU" sz="1300" i="1" dirty="0"/>
              <a:t>Поехали 1</a:t>
            </a:r>
            <a:r>
              <a:rPr lang="ru-RU" sz="1300" dirty="0"/>
              <a:t>»,  который сосотит из 15 урокв и разделен на 2 периода: до изучения азбуки и, собственно, изучение азбуки. Подробнее о стурктуре уроков я расскажу позже.</a:t>
            </a:r>
            <a:endParaRPr lang="cs-CZ" sz="1300" dirty="0"/>
          </a:p>
          <a:p>
            <a:r>
              <a:rPr lang="cs-CZ" sz="1300" b="1" u="sng" dirty="0" err="1"/>
              <a:t>Рабочая</a:t>
            </a:r>
            <a:r>
              <a:rPr lang="cs-CZ" sz="1300" b="1" u="sng" dirty="0"/>
              <a:t> </a:t>
            </a:r>
            <a:r>
              <a:rPr lang="cs-CZ" sz="1300" b="1" u="sng" dirty="0" err="1"/>
              <a:t>тетрадь</a:t>
            </a:r>
            <a:r>
              <a:rPr lang="cs-CZ" sz="1300" b="1" dirty="0"/>
              <a:t> </a:t>
            </a:r>
            <a:r>
              <a:rPr lang="cs-CZ" sz="1300" dirty="0" err="1"/>
              <a:t>является</a:t>
            </a:r>
            <a:r>
              <a:rPr lang="cs-CZ" sz="1300" dirty="0"/>
              <a:t> </a:t>
            </a:r>
            <a:r>
              <a:rPr lang="cs-CZ" sz="1300" dirty="0" err="1"/>
              <a:t>неотъемлемым</a:t>
            </a:r>
            <a:r>
              <a:rPr lang="cs-CZ" sz="1300" dirty="0"/>
              <a:t> </a:t>
            </a:r>
            <a:r>
              <a:rPr lang="cs-CZ" sz="1300" dirty="0" err="1"/>
              <a:t>компонентом</a:t>
            </a:r>
            <a:r>
              <a:rPr lang="cs-CZ" sz="1300" dirty="0"/>
              <a:t> </a:t>
            </a:r>
            <a:r>
              <a:rPr lang="ru-RU" sz="1300" dirty="0"/>
              <a:t>учебника «Поехали 1»</a:t>
            </a:r>
            <a:r>
              <a:rPr lang="cs-CZ" sz="1300" dirty="0"/>
              <a:t> и </a:t>
            </a:r>
            <a:r>
              <a:rPr lang="cs-CZ" sz="1300" dirty="0" err="1"/>
              <a:t>предназначена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активизации</a:t>
            </a:r>
            <a:r>
              <a:rPr lang="cs-CZ" sz="1300" dirty="0"/>
              <a:t> и </a:t>
            </a:r>
            <a:r>
              <a:rPr lang="cs-CZ" sz="1300" dirty="0" err="1"/>
              <a:t>систематизации</a:t>
            </a:r>
            <a:r>
              <a:rPr lang="cs-CZ" sz="1300" dirty="0"/>
              <a:t> </a:t>
            </a:r>
            <a:r>
              <a:rPr lang="cs-CZ" sz="1300" dirty="0" err="1"/>
              <a:t>представленного</a:t>
            </a:r>
            <a:r>
              <a:rPr lang="cs-CZ" sz="1300" dirty="0"/>
              <a:t> в </a:t>
            </a:r>
            <a:r>
              <a:rPr lang="ru-RU" sz="1300" dirty="0"/>
              <a:t>у</a:t>
            </a:r>
            <a:r>
              <a:rPr lang="cs-CZ" sz="1300" dirty="0" err="1"/>
              <a:t>чебнике</a:t>
            </a:r>
            <a:r>
              <a:rPr lang="cs-CZ" sz="1300" dirty="0"/>
              <a:t> </a:t>
            </a:r>
            <a:r>
              <a:rPr lang="cs-CZ" sz="1300" dirty="0" err="1"/>
              <a:t>материала</a:t>
            </a:r>
            <a:r>
              <a:rPr lang="cs-CZ" sz="1300" dirty="0"/>
              <a:t>. </a:t>
            </a:r>
            <a:r>
              <a:rPr lang="cs-CZ" sz="1300" dirty="0" err="1"/>
              <a:t>Упражнени</a:t>
            </a:r>
            <a:r>
              <a:rPr lang="ru-RU" sz="1300" dirty="0"/>
              <a:t>я</a:t>
            </a:r>
            <a:r>
              <a:rPr lang="cs-CZ" sz="1300" dirty="0"/>
              <a:t> в </a:t>
            </a:r>
            <a:r>
              <a:rPr lang="ru-RU" sz="1300" dirty="0"/>
              <a:t>РТ</a:t>
            </a:r>
            <a:r>
              <a:rPr lang="cs-CZ" sz="1300" dirty="0"/>
              <a:t> </a:t>
            </a:r>
            <a:r>
              <a:rPr lang="cs-CZ" sz="1300" dirty="0" err="1"/>
              <a:t>явля</a:t>
            </a:r>
            <a:r>
              <a:rPr lang="ru-RU" sz="1300" dirty="0"/>
              <a:t>ю</a:t>
            </a:r>
            <a:r>
              <a:rPr lang="cs-CZ" sz="1300" dirty="0" err="1"/>
              <a:t>тся</a:t>
            </a:r>
            <a:r>
              <a:rPr lang="cs-CZ" sz="1300" dirty="0"/>
              <a:t> </a:t>
            </a:r>
            <a:r>
              <a:rPr lang="cs-CZ" sz="1300" dirty="0" err="1"/>
              <a:t>дополнительным</a:t>
            </a:r>
            <a:r>
              <a:rPr lang="ru-RU" sz="1300" dirty="0"/>
              <a:t>и к учебнику и </a:t>
            </a:r>
            <a:r>
              <a:rPr lang="cs-CZ" sz="1300" dirty="0" err="1"/>
              <a:t>направлен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формирование</a:t>
            </a:r>
            <a:r>
              <a:rPr lang="cs-CZ" sz="1300" dirty="0"/>
              <a:t> </a:t>
            </a:r>
            <a:r>
              <a:rPr lang="cs-CZ" sz="1300" dirty="0" err="1"/>
              <a:t>лексических</a:t>
            </a:r>
            <a:r>
              <a:rPr lang="cs-CZ" sz="1300" dirty="0"/>
              <a:t> </a:t>
            </a:r>
            <a:r>
              <a:rPr lang="cs-CZ" sz="1300" dirty="0" err="1"/>
              <a:t>или</a:t>
            </a:r>
            <a:r>
              <a:rPr lang="cs-CZ" sz="1300" dirty="0"/>
              <a:t> </a:t>
            </a:r>
            <a:r>
              <a:rPr lang="cs-CZ" sz="1300" dirty="0" err="1"/>
              <a:t>грамматических</a:t>
            </a:r>
            <a:r>
              <a:rPr lang="cs-CZ" sz="1300" dirty="0"/>
              <a:t> </a:t>
            </a:r>
            <a:r>
              <a:rPr lang="cs-CZ" sz="1300" dirty="0" err="1"/>
              <a:t>навыков</a:t>
            </a:r>
            <a:r>
              <a:rPr lang="ru-RU" sz="1300" dirty="0"/>
              <a:t>. Найдем здесь упражнения </a:t>
            </a:r>
            <a:r>
              <a:rPr lang="cs-CZ" sz="1300" dirty="0" err="1"/>
              <a:t>графическ</a:t>
            </a:r>
            <a:r>
              <a:rPr lang="ru-RU" sz="1300" dirty="0"/>
              <a:t>ой</a:t>
            </a:r>
            <a:r>
              <a:rPr lang="cs-CZ" sz="1300" dirty="0"/>
              <a:t> </a:t>
            </a:r>
            <a:r>
              <a:rPr lang="cs-CZ" sz="1300" dirty="0" err="1"/>
              <a:t>связ</a:t>
            </a:r>
            <a:r>
              <a:rPr lang="ru-RU" sz="1300" dirty="0"/>
              <a:t>и букв</a:t>
            </a:r>
            <a:r>
              <a:rPr lang="cs-CZ" sz="1300" dirty="0"/>
              <a:t>, </a:t>
            </a:r>
            <a:r>
              <a:rPr lang="cs-CZ" sz="1300" dirty="0" err="1"/>
              <a:t>подчеркивани</a:t>
            </a:r>
            <a:r>
              <a:rPr lang="ru-RU" sz="1300" dirty="0"/>
              <a:t>е букв</a:t>
            </a:r>
            <a:r>
              <a:rPr lang="cs-CZ" sz="1300" dirty="0"/>
              <a:t>,</a:t>
            </a:r>
            <a:r>
              <a:rPr lang="ru-RU" sz="1300" dirty="0"/>
              <a:t> дополнение в словах, выделение </a:t>
            </a:r>
            <a:r>
              <a:rPr lang="cs-CZ" sz="1300" dirty="0" err="1"/>
              <a:t>цвет</a:t>
            </a:r>
            <a:r>
              <a:rPr lang="ru-RU" sz="1300" dirty="0"/>
              <a:t>ом</a:t>
            </a:r>
            <a:r>
              <a:rPr lang="cs-CZ" sz="1300" dirty="0"/>
              <a:t>, и </a:t>
            </a:r>
            <a:r>
              <a:rPr lang="cs-CZ" sz="1300" dirty="0" err="1"/>
              <a:t>т.д</a:t>
            </a:r>
            <a:r>
              <a:rPr lang="cs-CZ" sz="1300" dirty="0"/>
              <a:t>. </a:t>
            </a:r>
            <a:r>
              <a:rPr lang="cs-CZ" sz="1300" dirty="0" err="1"/>
              <a:t>Как</a:t>
            </a:r>
            <a:r>
              <a:rPr lang="cs-CZ" sz="1300" dirty="0"/>
              <a:t> </a:t>
            </a:r>
            <a:r>
              <a:rPr lang="cs-CZ" sz="1300" dirty="0" err="1"/>
              <a:t>правило</a:t>
            </a:r>
            <a:r>
              <a:rPr lang="cs-CZ" sz="1300" dirty="0"/>
              <a:t>, </a:t>
            </a:r>
            <a:r>
              <a:rPr lang="cs-CZ" sz="1300" dirty="0" err="1"/>
              <a:t>задания</a:t>
            </a:r>
            <a:r>
              <a:rPr lang="cs-CZ" sz="1300" dirty="0"/>
              <a:t> </a:t>
            </a:r>
            <a:r>
              <a:rPr lang="ru-RU" sz="1300" dirty="0"/>
              <a:t>в РТ </a:t>
            </a:r>
            <a:r>
              <a:rPr lang="cs-CZ" sz="1300" dirty="0" err="1"/>
              <a:t>выполняются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 в </a:t>
            </a:r>
            <a:r>
              <a:rPr lang="cs-CZ" sz="1300" dirty="0" err="1"/>
              <a:t>письменной</a:t>
            </a:r>
            <a:r>
              <a:rPr lang="cs-CZ" sz="1300" dirty="0"/>
              <a:t> </a:t>
            </a:r>
            <a:r>
              <a:rPr lang="cs-CZ" sz="1300" dirty="0" err="1"/>
              <a:t>форме</a:t>
            </a:r>
            <a:r>
              <a:rPr lang="cs-CZ" sz="1300" dirty="0"/>
              <a:t>. </a:t>
            </a:r>
            <a:r>
              <a:rPr lang="cs-CZ" sz="1300" dirty="0" err="1"/>
              <a:t>Однако</a:t>
            </a:r>
            <a:r>
              <a:rPr lang="cs-CZ" sz="1300" dirty="0"/>
              <a:t> </a:t>
            </a:r>
            <a:r>
              <a:rPr lang="cs-CZ" sz="1300" dirty="0" err="1"/>
              <a:t>некоторые</a:t>
            </a:r>
            <a:r>
              <a:rPr lang="cs-CZ" sz="1300" dirty="0"/>
              <a:t> 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cs-CZ" sz="1300" dirty="0" err="1"/>
              <a:t>могут</a:t>
            </a:r>
            <a:r>
              <a:rPr lang="cs-CZ" sz="1300" dirty="0"/>
              <a:t> </a:t>
            </a:r>
            <a:r>
              <a:rPr lang="cs-CZ" sz="1300" dirty="0" err="1"/>
              <a:t>быть</a:t>
            </a:r>
            <a:r>
              <a:rPr lang="cs-CZ" sz="1300" dirty="0"/>
              <a:t> </a:t>
            </a:r>
            <a:r>
              <a:rPr lang="cs-CZ" sz="1300" dirty="0" err="1"/>
              <a:t>выполнены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 в </a:t>
            </a:r>
            <a:r>
              <a:rPr lang="cs-CZ" sz="1300" dirty="0" err="1"/>
              <a:t>устной</a:t>
            </a:r>
            <a:r>
              <a:rPr lang="cs-CZ" sz="1300" dirty="0"/>
              <a:t> </a:t>
            </a:r>
            <a:r>
              <a:rPr lang="cs-CZ" sz="1300" dirty="0" err="1"/>
              <a:t>форме</a:t>
            </a:r>
            <a:r>
              <a:rPr lang="cs-CZ" sz="1300" dirty="0"/>
              <a:t>, а </a:t>
            </a:r>
            <a:r>
              <a:rPr lang="cs-CZ" sz="1300" dirty="0" err="1"/>
              <a:t>дома</a:t>
            </a:r>
            <a:r>
              <a:rPr lang="cs-CZ" sz="1300" dirty="0"/>
              <a:t> — </a:t>
            </a:r>
            <a:r>
              <a:rPr lang="cs-CZ" sz="1300" dirty="0" err="1"/>
              <a:t>письменно</a:t>
            </a:r>
            <a:r>
              <a:rPr lang="cs-CZ" sz="1300" dirty="0"/>
              <a:t>. 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cs-CZ" sz="1300" dirty="0" err="1"/>
              <a:t>обязательно</a:t>
            </a:r>
            <a:r>
              <a:rPr lang="cs-CZ" sz="1300" dirty="0"/>
              <a:t> </a:t>
            </a:r>
            <a:r>
              <a:rPr lang="cs-CZ" sz="1300" dirty="0" err="1"/>
              <a:t>проверяются</a:t>
            </a:r>
            <a:r>
              <a:rPr lang="cs-CZ" sz="1300" dirty="0"/>
              <a:t> </a:t>
            </a:r>
            <a:r>
              <a:rPr lang="cs-CZ" sz="1300" dirty="0" err="1"/>
              <a:t>учителем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следующем</a:t>
            </a:r>
            <a:r>
              <a:rPr lang="cs-CZ" sz="1300" dirty="0"/>
              <a:t> </a:t>
            </a:r>
            <a:r>
              <a:rPr lang="cs-CZ" sz="1300" dirty="0" err="1"/>
              <a:t>уроке</a:t>
            </a:r>
            <a:r>
              <a:rPr lang="cs-CZ" sz="1300" dirty="0"/>
              <a:t>.</a:t>
            </a:r>
            <a:r>
              <a:rPr lang="ru-RU" sz="1300" dirty="0"/>
              <a:t> В конце РТ находятся ключи к некоторым упражнениям. </a:t>
            </a:r>
            <a:endParaRPr lang="cs-CZ" sz="1300" dirty="0"/>
          </a:p>
          <a:p>
            <a:r>
              <a:rPr lang="ru-RU" sz="1300" dirty="0"/>
              <a:t>Далее к учебному комплексу относится зв</a:t>
            </a:r>
            <a:r>
              <a:rPr lang="cs-CZ" sz="1300" dirty="0" err="1"/>
              <a:t>уковое</a:t>
            </a:r>
            <a:r>
              <a:rPr lang="cs-CZ" sz="1300" dirty="0"/>
              <a:t> </a:t>
            </a:r>
            <a:r>
              <a:rPr lang="cs-CZ" sz="1300" dirty="0" err="1"/>
              <a:t>приложени</a:t>
            </a:r>
            <a:r>
              <a:rPr lang="ru-RU" sz="1300" dirty="0"/>
              <a:t>е, </a:t>
            </a:r>
            <a:r>
              <a:rPr lang="cs-CZ" sz="1300" dirty="0" err="1"/>
              <a:t>способств</a:t>
            </a:r>
            <a:r>
              <a:rPr lang="ru-RU" sz="1300" dirty="0"/>
              <a:t>ующее</a:t>
            </a:r>
            <a:r>
              <a:rPr lang="cs-CZ" sz="1300" dirty="0"/>
              <a:t> </a:t>
            </a:r>
            <a:r>
              <a:rPr lang="cs-CZ" sz="1300" dirty="0" err="1"/>
              <a:t>развитию</a:t>
            </a:r>
            <a:r>
              <a:rPr lang="cs-CZ" sz="1300" dirty="0"/>
              <a:t> у </a:t>
            </a:r>
            <a:r>
              <a:rPr lang="cs-CZ" sz="1300" dirty="0" err="1"/>
              <a:t>учащихся</a:t>
            </a:r>
            <a:r>
              <a:rPr lang="cs-CZ" sz="1300" dirty="0"/>
              <a:t> </a:t>
            </a:r>
            <a:r>
              <a:rPr lang="cs-CZ" sz="1300" dirty="0" err="1"/>
              <a:t>произносительной</a:t>
            </a:r>
            <a:r>
              <a:rPr lang="cs-CZ" sz="1300" dirty="0"/>
              <a:t> </a:t>
            </a:r>
            <a:r>
              <a:rPr lang="cs-CZ" sz="1300" dirty="0" err="1"/>
              <a:t>стороны</a:t>
            </a:r>
            <a:r>
              <a:rPr lang="cs-CZ" sz="1300" dirty="0"/>
              <a:t> </a:t>
            </a:r>
            <a:r>
              <a:rPr lang="cs-CZ" sz="1300" dirty="0" err="1"/>
              <a:t>речи</a:t>
            </a:r>
            <a:r>
              <a:rPr lang="cs-CZ" sz="1300" dirty="0"/>
              <a:t> и </a:t>
            </a:r>
            <a:r>
              <a:rPr lang="cs-CZ" sz="1300" dirty="0" err="1"/>
              <a:t>аудирования</a:t>
            </a:r>
            <a:r>
              <a:rPr lang="cs-CZ" sz="1300" dirty="0"/>
              <a:t>. </a:t>
            </a:r>
            <a:r>
              <a:rPr lang="cs-CZ" sz="1300" dirty="0" err="1"/>
              <a:t>Оно</a:t>
            </a:r>
            <a:r>
              <a:rPr lang="cs-CZ" sz="1300" dirty="0"/>
              <a:t> </a:t>
            </a:r>
            <a:r>
              <a:rPr lang="cs-CZ" sz="1300" dirty="0" err="1"/>
              <a:t>состоит</a:t>
            </a:r>
            <a:r>
              <a:rPr lang="cs-CZ" sz="1300" dirty="0"/>
              <a:t> </a:t>
            </a:r>
            <a:r>
              <a:rPr lang="cs-CZ" sz="1300" dirty="0" err="1"/>
              <a:t>из</a:t>
            </a:r>
            <a:r>
              <a:rPr lang="cs-CZ" sz="1300" dirty="0"/>
              <a:t> </a:t>
            </a:r>
            <a:r>
              <a:rPr lang="ru-RU" sz="1300" b="1" u="sng" dirty="0"/>
              <a:t>компакт-диска</a:t>
            </a:r>
            <a:r>
              <a:rPr lang="ru-RU" sz="1300" dirty="0"/>
              <a:t>,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котор</a:t>
            </a:r>
            <a:r>
              <a:rPr lang="ru-RU" sz="1300" dirty="0"/>
              <a:t>ом</a:t>
            </a:r>
            <a:r>
              <a:rPr lang="cs-CZ" sz="1300" dirty="0"/>
              <a:t> </a:t>
            </a:r>
            <a:r>
              <a:rPr lang="cs-CZ" sz="1300" dirty="0" err="1"/>
              <a:t>записаны</a:t>
            </a:r>
            <a:r>
              <a:rPr lang="cs-CZ" sz="1300" dirty="0"/>
              <a:t> </a:t>
            </a:r>
            <a:r>
              <a:rPr lang="cs-CZ" sz="1300" dirty="0" err="1"/>
              <a:t>упражнения</a:t>
            </a:r>
            <a:r>
              <a:rPr lang="cs-CZ" sz="1300" dirty="0"/>
              <a:t> и </a:t>
            </a:r>
            <a:r>
              <a:rPr lang="cs-CZ" sz="1300" dirty="0" err="1"/>
              <a:t>дополнительные</a:t>
            </a:r>
            <a:r>
              <a:rPr lang="cs-CZ" sz="1300" dirty="0"/>
              <a:t> </a:t>
            </a:r>
            <a:r>
              <a:rPr lang="cs-CZ" sz="1300" dirty="0" err="1"/>
              <a:t>задания</a:t>
            </a:r>
            <a:r>
              <a:rPr lang="cs-CZ" sz="1300" dirty="0"/>
              <a:t>, </a:t>
            </a:r>
            <a:r>
              <a:rPr lang="cs-CZ" sz="1300" dirty="0" err="1"/>
              <a:t>выполняемые</a:t>
            </a:r>
            <a:r>
              <a:rPr lang="cs-CZ" sz="1300" dirty="0"/>
              <a:t> в </a:t>
            </a:r>
            <a:r>
              <a:rPr lang="cs-CZ" sz="1300" dirty="0" err="1"/>
              <a:t>классе</a:t>
            </a:r>
            <a:r>
              <a:rPr lang="cs-CZ" sz="1300" dirty="0"/>
              <a:t>, </a:t>
            </a:r>
            <a:r>
              <a:rPr lang="cs-CZ" sz="1300" dirty="0" err="1"/>
              <a:t>тексты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тестирования</a:t>
            </a:r>
            <a:r>
              <a:rPr lang="cs-CZ" sz="1300" dirty="0"/>
              <a:t> </a:t>
            </a:r>
            <a:r>
              <a:rPr lang="cs-CZ" sz="1300" dirty="0" err="1"/>
              <a:t>уровня</a:t>
            </a:r>
            <a:r>
              <a:rPr lang="cs-CZ" sz="1300" dirty="0"/>
              <a:t> </a:t>
            </a:r>
            <a:r>
              <a:rPr lang="cs-CZ" sz="1300" dirty="0" err="1"/>
              <a:t>развития</a:t>
            </a:r>
            <a:r>
              <a:rPr lang="cs-CZ" sz="1300" dirty="0"/>
              <a:t> </a:t>
            </a:r>
            <a:r>
              <a:rPr lang="cs-CZ" sz="1300" dirty="0" err="1"/>
              <a:t>умения</a:t>
            </a:r>
            <a:r>
              <a:rPr lang="cs-CZ" sz="1300" dirty="0"/>
              <a:t> </a:t>
            </a:r>
            <a:r>
              <a:rPr lang="cs-CZ" sz="1300" dirty="0" err="1"/>
              <a:t>понимать</a:t>
            </a:r>
            <a:r>
              <a:rPr lang="cs-CZ" sz="1300" dirty="0"/>
              <a:t> </a:t>
            </a:r>
            <a:r>
              <a:rPr lang="cs-CZ" sz="1300" dirty="0" err="1"/>
              <a:t>речь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слух</a:t>
            </a:r>
            <a:r>
              <a:rPr lang="ru-RU" sz="1300" dirty="0"/>
              <a:t> и различные песни, тексты и ноты которых находятся в учебнике.</a:t>
            </a:r>
            <a:r>
              <a:rPr lang="cs-CZ" sz="1300" dirty="0"/>
              <a:t/>
            </a:r>
            <a:br>
              <a:rPr lang="cs-CZ" sz="1300" dirty="0"/>
            </a:br>
            <a:endParaRPr lang="cs-CZ" sz="1300" dirty="0"/>
          </a:p>
          <a:p>
            <a:r>
              <a:rPr lang="ru-RU" sz="1300" dirty="0"/>
              <a:t>И последним компонентом является </a:t>
            </a:r>
            <a:r>
              <a:rPr lang="ru-RU" sz="1300" b="1" u="sng" dirty="0"/>
              <a:t>методическое пособие для преподавателей, </a:t>
            </a:r>
            <a:r>
              <a:rPr lang="cs-CZ" sz="1300" dirty="0" err="1"/>
              <a:t>содерж</a:t>
            </a:r>
            <a:r>
              <a:rPr lang="ru-RU" sz="1300" dirty="0"/>
              <a:t>ащий</a:t>
            </a:r>
            <a:r>
              <a:rPr lang="cs-CZ" sz="1300" dirty="0"/>
              <a:t> </a:t>
            </a:r>
            <a:r>
              <a:rPr lang="cs-CZ" sz="1300" dirty="0" err="1"/>
              <a:t>общую</a:t>
            </a:r>
            <a:r>
              <a:rPr lang="cs-CZ" sz="1300" dirty="0"/>
              <a:t> </a:t>
            </a:r>
            <a:r>
              <a:rPr lang="cs-CZ" sz="1300" dirty="0" err="1"/>
              <a:t>характеристику</a:t>
            </a:r>
            <a:r>
              <a:rPr lang="cs-CZ" sz="1300" dirty="0"/>
              <a:t> </a:t>
            </a:r>
            <a:r>
              <a:rPr lang="ru-RU" sz="1300" dirty="0"/>
              <a:t>учебного комплекса «Поехали 1»</a:t>
            </a:r>
            <a:r>
              <a:rPr lang="cs-CZ" sz="1300" dirty="0"/>
              <a:t>, </a:t>
            </a:r>
            <a:r>
              <a:rPr lang="cs-CZ" sz="1300" dirty="0" err="1"/>
              <a:t>описывает</a:t>
            </a:r>
            <a:r>
              <a:rPr lang="cs-CZ" sz="1300" dirty="0"/>
              <a:t> </a:t>
            </a:r>
            <a:r>
              <a:rPr lang="cs-CZ" sz="1300" dirty="0" err="1"/>
              <a:t>цели</a:t>
            </a:r>
            <a:r>
              <a:rPr lang="cs-CZ" sz="1300" dirty="0"/>
              <a:t> и </a:t>
            </a:r>
            <a:r>
              <a:rPr lang="cs-CZ" sz="1300" dirty="0" err="1"/>
              <a:t>задачи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cs-CZ" sz="1300" dirty="0" err="1"/>
              <a:t>иноязычной</a:t>
            </a:r>
            <a:r>
              <a:rPr lang="cs-CZ" sz="1300" dirty="0"/>
              <a:t> </a:t>
            </a:r>
            <a:r>
              <a:rPr lang="cs-CZ" sz="1300" dirty="0" err="1"/>
              <a:t>культуре</a:t>
            </a:r>
            <a:r>
              <a:rPr lang="cs-CZ" sz="1300" dirty="0"/>
              <a:t>, </a:t>
            </a:r>
            <a:r>
              <a:rPr lang="cs-CZ" sz="1300" dirty="0" err="1"/>
              <a:t>организацию</a:t>
            </a:r>
            <a:r>
              <a:rPr lang="cs-CZ" sz="1300" dirty="0"/>
              <a:t> </a:t>
            </a:r>
            <a:r>
              <a:rPr lang="cs-CZ" sz="1300" dirty="0" err="1"/>
              <a:t>процесса</a:t>
            </a:r>
            <a:r>
              <a:rPr lang="cs-CZ" sz="1300" dirty="0"/>
              <a:t> </a:t>
            </a:r>
            <a:r>
              <a:rPr lang="cs-CZ" sz="1300" dirty="0" err="1"/>
              <a:t>коммуникативного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, а </a:t>
            </a:r>
            <a:r>
              <a:rPr lang="cs-CZ" sz="1300" dirty="0" err="1"/>
              <a:t>также</a:t>
            </a:r>
            <a:r>
              <a:rPr lang="cs-CZ" sz="1300" dirty="0"/>
              <a:t> </a:t>
            </a:r>
            <a:r>
              <a:rPr lang="cs-CZ" sz="1300" dirty="0" err="1"/>
              <a:t>дает</a:t>
            </a:r>
            <a:r>
              <a:rPr lang="cs-CZ" sz="1300" dirty="0"/>
              <a:t> </a:t>
            </a:r>
            <a:r>
              <a:rPr lang="cs-CZ" sz="1300" dirty="0" err="1"/>
              <a:t>методические</a:t>
            </a:r>
            <a:r>
              <a:rPr lang="cs-CZ" sz="1300" dirty="0"/>
              <a:t> </a:t>
            </a:r>
            <a:r>
              <a:rPr lang="cs-CZ" sz="1300" dirty="0" err="1"/>
              <a:t>рекомендации</a:t>
            </a:r>
            <a:r>
              <a:rPr lang="cs-CZ" sz="1300" dirty="0"/>
              <a:t> </a:t>
            </a:r>
            <a:r>
              <a:rPr lang="cs-CZ" sz="1300" dirty="0" err="1"/>
              <a:t>по</a:t>
            </a:r>
            <a:r>
              <a:rPr lang="cs-CZ" sz="1300" dirty="0"/>
              <a:t> </a:t>
            </a:r>
            <a:r>
              <a:rPr lang="cs-CZ" sz="1300" dirty="0" err="1"/>
              <a:t>проведению</a:t>
            </a:r>
            <a:r>
              <a:rPr lang="cs-CZ" sz="1300" dirty="0"/>
              <a:t> </a:t>
            </a:r>
            <a:r>
              <a:rPr lang="cs-CZ" sz="1300" dirty="0" err="1"/>
              <a:t>уроков</a:t>
            </a:r>
            <a:r>
              <a:rPr lang="cs-CZ" sz="1300" dirty="0"/>
              <a:t> и </a:t>
            </a:r>
            <a:r>
              <a:rPr lang="cs-CZ" sz="1300" dirty="0" err="1"/>
              <a:t>описывает</a:t>
            </a:r>
            <a:r>
              <a:rPr lang="cs-CZ" sz="1300" dirty="0"/>
              <a:t> </a:t>
            </a:r>
            <a:r>
              <a:rPr lang="cs-CZ" sz="1300" dirty="0" err="1"/>
              <a:t>технологию</a:t>
            </a:r>
            <a:r>
              <a:rPr lang="cs-CZ" sz="1300" dirty="0"/>
              <a:t> </a:t>
            </a:r>
            <a:r>
              <a:rPr lang="cs-CZ" sz="1300" dirty="0" err="1"/>
              <a:t>выполнения</a:t>
            </a:r>
            <a:r>
              <a:rPr lang="cs-CZ" sz="1300" dirty="0"/>
              <a:t> </a:t>
            </a:r>
            <a:r>
              <a:rPr lang="cs-CZ" sz="1300" dirty="0" err="1"/>
              <a:t>основных</a:t>
            </a:r>
            <a:r>
              <a:rPr lang="cs-CZ" sz="1300" dirty="0"/>
              <a:t> </a:t>
            </a:r>
            <a:r>
              <a:rPr lang="cs-CZ" sz="1300" dirty="0" err="1"/>
              <a:t>видов</a:t>
            </a:r>
            <a:r>
              <a:rPr lang="cs-CZ" sz="1300" dirty="0"/>
              <a:t> </a:t>
            </a:r>
            <a:r>
              <a:rPr lang="cs-CZ" sz="1300" dirty="0" err="1"/>
              <a:t>работы</a:t>
            </a:r>
            <a:r>
              <a:rPr lang="cs-CZ" sz="1300" dirty="0"/>
              <a:t>. </a:t>
            </a:r>
            <a:r>
              <a:rPr lang="ru-RU" sz="1300" dirty="0"/>
              <a:t>Найдем здесь </a:t>
            </a:r>
            <a:r>
              <a:rPr lang="cs-CZ" sz="1300" dirty="0" err="1"/>
              <a:t>поурочны</a:t>
            </a:r>
            <a:r>
              <a:rPr lang="ru-RU" sz="1300" dirty="0"/>
              <a:t>е</a:t>
            </a:r>
            <a:r>
              <a:rPr lang="cs-CZ" sz="1300" dirty="0"/>
              <a:t> </a:t>
            </a:r>
            <a:r>
              <a:rPr lang="cs-CZ" sz="1300" dirty="0" err="1"/>
              <a:t>рекомендаци</a:t>
            </a:r>
            <a:r>
              <a:rPr lang="ru-RU" sz="1300" dirty="0"/>
              <a:t>и</a:t>
            </a:r>
            <a:r>
              <a:rPr lang="cs-CZ" sz="1300" dirty="0"/>
              <a:t> к </a:t>
            </a:r>
            <a:r>
              <a:rPr lang="cs-CZ" sz="1300" dirty="0" err="1"/>
              <a:t>каждому</a:t>
            </a:r>
            <a:r>
              <a:rPr lang="cs-CZ" sz="1300" dirty="0"/>
              <a:t> </a:t>
            </a:r>
            <a:r>
              <a:rPr lang="cs-CZ" sz="1300" dirty="0" err="1"/>
              <a:t>уроку</a:t>
            </a:r>
            <a:r>
              <a:rPr lang="cs-CZ" sz="1300" dirty="0"/>
              <a:t>, </a:t>
            </a:r>
            <a:r>
              <a:rPr lang="cs-CZ" sz="1300" dirty="0" err="1"/>
              <a:t>его</a:t>
            </a:r>
            <a:r>
              <a:rPr lang="cs-CZ" sz="1300" dirty="0"/>
              <a:t> </a:t>
            </a:r>
            <a:r>
              <a:rPr lang="cs-CZ" sz="1300" dirty="0" err="1"/>
              <a:t>цели</a:t>
            </a:r>
            <a:r>
              <a:rPr lang="cs-CZ" sz="1300" dirty="0"/>
              <a:t>, </a:t>
            </a:r>
            <a:r>
              <a:rPr lang="cs-CZ" sz="1300" dirty="0" err="1"/>
              <a:t>указывается</a:t>
            </a:r>
            <a:r>
              <a:rPr lang="cs-CZ" sz="1300" dirty="0"/>
              <a:t> </a:t>
            </a:r>
            <a:r>
              <a:rPr lang="cs-CZ" sz="1300" dirty="0" err="1"/>
              <a:t>лексический</a:t>
            </a:r>
            <a:r>
              <a:rPr lang="cs-CZ" sz="1300" dirty="0"/>
              <a:t> и </a:t>
            </a:r>
            <a:r>
              <a:rPr lang="cs-CZ" sz="1300" dirty="0" err="1"/>
              <a:t>грамматический</a:t>
            </a:r>
            <a:r>
              <a:rPr lang="cs-CZ" sz="1300" dirty="0"/>
              <a:t> </a:t>
            </a:r>
            <a:r>
              <a:rPr lang="cs-CZ" sz="1300" dirty="0" err="1"/>
              <a:t>материал</a:t>
            </a:r>
            <a:r>
              <a:rPr lang="cs-CZ" sz="1300" dirty="0"/>
              <a:t> </a:t>
            </a:r>
            <a:r>
              <a:rPr lang="cs-CZ" sz="1300" dirty="0" err="1"/>
              <a:t>для</a:t>
            </a:r>
            <a:r>
              <a:rPr lang="cs-CZ" sz="1300" dirty="0"/>
              <a:t> </a:t>
            </a:r>
            <a:r>
              <a:rPr lang="cs-CZ" sz="1300" dirty="0" err="1"/>
              <a:t>продуктивного</a:t>
            </a:r>
            <a:r>
              <a:rPr lang="cs-CZ" sz="1300" dirty="0"/>
              <a:t> и </a:t>
            </a:r>
            <a:r>
              <a:rPr lang="cs-CZ" sz="1300" dirty="0" err="1"/>
              <a:t>рецептивного</a:t>
            </a:r>
            <a:r>
              <a:rPr lang="cs-CZ" sz="1300" dirty="0"/>
              <a:t> </a:t>
            </a:r>
            <a:r>
              <a:rPr lang="cs-CZ" sz="1300" dirty="0" err="1"/>
              <a:t>овладения</a:t>
            </a:r>
            <a:r>
              <a:rPr lang="cs-CZ" sz="1300" dirty="0"/>
              <a:t>.</a:t>
            </a:r>
          </a:p>
          <a:p>
            <a:r>
              <a:rPr lang="cs-CZ" sz="1300" dirty="0" err="1"/>
              <a:t>Все</a:t>
            </a:r>
            <a:r>
              <a:rPr lang="cs-CZ" sz="1300" dirty="0"/>
              <a:t> </a:t>
            </a:r>
            <a:r>
              <a:rPr lang="ru-RU" sz="1300" dirty="0"/>
              <a:t>данные </a:t>
            </a:r>
            <a:r>
              <a:rPr lang="cs-CZ" sz="1300" dirty="0" err="1"/>
              <a:t>компоненты</a:t>
            </a:r>
            <a:r>
              <a:rPr lang="cs-CZ" sz="1300" dirty="0"/>
              <a:t> </a:t>
            </a:r>
            <a:r>
              <a:rPr lang="ru-RU" sz="1300" dirty="0"/>
              <a:t>учебного комплекса «Поехали 1»</a:t>
            </a:r>
            <a:r>
              <a:rPr lang="cs-CZ" sz="1300" dirty="0"/>
              <a:t> </a:t>
            </a:r>
            <a:r>
              <a:rPr lang="cs-CZ" sz="1300" dirty="0" err="1"/>
              <a:t>тесно</a:t>
            </a:r>
            <a:r>
              <a:rPr lang="cs-CZ" sz="1300" dirty="0"/>
              <a:t> </a:t>
            </a:r>
            <a:r>
              <a:rPr lang="cs-CZ" sz="1300" dirty="0" err="1"/>
              <a:t>взаимосвязаны</a:t>
            </a:r>
            <a:r>
              <a:rPr lang="cs-CZ" sz="1300" dirty="0"/>
              <a:t>, и </a:t>
            </a:r>
            <a:r>
              <a:rPr lang="cs-CZ" sz="1300" dirty="0" err="1"/>
              <a:t>только</a:t>
            </a:r>
            <a:r>
              <a:rPr lang="cs-CZ" sz="1300" dirty="0"/>
              <a:t> </a:t>
            </a:r>
            <a:r>
              <a:rPr lang="cs-CZ" sz="1300" dirty="0" err="1"/>
              <a:t>использование</a:t>
            </a:r>
            <a:r>
              <a:rPr lang="cs-CZ" sz="1300" dirty="0"/>
              <a:t> </a:t>
            </a:r>
            <a:r>
              <a:rPr lang="cs-CZ" sz="1300" dirty="0" err="1"/>
              <a:t>их</a:t>
            </a:r>
            <a:r>
              <a:rPr lang="cs-CZ" sz="1300" dirty="0"/>
              <a:t> в </a:t>
            </a:r>
            <a:r>
              <a:rPr lang="cs-CZ" sz="1300" dirty="0" err="1"/>
              <a:t>комплексе</a:t>
            </a:r>
            <a:r>
              <a:rPr lang="cs-CZ" sz="1300" dirty="0"/>
              <a:t> </a:t>
            </a:r>
            <a:r>
              <a:rPr lang="cs-CZ" sz="1300" dirty="0" err="1"/>
              <a:t>может</a:t>
            </a:r>
            <a:r>
              <a:rPr lang="cs-CZ" sz="1300" dirty="0"/>
              <a:t> </a:t>
            </a:r>
            <a:r>
              <a:rPr lang="cs-CZ" sz="1300" dirty="0" err="1"/>
              <a:t>привести</a:t>
            </a:r>
            <a:r>
              <a:rPr lang="cs-CZ" sz="1300" dirty="0"/>
              <a:t> к </a:t>
            </a:r>
            <a:r>
              <a:rPr lang="cs-CZ" sz="1300" dirty="0" err="1"/>
              <a:t>желаемым</a:t>
            </a:r>
            <a:r>
              <a:rPr lang="cs-CZ" sz="1300" dirty="0"/>
              <a:t> </a:t>
            </a:r>
            <a:r>
              <a:rPr lang="cs-CZ" sz="1300" dirty="0" err="1"/>
              <a:t>результатам</a:t>
            </a:r>
            <a:r>
              <a:rPr lang="cs-CZ" sz="1300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29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Учебный комплекс осонован на</a:t>
            </a:r>
            <a:r>
              <a:rPr lang="cs-CZ" sz="1300" dirty="0"/>
              <a:t> </a:t>
            </a:r>
            <a:r>
              <a:rPr lang="cs-CZ" sz="1300" dirty="0" err="1"/>
              <a:t>знани</a:t>
            </a:r>
            <a:r>
              <a:rPr lang="ru-RU" sz="1300" dirty="0"/>
              <a:t>ях</a:t>
            </a:r>
            <a:r>
              <a:rPr lang="cs-CZ" sz="1300" dirty="0"/>
              <a:t> и </a:t>
            </a:r>
            <a:r>
              <a:rPr lang="cs-CZ" sz="1300" dirty="0" err="1"/>
              <a:t>принцип</a:t>
            </a:r>
            <a:r>
              <a:rPr lang="ru-RU" sz="1300" dirty="0"/>
              <a:t>ах</a:t>
            </a:r>
            <a:r>
              <a:rPr lang="cs-CZ" sz="1300" dirty="0"/>
              <a:t> </a:t>
            </a:r>
            <a:r>
              <a:rPr lang="cs-CZ" sz="1300" dirty="0" err="1"/>
              <a:t>современной</a:t>
            </a:r>
            <a:r>
              <a:rPr lang="cs-CZ" sz="1300" dirty="0"/>
              <a:t> </a:t>
            </a:r>
            <a:r>
              <a:rPr lang="cs-CZ" sz="1300" dirty="0" err="1"/>
              <a:t>дидактики</a:t>
            </a:r>
            <a:r>
              <a:rPr lang="cs-CZ" sz="1300" dirty="0"/>
              <a:t> </a:t>
            </a:r>
            <a:r>
              <a:rPr lang="cs-CZ" sz="1300" dirty="0" err="1"/>
              <a:t>иностранных</a:t>
            </a:r>
            <a:r>
              <a:rPr lang="cs-CZ" sz="1300" dirty="0"/>
              <a:t> </a:t>
            </a:r>
            <a:r>
              <a:rPr lang="cs-CZ" sz="1300" dirty="0" err="1"/>
              <a:t>языков</a:t>
            </a:r>
            <a:r>
              <a:rPr lang="cs-CZ" sz="1300" dirty="0"/>
              <a:t>. </a:t>
            </a:r>
            <a:r>
              <a:rPr lang="cs-CZ" sz="1300" dirty="0" err="1"/>
              <a:t>Он</a:t>
            </a:r>
            <a:r>
              <a:rPr lang="ru-RU" sz="1300" dirty="0"/>
              <a:t> ориентируется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развити</a:t>
            </a:r>
            <a:r>
              <a:rPr lang="ru-RU" sz="1300" dirty="0"/>
              <a:t>е</a:t>
            </a:r>
            <a:r>
              <a:rPr lang="cs-CZ" sz="1300" dirty="0"/>
              <a:t> </a:t>
            </a:r>
            <a:r>
              <a:rPr lang="cs-CZ" sz="1300" dirty="0" err="1"/>
              <a:t>коммуникативной</a:t>
            </a:r>
            <a:r>
              <a:rPr lang="cs-CZ" sz="1300" dirty="0"/>
              <a:t> </a:t>
            </a:r>
            <a:r>
              <a:rPr lang="cs-CZ" sz="1300" dirty="0" err="1"/>
              <a:t>компетентности</a:t>
            </a:r>
            <a:r>
              <a:rPr lang="cs-CZ" sz="1300" dirty="0"/>
              <a:t> </a:t>
            </a:r>
            <a:r>
              <a:rPr lang="ru-RU" sz="1300" dirty="0"/>
              <a:t>учеников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начальном</a:t>
            </a:r>
            <a:r>
              <a:rPr lang="cs-CZ" sz="1300" dirty="0"/>
              <a:t> </a:t>
            </a:r>
            <a:r>
              <a:rPr lang="ru-RU" sz="1300" dirty="0"/>
              <a:t>уровне</a:t>
            </a:r>
            <a:r>
              <a:rPr lang="cs-CZ" sz="1300" dirty="0"/>
              <a:t>, </a:t>
            </a:r>
            <a:r>
              <a:rPr lang="cs-CZ" sz="1300" dirty="0" err="1"/>
              <a:t>особенно</a:t>
            </a:r>
            <a:r>
              <a:rPr lang="cs-CZ" sz="1300" dirty="0"/>
              <a:t> </a:t>
            </a:r>
            <a:r>
              <a:rPr lang="ru-RU" sz="1300" dirty="0"/>
              <a:t>на развитие умения понимать речь на слух</a:t>
            </a:r>
            <a:r>
              <a:rPr lang="cs-CZ" sz="1300" dirty="0"/>
              <a:t> и </a:t>
            </a:r>
            <a:r>
              <a:rPr lang="ru-RU" sz="1300" dirty="0"/>
              <a:t>общения</a:t>
            </a:r>
            <a:r>
              <a:rPr lang="cs-CZ" sz="1300" dirty="0"/>
              <a:t>. </a:t>
            </a:r>
            <a:r>
              <a:rPr lang="cs-CZ" sz="1300" dirty="0" err="1"/>
              <a:t>Наряду</a:t>
            </a:r>
            <a:r>
              <a:rPr lang="cs-CZ" sz="1300" dirty="0"/>
              <a:t> с </a:t>
            </a:r>
            <a:r>
              <a:rPr lang="cs-CZ" sz="1300" dirty="0" err="1"/>
              <a:t>коммуникативной</a:t>
            </a:r>
            <a:r>
              <a:rPr lang="cs-CZ" sz="1300" dirty="0"/>
              <a:t> </a:t>
            </a:r>
            <a:r>
              <a:rPr lang="cs-CZ" sz="1300" dirty="0" err="1"/>
              <a:t>направленност</a:t>
            </a:r>
            <a:r>
              <a:rPr lang="ru-RU" sz="1300" dirty="0"/>
              <a:t>ью уделяется</a:t>
            </a:r>
            <a:r>
              <a:rPr lang="cs-CZ" sz="1300" dirty="0"/>
              <a:t> </a:t>
            </a:r>
            <a:r>
              <a:rPr lang="cs-CZ" sz="1300" dirty="0" err="1"/>
              <a:t>также</a:t>
            </a:r>
            <a:r>
              <a:rPr lang="cs-CZ" sz="1300" dirty="0"/>
              <a:t> </a:t>
            </a:r>
            <a:r>
              <a:rPr lang="cs-CZ" sz="1300" dirty="0" err="1"/>
              <a:t>акцент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аспект</a:t>
            </a:r>
            <a:r>
              <a:rPr lang="ru-RU" sz="1300" dirty="0"/>
              <a:t>ы всеобщего</a:t>
            </a:r>
            <a:r>
              <a:rPr lang="cs-CZ" sz="1300" dirty="0"/>
              <a:t> </a:t>
            </a:r>
            <a:r>
              <a:rPr lang="cs-CZ" sz="1300" dirty="0" err="1"/>
              <a:t>образовани</a:t>
            </a:r>
            <a:r>
              <a:rPr lang="ru-RU" sz="1300" dirty="0"/>
              <a:t>я</a:t>
            </a:r>
            <a:r>
              <a:rPr lang="cs-CZ" sz="1300" dirty="0"/>
              <a:t>, </a:t>
            </a:r>
            <a:r>
              <a:rPr lang="ru-RU" sz="1300" dirty="0"/>
              <a:t>знакомство учеников </a:t>
            </a:r>
            <a:r>
              <a:rPr lang="cs-CZ" sz="1300" dirty="0"/>
              <a:t>с </a:t>
            </a:r>
            <a:r>
              <a:rPr lang="cs-CZ" sz="1300" dirty="0" err="1"/>
              <a:t>реалиями</a:t>
            </a:r>
            <a:r>
              <a:rPr lang="cs-CZ" sz="1300" dirty="0"/>
              <a:t> </a:t>
            </a:r>
            <a:r>
              <a:rPr lang="cs-CZ" sz="1300" dirty="0" err="1"/>
              <a:t>России</a:t>
            </a:r>
            <a:r>
              <a:rPr lang="cs-CZ" sz="1300" dirty="0"/>
              <a:t>. В </a:t>
            </a:r>
            <a:r>
              <a:rPr lang="cs-CZ" sz="1300" dirty="0" err="1"/>
              <a:t>учебнике</a:t>
            </a:r>
            <a:r>
              <a:rPr lang="cs-CZ" sz="1300" dirty="0"/>
              <a:t> </a:t>
            </a:r>
            <a:r>
              <a:rPr lang="cs-CZ" sz="1300" dirty="0" err="1"/>
              <a:t>содерж</a:t>
            </a:r>
            <a:r>
              <a:rPr lang="ru-RU" sz="1300" dirty="0"/>
              <a:t>а</a:t>
            </a:r>
            <a:r>
              <a:rPr lang="cs-CZ" sz="1300" dirty="0" err="1"/>
              <a:t>тся</a:t>
            </a:r>
            <a:r>
              <a:rPr lang="cs-CZ" sz="1300" dirty="0"/>
              <a:t> </a:t>
            </a:r>
            <a:r>
              <a:rPr lang="ru-RU" sz="1300" dirty="0"/>
              <a:t>народные сказки</a:t>
            </a:r>
            <a:r>
              <a:rPr lang="cs-CZ" sz="1300" dirty="0"/>
              <a:t>, </a:t>
            </a:r>
            <a:r>
              <a:rPr lang="cs-CZ" sz="1300" dirty="0" err="1"/>
              <a:t>песни</a:t>
            </a:r>
            <a:r>
              <a:rPr lang="cs-CZ" sz="1300" dirty="0"/>
              <a:t>, </a:t>
            </a:r>
            <a:r>
              <a:rPr lang="cs-CZ" sz="1300" dirty="0" err="1"/>
              <a:t>стихи</a:t>
            </a:r>
            <a:r>
              <a:rPr lang="ru-RU" sz="1300" dirty="0"/>
              <a:t>, которые ученики могут воспринимать на слух, выучить или петь на уроках.  Для восприятия новых информаций часто помогает игровая форма (например: Кому пренадлежишь? Ну-ка, ну-ка, что за штука? Игра в асоциации и т.д.), ритм и движения.  Следует подчеркнуть, что речевые ситуации и мрабочий материл подобран для младших классов</a:t>
            </a:r>
            <a:r>
              <a:rPr lang="cs-CZ" sz="1300" dirty="0"/>
              <a:t> (</a:t>
            </a:r>
            <a:r>
              <a:rPr lang="ru-RU" sz="1300" dirty="0"/>
              <a:t>для учеников </a:t>
            </a:r>
            <a:r>
              <a:rPr lang="cs-CZ" sz="1300" dirty="0"/>
              <a:t>9 -12 </a:t>
            </a:r>
            <a:r>
              <a:rPr lang="cs-CZ" sz="1300" dirty="0" err="1"/>
              <a:t>лет</a:t>
            </a:r>
            <a:r>
              <a:rPr lang="cs-CZ" sz="1300" dirty="0"/>
              <a:t>). </a:t>
            </a:r>
            <a:r>
              <a:rPr lang="ru-RU" sz="1300" dirty="0"/>
              <a:t>М</a:t>
            </a:r>
            <a:r>
              <a:rPr lang="cs-CZ" sz="1300" dirty="0" err="1"/>
              <a:t>етод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обучения</a:t>
            </a:r>
            <a:r>
              <a:rPr lang="cs-CZ" sz="1300" dirty="0"/>
              <a:t> </a:t>
            </a:r>
            <a:r>
              <a:rPr lang="ru-RU" sz="1300" dirty="0"/>
              <a:t>подобраны, главным образом, на основе подхода к ученику как индивиуальной личности</a:t>
            </a:r>
            <a:r>
              <a:rPr lang="cs-CZ" sz="1300" dirty="0"/>
              <a:t>. </a:t>
            </a:r>
            <a:r>
              <a:rPr lang="cs-CZ" sz="1300" dirty="0" err="1"/>
              <a:t>Упражнения</a:t>
            </a:r>
            <a:r>
              <a:rPr lang="cs-CZ" sz="1300" dirty="0"/>
              <a:t> </a:t>
            </a:r>
            <a:r>
              <a:rPr lang="ru-RU" sz="1300" dirty="0"/>
              <a:t>и задания, как в учебнике, так и в рабочей тетради, готовят учеников к самостоятельности </a:t>
            </a:r>
            <a:r>
              <a:rPr lang="cs-CZ" sz="1300" dirty="0"/>
              <a:t>(</a:t>
            </a:r>
            <a:r>
              <a:rPr lang="cs-CZ" sz="1300" dirty="0" err="1"/>
              <a:t>например</a:t>
            </a:r>
            <a:r>
              <a:rPr lang="cs-CZ" sz="1300" dirty="0"/>
              <a:t>, </a:t>
            </a:r>
            <a:r>
              <a:rPr lang="cs-CZ" sz="1300" dirty="0" err="1"/>
              <a:t>умение</a:t>
            </a:r>
            <a:r>
              <a:rPr lang="cs-CZ" sz="1300" dirty="0"/>
              <a:t> </a:t>
            </a:r>
            <a:r>
              <a:rPr lang="cs-CZ" sz="1300" dirty="0" err="1"/>
              <a:t>работать</a:t>
            </a:r>
            <a:r>
              <a:rPr lang="cs-CZ" sz="1300" dirty="0"/>
              <a:t> </a:t>
            </a:r>
            <a:r>
              <a:rPr lang="cs-CZ" sz="1300" dirty="0" err="1"/>
              <a:t>со</a:t>
            </a:r>
            <a:r>
              <a:rPr lang="cs-CZ" sz="1300" dirty="0"/>
              <a:t> </a:t>
            </a:r>
            <a:r>
              <a:rPr lang="cs-CZ" sz="1300" dirty="0" err="1"/>
              <a:t>словарем</a:t>
            </a:r>
            <a:r>
              <a:rPr lang="ru-RU" sz="1300" dirty="0"/>
              <a:t>, азбукой</a:t>
            </a:r>
            <a:r>
              <a:rPr lang="cs-CZ" sz="1300" dirty="0"/>
              <a:t>). </a:t>
            </a:r>
            <a:r>
              <a:rPr lang="ru-RU" sz="1300" dirty="0"/>
              <a:t>У</a:t>
            </a:r>
            <a:r>
              <a:rPr lang="cs-CZ" sz="1300" dirty="0" err="1"/>
              <a:t>чебник</a:t>
            </a:r>
            <a:r>
              <a:rPr lang="ru-RU" sz="1300" dirty="0"/>
              <a:t> и рабочая тетрадь должны в первую очередь привлечь внимание учеников, заинтересовать их, для чего используется визуальная наглядность </a:t>
            </a:r>
            <a:r>
              <a:rPr lang="cs-CZ" sz="1300" dirty="0"/>
              <a:t>(</a:t>
            </a:r>
            <a:r>
              <a:rPr lang="cs-CZ" sz="1300" dirty="0" err="1"/>
              <a:t>например</a:t>
            </a:r>
            <a:r>
              <a:rPr lang="ru-RU" sz="1300" dirty="0"/>
              <a:t>: </a:t>
            </a:r>
            <a:r>
              <a:rPr lang="cs-CZ" sz="1300" dirty="0" err="1"/>
              <a:t>иллюстраци</a:t>
            </a:r>
            <a:r>
              <a:rPr lang="ru-RU" sz="1300" dirty="0"/>
              <a:t>и, цветные картинки</a:t>
            </a:r>
            <a:r>
              <a:rPr lang="cs-CZ" sz="1300" dirty="0"/>
              <a:t>, </a:t>
            </a:r>
            <a:r>
              <a:rPr lang="cs-CZ" sz="1300" dirty="0" err="1"/>
              <a:t>табли</a:t>
            </a:r>
            <a:r>
              <a:rPr lang="ru-RU" sz="1300" dirty="0"/>
              <a:t>чки, </a:t>
            </a:r>
            <a:r>
              <a:rPr lang="cs-CZ" sz="1300" dirty="0" err="1"/>
              <a:t>графически</a:t>
            </a:r>
            <a:r>
              <a:rPr lang="ru-RU" sz="1300" dirty="0"/>
              <a:t>й дизайн)</a:t>
            </a:r>
            <a:r>
              <a:rPr lang="cs-CZ" sz="1300" dirty="0"/>
              <a:t>. </a:t>
            </a:r>
            <a:r>
              <a:rPr lang="ru-RU" sz="1300" dirty="0"/>
              <a:t>Для слуховой </a:t>
            </a:r>
            <a:r>
              <a:rPr lang="ru-RU" sz="1300" i="1" dirty="0"/>
              <a:t> </a:t>
            </a:r>
            <a:r>
              <a:rPr lang="cs-CZ" sz="1300" dirty="0" err="1"/>
              <a:t>наглядност</a:t>
            </a:r>
            <a:r>
              <a:rPr lang="ru-RU" sz="1300" dirty="0"/>
              <a:t>и используются звукозаписи на компакт-диске, где ребята могут</a:t>
            </a:r>
            <a:r>
              <a:rPr lang="cs-CZ" sz="1300" dirty="0"/>
              <a:t> </a:t>
            </a:r>
            <a:r>
              <a:rPr lang="cs-CZ" sz="1300" dirty="0" err="1"/>
              <a:t>слышать</a:t>
            </a:r>
            <a:r>
              <a:rPr lang="cs-CZ" sz="1300" dirty="0"/>
              <a:t>, </a:t>
            </a:r>
            <a:r>
              <a:rPr lang="cs-CZ" sz="1300" dirty="0" err="1"/>
              <a:t>как</a:t>
            </a:r>
            <a:r>
              <a:rPr lang="cs-CZ" sz="1300" dirty="0"/>
              <a:t> </a:t>
            </a:r>
            <a:r>
              <a:rPr lang="cs-CZ" sz="1300" dirty="0" err="1"/>
              <a:t>читае</a:t>
            </a:r>
            <a:r>
              <a:rPr lang="ru-RU" sz="1300" dirty="0"/>
              <a:t>т, поет или говорит</a:t>
            </a:r>
            <a:r>
              <a:rPr lang="cs-CZ" sz="1300" dirty="0"/>
              <a:t> </a:t>
            </a:r>
            <a:r>
              <a:rPr lang="cs-CZ" sz="1300" dirty="0" err="1"/>
              <a:t>носитель</a:t>
            </a:r>
            <a:r>
              <a:rPr lang="cs-CZ" sz="1300" dirty="0"/>
              <a:t> </a:t>
            </a:r>
            <a:r>
              <a:rPr lang="cs-CZ" sz="1300" dirty="0" err="1"/>
              <a:t>языка</a:t>
            </a:r>
            <a:r>
              <a:rPr lang="cs-CZ" sz="1300" dirty="0"/>
              <a:t>.</a:t>
            </a:r>
            <a:r>
              <a:rPr lang="ru-RU" sz="1300" dirty="0"/>
              <a:t> В конце учебника и рабочей тетради находятся русско-чешский и чешско-русский словари, в которых содержится необходимая к конкретным урокам лексика.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8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300" dirty="0"/>
              <a:t>Учебный комплекс состоит из 15 урков и </a:t>
            </a:r>
            <a:r>
              <a:rPr lang="cs-CZ" sz="1300" dirty="0" err="1"/>
              <a:t>разделен</a:t>
            </a:r>
            <a:r>
              <a:rPr lang="cs-CZ" sz="1300" dirty="0"/>
              <a:t> </a:t>
            </a:r>
            <a:r>
              <a:rPr lang="cs-CZ" sz="1300" dirty="0" err="1"/>
              <a:t>на</a:t>
            </a:r>
            <a:r>
              <a:rPr lang="cs-CZ" sz="1300" dirty="0"/>
              <a:t> </a:t>
            </a:r>
            <a:r>
              <a:rPr lang="cs-CZ" sz="1300" dirty="0" err="1"/>
              <a:t>две</a:t>
            </a:r>
            <a:r>
              <a:rPr lang="cs-CZ" sz="1300" dirty="0"/>
              <a:t> </a:t>
            </a:r>
            <a:r>
              <a:rPr lang="cs-CZ" sz="1300" dirty="0" err="1"/>
              <a:t>части</a:t>
            </a:r>
            <a:r>
              <a:rPr lang="cs-CZ" sz="1300" dirty="0"/>
              <a:t>. </a:t>
            </a:r>
            <a:r>
              <a:rPr lang="cs-CZ" sz="1300" dirty="0" err="1"/>
              <a:t>Первая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cs-CZ" sz="1300" dirty="0" err="1"/>
              <a:t>охватывает</a:t>
            </a:r>
            <a:r>
              <a:rPr lang="cs-CZ" sz="1300" dirty="0"/>
              <a:t> </a:t>
            </a:r>
            <a:r>
              <a:rPr lang="cs-CZ" sz="1300" dirty="0" err="1"/>
              <a:t>период</a:t>
            </a:r>
            <a:r>
              <a:rPr lang="cs-CZ" sz="1300" dirty="0"/>
              <a:t> </a:t>
            </a:r>
            <a:r>
              <a:rPr lang="ru-RU" sz="1300" dirty="0"/>
              <a:t>до изучения азбуки</a:t>
            </a:r>
            <a:r>
              <a:rPr lang="cs-CZ" sz="1300" dirty="0"/>
              <a:t> (6 </a:t>
            </a:r>
            <a:r>
              <a:rPr lang="cs-CZ" sz="1300" dirty="0" err="1"/>
              <a:t>уроков</a:t>
            </a:r>
            <a:r>
              <a:rPr lang="cs-CZ" sz="1300" dirty="0"/>
              <a:t>), </a:t>
            </a:r>
            <a:r>
              <a:rPr lang="cs-CZ" sz="1300" dirty="0" err="1"/>
              <a:t>вторая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ru-RU" sz="1300" dirty="0"/>
              <a:t>– это период, собственно, изучения русского алфавита</a:t>
            </a:r>
            <a:r>
              <a:rPr lang="cs-CZ" sz="1300" dirty="0"/>
              <a:t> (9 </a:t>
            </a:r>
            <a:r>
              <a:rPr lang="cs-CZ" sz="1300" dirty="0" err="1"/>
              <a:t>уроков</a:t>
            </a:r>
            <a:r>
              <a:rPr lang="cs-CZ" sz="1300" dirty="0"/>
              <a:t>). </a:t>
            </a:r>
          </a:p>
          <a:p>
            <a:r>
              <a:rPr lang="cs-CZ" sz="1300" dirty="0" err="1"/>
              <a:t>Первая</a:t>
            </a:r>
            <a:r>
              <a:rPr lang="cs-CZ" sz="1300" dirty="0"/>
              <a:t> </a:t>
            </a:r>
            <a:r>
              <a:rPr lang="cs-CZ" sz="1300" dirty="0" err="1"/>
              <a:t>часть</a:t>
            </a:r>
            <a:r>
              <a:rPr lang="cs-CZ" sz="1300" dirty="0"/>
              <a:t> </a:t>
            </a:r>
            <a:r>
              <a:rPr lang="cs-CZ" sz="1300" dirty="0" err="1"/>
              <a:t>посвящена</a:t>
            </a:r>
            <a:r>
              <a:rPr lang="cs-CZ" sz="1300" dirty="0"/>
              <a:t> </a:t>
            </a:r>
            <a:r>
              <a:rPr lang="cs-CZ" sz="1300" dirty="0" err="1"/>
              <a:t>языковой</a:t>
            </a:r>
            <a:r>
              <a:rPr lang="cs-CZ" sz="1300" dirty="0"/>
              <a:t> </a:t>
            </a:r>
            <a:r>
              <a:rPr lang="cs-CZ" sz="1300" dirty="0" err="1"/>
              <a:t>подготовк</a:t>
            </a:r>
            <a:r>
              <a:rPr lang="ru-RU" sz="1300" dirty="0"/>
              <a:t>е: прослушиваются</a:t>
            </a:r>
            <a:r>
              <a:rPr lang="cs-CZ" sz="1300" dirty="0"/>
              <a:t> </a:t>
            </a:r>
            <a:r>
              <a:rPr lang="cs-CZ" sz="1300" dirty="0" err="1"/>
              <a:t>текст</a:t>
            </a:r>
            <a:r>
              <a:rPr lang="ru-RU" sz="1300" dirty="0"/>
              <a:t>ы, создаются диалоги по картинкам, учат новые слова, стишки, </a:t>
            </a:r>
            <a:r>
              <a:rPr lang="cs-CZ" sz="1300" dirty="0" err="1"/>
              <a:t>усв</a:t>
            </a:r>
            <a:r>
              <a:rPr lang="ru-RU" sz="1300" dirty="0"/>
              <a:t>аиваются</a:t>
            </a:r>
            <a:r>
              <a:rPr lang="cs-CZ" sz="1300" dirty="0"/>
              <a:t> </a:t>
            </a:r>
            <a:r>
              <a:rPr lang="cs-CZ" sz="1300" dirty="0" err="1"/>
              <a:t>основные</a:t>
            </a:r>
            <a:r>
              <a:rPr lang="cs-CZ" sz="1300" dirty="0"/>
              <a:t> </a:t>
            </a:r>
            <a:r>
              <a:rPr lang="cs-CZ" sz="1300" dirty="0" err="1"/>
              <a:t>навыки</a:t>
            </a:r>
            <a:r>
              <a:rPr lang="cs-CZ" sz="1300" dirty="0"/>
              <a:t> в </a:t>
            </a:r>
            <a:r>
              <a:rPr lang="cs-CZ" sz="1300" dirty="0" err="1"/>
              <a:t>общении</a:t>
            </a:r>
            <a:r>
              <a:rPr lang="cs-CZ" sz="1300" dirty="0"/>
              <a:t>. </a:t>
            </a:r>
            <a:r>
              <a:rPr lang="cs-CZ" sz="1300" dirty="0" err="1"/>
              <a:t>После</a:t>
            </a:r>
            <a:r>
              <a:rPr lang="cs-CZ" sz="1300" dirty="0"/>
              <a:t> </a:t>
            </a:r>
            <a:r>
              <a:rPr lang="cs-CZ" sz="1300" dirty="0" err="1"/>
              <a:t>завершения</a:t>
            </a:r>
            <a:r>
              <a:rPr lang="cs-CZ" sz="1300" dirty="0"/>
              <a:t> </a:t>
            </a:r>
            <a:r>
              <a:rPr lang="cs-CZ" sz="1300" dirty="0" err="1"/>
              <a:t>этого</a:t>
            </a:r>
            <a:r>
              <a:rPr lang="cs-CZ" sz="1300" dirty="0"/>
              <a:t> </a:t>
            </a:r>
            <a:r>
              <a:rPr lang="cs-CZ" sz="1300" dirty="0" err="1"/>
              <a:t>раздела</a:t>
            </a:r>
            <a:r>
              <a:rPr lang="cs-CZ" sz="1300" dirty="0"/>
              <a:t> </a:t>
            </a:r>
            <a:r>
              <a:rPr lang="ru-RU" sz="1300" dirty="0"/>
              <a:t>в учебнике находится </a:t>
            </a:r>
            <a:r>
              <a:rPr lang="cs-CZ" sz="1300" dirty="0" err="1"/>
              <a:t>несколько</a:t>
            </a:r>
            <a:r>
              <a:rPr lang="cs-CZ" sz="1300" dirty="0"/>
              <a:t> </a:t>
            </a:r>
            <a:r>
              <a:rPr lang="cs-CZ" sz="1300" dirty="0" err="1"/>
              <a:t>страниц</a:t>
            </a:r>
            <a:r>
              <a:rPr lang="cs-CZ" sz="1300" dirty="0"/>
              <a:t> с </a:t>
            </a:r>
            <a:r>
              <a:rPr lang="cs-CZ" sz="1300" dirty="0" err="1"/>
              <a:t>песнями</a:t>
            </a:r>
            <a:r>
              <a:rPr lang="cs-CZ" sz="1300" dirty="0"/>
              <a:t>. </a:t>
            </a:r>
          </a:p>
          <a:p>
            <a:r>
              <a:rPr lang="ru-RU" sz="1300" dirty="0"/>
              <a:t>Второй период начинается со знакомства с азбукой и ее сравнения с чешским алфавитом. Дальнейшие</a:t>
            </a:r>
            <a:r>
              <a:rPr lang="cs-CZ" sz="1300" dirty="0"/>
              <a:t> </a:t>
            </a:r>
            <a:r>
              <a:rPr lang="cs-CZ" sz="1300" dirty="0" err="1"/>
              <a:t>уроки</a:t>
            </a:r>
            <a:r>
              <a:rPr lang="cs-CZ" sz="1300" dirty="0"/>
              <a:t> </a:t>
            </a:r>
            <a:r>
              <a:rPr lang="cs-CZ" sz="1300" dirty="0" err="1"/>
              <a:t>посвящен</a:t>
            </a:r>
            <a:r>
              <a:rPr lang="ru-RU" sz="1300" dirty="0"/>
              <a:t>ы</a:t>
            </a:r>
            <a:r>
              <a:rPr lang="cs-CZ" sz="1300" dirty="0"/>
              <a:t> </a:t>
            </a:r>
            <a:r>
              <a:rPr lang="cs-CZ" sz="1300" dirty="0" err="1"/>
              <a:t>развитию</a:t>
            </a:r>
            <a:r>
              <a:rPr lang="cs-CZ" sz="1300" dirty="0"/>
              <a:t> </a:t>
            </a:r>
            <a:r>
              <a:rPr lang="ru-RU" sz="1300" dirty="0"/>
              <a:t>языковых </a:t>
            </a:r>
            <a:r>
              <a:rPr lang="cs-CZ" sz="1300" dirty="0" err="1"/>
              <a:t>навыков</a:t>
            </a:r>
            <a:r>
              <a:rPr lang="ru-RU" sz="1300" dirty="0"/>
              <a:t>: </a:t>
            </a:r>
            <a:r>
              <a:rPr lang="cs-CZ" sz="1300" dirty="0" err="1"/>
              <a:t>чтени</a:t>
            </a:r>
            <a:r>
              <a:rPr lang="ru-RU" sz="1300" dirty="0"/>
              <a:t>я</a:t>
            </a:r>
            <a:r>
              <a:rPr lang="cs-CZ" sz="1300" dirty="0"/>
              <a:t>, </a:t>
            </a:r>
            <a:r>
              <a:rPr lang="cs-CZ" sz="1300" dirty="0" err="1"/>
              <a:t>письменн</a:t>
            </a:r>
            <a:r>
              <a:rPr lang="ru-RU" sz="1300" dirty="0"/>
              <a:t>ой</a:t>
            </a:r>
            <a:r>
              <a:rPr lang="cs-CZ" sz="1300" dirty="0"/>
              <a:t> и </a:t>
            </a:r>
            <a:r>
              <a:rPr lang="cs-CZ" sz="1300" dirty="0" err="1"/>
              <a:t>устн</a:t>
            </a:r>
            <a:r>
              <a:rPr lang="ru-RU" sz="1300" dirty="0"/>
              <a:t>ой</a:t>
            </a:r>
            <a:r>
              <a:rPr lang="cs-CZ" sz="1300" dirty="0"/>
              <a:t> </a:t>
            </a:r>
            <a:r>
              <a:rPr lang="cs-CZ" sz="1300" dirty="0" err="1"/>
              <a:t>реч</a:t>
            </a:r>
            <a:r>
              <a:rPr lang="ru-RU" sz="1300" dirty="0"/>
              <a:t>и</a:t>
            </a:r>
            <a:r>
              <a:rPr lang="cs-CZ" sz="1300" dirty="0"/>
              <a:t>, </a:t>
            </a:r>
            <a:r>
              <a:rPr lang="cs-CZ" sz="1300" dirty="0" err="1"/>
              <a:t>аудировани</a:t>
            </a:r>
            <a:r>
              <a:rPr lang="ru-RU" sz="1300" dirty="0"/>
              <a:t>я</a:t>
            </a:r>
            <a:r>
              <a:rPr lang="cs-CZ" sz="1300" i="1" dirty="0"/>
              <a:t>.</a:t>
            </a:r>
            <a:r>
              <a:rPr lang="cs-CZ" sz="1300" dirty="0"/>
              <a:t> </a:t>
            </a:r>
            <a:r>
              <a:rPr lang="ru-RU" sz="1300" dirty="0"/>
              <a:t>Выполняются различного рода упражнения и задания по написанию письменных букв, слов, работа с текстом, акцентом, интонацией и т.д.</a:t>
            </a:r>
            <a:endParaRPr lang="cs-CZ" sz="1300" dirty="0"/>
          </a:p>
          <a:p>
            <a:r>
              <a:rPr lang="ru-RU" dirty="0" smtClean="0"/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09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Здесь приведены использованные</a:t>
            </a:r>
            <a:r>
              <a:rPr lang="ru-RU" baseline="0" dirty="0" smtClean="0"/>
              <a:t> источники литературы.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96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</a:t>
            </a:r>
            <a:r>
              <a:rPr lang="ru-RU" baseline="0" dirty="0" smtClean="0"/>
              <a:t> всё, спасибо за внимание.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9DDD9-70D8-438C-A8E7-EE60675A882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14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B8C042-C8AA-4770-87E7-9719E715BD23}" type="datetimeFigureOut">
              <a:rPr lang="cs-CZ" smtClean="0"/>
              <a:t>24.4.2012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51E20F5-F398-43F1-A7A2-E5F7F5A678F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Nina </a:t>
            </a:r>
            <a:r>
              <a:rPr lang="cs-CZ" sz="1600" b="1" dirty="0" smtClean="0"/>
              <a:t>Zelenskaya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Учебный комплекс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i="1" dirty="0" smtClean="0">
                <a:solidFill>
                  <a:srgbClr val="FF0000"/>
                </a:solidFill>
              </a:rPr>
              <a:t>Поехали 1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5373216"/>
            <a:ext cx="6408712" cy="108012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Авторы: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Hana Žofková, Klaudia Eibenová, Zuzana Liptáková, Jaroslav Šaroch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endParaRPr lang="cs-CZ" sz="2000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757" y="1844824"/>
            <a:ext cx="2304256" cy="33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4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Для кого предназначен: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1"/>
            <a:ext cx="8820472" cy="4493096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чешские начальные школы,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cs-CZ" sz="2800" b="1" dirty="0" err="1" smtClean="0">
                <a:solidFill>
                  <a:schemeClr val="tx1"/>
                </a:solidFill>
              </a:rPr>
              <a:t>чешски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err="1" smtClean="0">
                <a:solidFill>
                  <a:schemeClr val="tx1"/>
                </a:solidFill>
              </a:rPr>
              <a:t>начальны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школ</a:t>
            </a:r>
            <a:r>
              <a:rPr lang="ru-RU" sz="2800" b="1" dirty="0" smtClean="0">
                <a:solidFill>
                  <a:schemeClr val="tx1"/>
                </a:solidFill>
              </a:rPr>
              <a:t>ы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smtClean="0">
                <a:solidFill>
                  <a:schemeClr val="tx1"/>
                </a:solidFill>
              </a:rPr>
              <a:t>с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расширенным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</a:rPr>
              <a:t>изучением</a:t>
            </a:r>
            <a:r>
              <a:rPr lang="cs-CZ" sz="2800" b="1" dirty="0">
                <a:solidFill>
                  <a:schemeClr val="tx1"/>
                </a:solidFill>
              </a:rPr>
              <a:t> </a:t>
            </a:r>
            <a:r>
              <a:rPr lang="cs-CZ" sz="2800" b="1" dirty="0" err="1">
                <a:solidFill>
                  <a:schemeClr val="tx1"/>
                </a:solidFill>
              </a:rPr>
              <a:t>иностранных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языков</a:t>
            </a:r>
            <a:r>
              <a:rPr lang="ru-RU" sz="2800" b="1" dirty="0" smtClean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cs-CZ" sz="2800" b="1" dirty="0" err="1" smtClean="0">
                <a:solidFill>
                  <a:schemeClr val="tx1"/>
                </a:solidFill>
              </a:rPr>
              <a:t>младши</a:t>
            </a:r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</a:rPr>
              <a:t>класс</a:t>
            </a:r>
            <a:r>
              <a:rPr lang="ru-RU" sz="2800" b="1" dirty="0" smtClean="0">
                <a:solidFill>
                  <a:schemeClr val="tx1"/>
                </a:solidFill>
              </a:rPr>
              <a:t>ы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в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</a:rPr>
              <a:t>восьмилетн</a:t>
            </a:r>
            <a:r>
              <a:rPr lang="ru-RU" sz="2800" b="1" dirty="0" smtClean="0">
                <a:solidFill>
                  <a:schemeClr val="tx1"/>
                </a:solidFill>
              </a:rPr>
              <a:t>ей гимназии.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19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12474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Учебный комплекс «</a:t>
            </a:r>
            <a:r>
              <a:rPr lang="ru-RU" sz="4000" b="1" i="1" dirty="0" smtClean="0">
                <a:solidFill>
                  <a:srgbClr val="FF0000"/>
                </a:solidFill>
              </a:rPr>
              <a:t>Поехали 1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68052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учебник «</a:t>
            </a:r>
            <a:r>
              <a:rPr lang="ru-RU" sz="2800" b="1" i="1" dirty="0" smtClean="0">
                <a:solidFill>
                  <a:schemeClr val="tx1"/>
                </a:solidFill>
              </a:rPr>
              <a:t>Поехали 1</a:t>
            </a:r>
            <a:r>
              <a:rPr lang="ru-RU" sz="2800" b="1" dirty="0" smtClean="0">
                <a:solidFill>
                  <a:schemeClr val="tx1"/>
                </a:solidFill>
              </a:rPr>
              <a:t>»,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</a:rPr>
              <a:t>абочая тетрадь «</a:t>
            </a:r>
            <a:r>
              <a:rPr lang="ru-RU" sz="2800" b="1" i="1" dirty="0" smtClean="0">
                <a:solidFill>
                  <a:schemeClr val="tx1"/>
                </a:solidFill>
              </a:rPr>
              <a:t>Поехали 1</a:t>
            </a:r>
            <a:r>
              <a:rPr lang="ru-RU" sz="2800" b="1" dirty="0" smtClean="0">
                <a:solidFill>
                  <a:schemeClr val="tx1"/>
                </a:solidFill>
              </a:rPr>
              <a:t>»,</a:t>
            </a:r>
          </a:p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к</a:t>
            </a:r>
            <a:r>
              <a:rPr lang="ru-RU" sz="2800" b="1" dirty="0" smtClean="0">
                <a:solidFill>
                  <a:schemeClr val="tx1"/>
                </a:solidFill>
              </a:rPr>
              <a:t>омпакт-диск,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м</a:t>
            </a:r>
            <a:r>
              <a:rPr lang="ru-RU" sz="2800" b="1" dirty="0" smtClean="0">
                <a:solidFill>
                  <a:schemeClr val="tx1"/>
                </a:solidFill>
              </a:rPr>
              <a:t>етодическое пособие для преподавателей.</a:t>
            </a:r>
          </a:p>
          <a:p>
            <a:pPr marL="0" indent="0"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022140"/>
            <a:ext cx="1368152" cy="19865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358" y="2377840"/>
            <a:ext cx="1341403" cy="19872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501008"/>
            <a:ext cx="1484784" cy="148478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12" y="4825338"/>
            <a:ext cx="1313892" cy="188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4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052736"/>
          </a:xfrm>
        </p:spPr>
        <p:txBody>
          <a:bodyPr/>
          <a:lstStyle/>
          <a:p>
            <a:r>
              <a:rPr lang="cs-CZ" sz="3600" b="1" dirty="0" err="1">
                <a:solidFill>
                  <a:srgbClr val="FF0000"/>
                </a:solidFill>
              </a:rPr>
              <a:t>Концепция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учебного </a:t>
            </a:r>
            <a:r>
              <a:rPr lang="ru-RU" sz="3600" b="1" dirty="0" smtClean="0">
                <a:solidFill>
                  <a:srgbClr val="FF0000"/>
                </a:solidFill>
              </a:rPr>
              <a:t>комплекса: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544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sz="2600" b="1" dirty="0" err="1">
                <a:solidFill>
                  <a:schemeClr val="tx1"/>
                </a:solidFill>
              </a:rPr>
              <a:t>развити</a:t>
            </a:r>
            <a:r>
              <a:rPr lang="ru-RU" sz="2600" b="1" dirty="0">
                <a:solidFill>
                  <a:schemeClr val="tx1"/>
                </a:solidFill>
              </a:rPr>
              <a:t>е</a:t>
            </a:r>
            <a:r>
              <a:rPr lang="cs-CZ" sz="2600" b="1" dirty="0">
                <a:solidFill>
                  <a:schemeClr val="tx1"/>
                </a:solidFill>
              </a:rPr>
              <a:t> коммуникативной </a:t>
            </a:r>
            <a:r>
              <a:rPr lang="cs-CZ" sz="2600" b="1" dirty="0" err="1" smtClean="0">
                <a:solidFill>
                  <a:schemeClr val="tx1"/>
                </a:solidFill>
              </a:rPr>
              <a:t>компетентности</a:t>
            </a:r>
            <a:r>
              <a:rPr lang="ru-RU" sz="2600" b="1" dirty="0" smtClean="0">
                <a:solidFill>
                  <a:schemeClr val="tx1"/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з</a:t>
            </a:r>
            <a:r>
              <a:rPr lang="ru-RU" sz="2600" b="1" dirty="0" smtClean="0">
                <a:solidFill>
                  <a:schemeClr val="tx1"/>
                </a:solidFill>
              </a:rPr>
              <a:t>накомство с реалиями России</a:t>
            </a:r>
            <a:r>
              <a:rPr lang="ru-RU" sz="2600" b="1" dirty="0">
                <a:solidFill>
                  <a:schemeClr val="tx1"/>
                </a:solidFill>
              </a:rPr>
              <a:t>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знакомство с народными сказками</a:t>
            </a:r>
            <a:r>
              <a:rPr lang="cs-CZ" sz="2600" b="1" dirty="0" smtClean="0">
                <a:solidFill>
                  <a:schemeClr val="tx1"/>
                </a:solidFill>
              </a:rPr>
              <a:t>, </a:t>
            </a:r>
            <a:r>
              <a:rPr lang="cs-CZ" sz="2600" b="1" dirty="0" err="1" smtClean="0">
                <a:solidFill>
                  <a:schemeClr val="tx1"/>
                </a:solidFill>
              </a:rPr>
              <a:t>песн</a:t>
            </a:r>
            <a:r>
              <a:rPr lang="ru-RU" sz="2600" b="1" dirty="0" smtClean="0">
                <a:solidFill>
                  <a:schemeClr val="tx1"/>
                </a:solidFill>
              </a:rPr>
              <a:t>ями</a:t>
            </a:r>
            <a:r>
              <a:rPr lang="cs-CZ" sz="2600" b="1" dirty="0" smtClean="0">
                <a:solidFill>
                  <a:schemeClr val="tx1"/>
                </a:solidFill>
              </a:rPr>
              <a:t>, </a:t>
            </a:r>
            <a:r>
              <a:rPr lang="cs-CZ" sz="2600" b="1" dirty="0" err="1" smtClean="0">
                <a:solidFill>
                  <a:schemeClr val="tx1"/>
                </a:solidFill>
              </a:rPr>
              <a:t>стих</a:t>
            </a:r>
            <a:r>
              <a:rPr lang="ru-RU" sz="2600" b="1" dirty="0" smtClean="0">
                <a:solidFill>
                  <a:schemeClr val="tx1"/>
                </a:solidFill>
              </a:rPr>
              <a:t>ами, считалками,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н</a:t>
            </a:r>
            <a:r>
              <a:rPr lang="ru-RU" sz="2600" b="1" dirty="0" smtClean="0">
                <a:solidFill>
                  <a:schemeClr val="tx1"/>
                </a:solidFill>
              </a:rPr>
              <a:t>авык понимания речи на слух</a:t>
            </a:r>
            <a:r>
              <a:rPr lang="ru-RU" sz="2600" b="1" dirty="0" smtClean="0">
                <a:solidFill>
                  <a:schemeClr val="tx1"/>
                </a:solidFill>
              </a:rPr>
              <a:t>,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и</a:t>
            </a:r>
            <a:r>
              <a:rPr lang="ru-RU" sz="2600" b="1" dirty="0" smtClean="0">
                <a:solidFill>
                  <a:schemeClr val="tx1"/>
                </a:solidFill>
              </a:rPr>
              <a:t>гровая форма, ритм, движения,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и</a:t>
            </a:r>
            <a:r>
              <a:rPr lang="ru-RU" sz="2600" b="1" dirty="0" smtClean="0">
                <a:solidFill>
                  <a:schemeClr val="tx1"/>
                </a:solidFill>
              </a:rPr>
              <a:t>ндивидуальный подход к ученикам,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с</a:t>
            </a:r>
            <a:r>
              <a:rPr lang="ru-RU" sz="2600" b="1" dirty="0" smtClean="0">
                <a:solidFill>
                  <a:schemeClr val="tx1"/>
                </a:solidFill>
              </a:rPr>
              <a:t>амостоятельная работа со словарем, таблицей азбуки, </a:t>
            </a: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вызвать интерес,</a:t>
            </a:r>
          </a:p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иллюстрации в учебнике и рабочей тетради,</a:t>
            </a: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а</a:t>
            </a:r>
            <a:r>
              <a:rPr lang="ru-RU" sz="2600" b="1" dirty="0" smtClean="0">
                <a:solidFill>
                  <a:schemeClr val="tx1"/>
                </a:solidFill>
              </a:rPr>
              <a:t>удиозаписи на компакт-диске</a:t>
            </a:r>
            <a:r>
              <a:rPr lang="ru-RU" sz="2600" b="1" dirty="0">
                <a:solidFill>
                  <a:schemeClr val="tx1"/>
                </a:solidFill>
              </a:rPr>
              <a:t>,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600" b="1" dirty="0">
                <a:solidFill>
                  <a:schemeClr val="tx1"/>
                </a:solidFill>
              </a:rPr>
              <a:t>р</a:t>
            </a:r>
            <a:r>
              <a:rPr lang="ru-RU" sz="2600" b="1" dirty="0" smtClean="0">
                <a:solidFill>
                  <a:schemeClr val="tx1"/>
                </a:solidFill>
              </a:rPr>
              <a:t>усско-чешский, чешской-русский словари.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58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105273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Структура уроков: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55000" lnSpcReduction="20000"/>
          </a:bodyPr>
          <a:lstStyle/>
          <a:p>
            <a:pPr marL="857250" indent="-857250">
              <a:lnSpc>
                <a:spcPct val="120000"/>
              </a:lnSpc>
              <a:buAutoNum type="romanUcPeriod"/>
            </a:pP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 </a:t>
            </a:r>
            <a:r>
              <a:rPr lang="ru-RU" sz="4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узчения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азбуки</a:t>
            </a:r>
          </a:p>
          <a:p>
            <a:pPr marL="0" indent="0">
              <a:lnSpc>
                <a:spcPct val="120000"/>
              </a:lnSpc>
              <a:buNone/>
            </a:pPr>
            <a:endParaRPr lang="ru-RU" sz="3600" b="1" dirty="0"/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Уроки</a:t>
            </a:r>
            <a:r>
              <a:rPr lang="cs-CZ" sz="3600" b="1" dirty="0" smtClean="0">
                <a:solidFill>
                  <a:schemeClr val="tx2"/>
                </a:solidFill>
              </a:rPr>
              <a:t> 1-6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cs-CZ" sz="3600" b="1" dirty="0" smtClean="0">
                <a:solidFill>
                  <a:schemeClr val="tx1"/>
                </a:solidFill>
              </a:rPr>
              <a:t>иллюстрации</a:t>
            </a:r>
            <a:r>
              <a:rPr lang="ru-RU" sz="3600" b="1" dirty="0" smtClean="0">
                <a:solidFill>
                  <a:schemeClr val="tx1"/>
                </a:solidFill>
              </a:rPr>
              <a:t>, картинки к диалогам,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стихи</a:t>
            </a:r>
            <a:r>
              <a:rPr lang="cs-CZ" sz="3600" b="1" dirty="0">
                <a:solidFill>
                  <a:schemeClr val="tx1"/>
                </a:solidFill>
              </a:rPr>
              <a:t> и </a:t>
            </a:r>
            <a:r>
              <a:rPr lang="ru-RU" sz="3600" b="1" dirty="0" smtClean="0">
                <a:solidFill>
                  <a:schemeClr val="tx1"/>
                </a:solidFill>
              </a:rPr>
              <a:t>прослушивание текстов.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                                          </a:t>
            </a:r>
            <a:endParaRPr lang="ru-RU" sz="3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Период </a:t>
            </a:r>
            <a:r>
              <a:rPr lang="ru-RU" sz="4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изучения </a:t>
            </a:r>
            <a:r>
              <a:rPr lang="ru-RU" sz="4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азбуки</a:t>
            </a:r>
          </a:p>
          <a:p>
            <a:pPr marL="0" indent="0">
              <a:lnSpc>
                <a:spcPct val="120000"/>
              </a:lnSpc>
              <a:buNone/>
            </a:pP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</a:t>
            </a:r>
            <a:r>
              <a:rPr lang="cs-CZ" sz="3600" b="1" dirty="0" smtClean="0">
                <a:solidFill>
                  <a:schemeClr val="tx2"/>
                </a:solidFill>
              </a:rPr>
              <a:t> 7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ru-RU" sz="3600" b="1" dirty="0" smtClean="0">
                <a:solidFill>
                  <a:schemeClr val="tx1"/>
                </a:solidFill>
              </a:rPr>
              <a:t>знакомство с азбукой</a:t>
            </a:r>
            <a:r>
              <a:rPr lang="cs-CZ" sz="3600" b="1" dirty="0" smtClean="0">
                <a:solidFill>
                  <a:schemeClr val="tx1"/>
                </a:solidFill>
              </a:rPr>
              <a:t>, </a:t>
            </a:r>
            <a:r>
              <a:rPr lang="cs-CZ" sz="3600" b="1" dirty="0" err="1">
                <a:solidFill>
                  <a:schemeClr val="tx1"/>
                </a:solidFill>
              </a:rPr>
              <a:t>сравнение</a:t>
            </a:r>
            <a:r>
              <a:rPr lang="cs-CZ" sz="3600" b="1" dirty="0">
                <a:solidFill>
                  <a:schemeClr val="tx1"/>
                </a:solidFill>
              </a:rPr>
              <a:t> с </a:t>
            </a:r>
            <a:r>
              <a:rPr lang="cs-CZ" sz="3600" b="1" dirty="0" err="1">
                <a:solidFill>
                  <a:schemeClr val="tx1"/>
                </a:solidFill>
              </a:rPr>
              <a:t>чешским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алфавитом</a:t>
            </a:r>
            <a:r>
              <a:rPr lang="cs-CZ" sz="3600" b="1" dirty="0" smtClean="0">
                <a:solidFill>
                  <a:schemeClr val="tx1"/>
                </a:solidFill>
              </a:rPr>
              <a:t>.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3600" b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3600" b="1" dirty="0" err="1" smtClean="0">
                <a:solidFill>
                  <a:schemeClr val="tx2"/>
                </a:solidFill>
              </a:rPr>
              <a:t>Уроки</a:t>
            </a:r>
            <a:r>
              <a:rPr lang="cs-CZ" sz="3600" b="1" dirty="0" smtClean="0">
                <a:solidFill>
                  <a:schemeClr val="tx2"/>
                </a:solidFill>
              </a:rPr>
              <a:t> 8-15</a:t>
            </a:r>
            <a:r>
              <a:rPr lang="ru-RU" sz="3600" b="1" dirty="0" smtClean="0">
                <a:solidFill>
                  <a:schemeClr val="tx2"/>
                </a:solidFill>
              </a:rPr>
              <a:t>: </a:t>
            </a:r>
            <a:r>
              <a:rPr lang="cs-CZ" sz="3600" b="1" dirty="0" err="1" smtClean="0">
                <a:solidFill>
                  <a:schemeClr val="tx1"/>
                </a:solidFill>
              </a:rPr>
              <a:t>упражнени</a:t>
            </a:r>
            <a:r>
              <a:rPr lang="ru-RU" sz="3600" b="1" dirty="0">
                <a:solidFill>
                  <a:schemeClr val="tx1"/>
                </a:solidFill>
              </a:rPr>
              <a:t>я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>
                <a:solidFill>
                  <a:schemeClr val="tx1"/>
                </a:solidFill>
              </a:rPr>
              <a:t>и </a:t>
            </a:r>
            <a:r>
              <a:rPr lang="cs-CZ" sz="3600" b="1" dirty="0" err="1" smtClean="0">
                <a:solidFill>
                  <a:schemeClr val="tx1"/>
                </a:solidFill>
              </a:rPr>
              <a:t>задани</a:t>
            </a:r>
            <a:r>
              <a:rPr lang="ru-RU" sz="3600" b="1" dirty="0" smtClean="0">
                <a:solidFill>
                  <a:schemeClr val="tx1"/>
                </a:solidFill>
              </a:rPr>
              <a:t>я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dirty="0" smtClean="0">
                <a:solidFill>
                  <a:schemeClr val="tx1"/>
                </a:solidFill>
              </a:rPr>
              <a:t>(</a:t>
            </a:r>
            <a:r>
              <a:rPr lang="ru-RU" sz="3600" b="1" dirty="0" smtClean="0">
                <a:solidFill>
                  <a:schemeClr val="tx1"/>
                </a:solidFill>
              </a:rPr>
              <a:t>графические формы </a:t>
            </a:r>
            <a:r>
              <a:rPr lang="ru-RU" sz="3600" b="1" dirty="0" smtClean="0">
                <a:solidFill>
                  <a:schemeClr val="tx1"/>
                </a:solidFill>
              </a:rPr>
              <a:t>письменных букв</a:t>
            </a:r>
            <a:r>
              <a:rPr lang="ru-RU" sz="3600" b="1" dirty="0" smtClean="0">
                <a:solidFill>
                  <a:schemeClr val="tx1"/>
                </a:solidFill>
              </a:rPr>
              <a:t>, повторение новых слов, п</a:t>
            </a:r>
            <a:r>
              <a:rPr lang="cs-CZ" sz="3600" b="1" dirty="0" err="1" smtClean="0">
                <a:solidFill>
                  <a:schemeClr val="tx1"/>
                </a:solidFill>
              </a:rPr>
              <a:t>рослушивание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исходного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dirty="0" err="1">
                <a:solidFill>
                  <a:schemeClr val="tx1"/>
                </a:solidFill>
              </a:rPr>
              <a:t>текста</a:t>
            </a:r>
            <a:r>
              <a:rPr lang="cs-CZ" sz="3600" b="1" dirty="0">
                <a:solidFill>
                  <a:schemeClr val="tx1"/>
                </a:solidFill>
              </a:rPr>
              <a:t>, </a:t>
            </a:r>
            <a:r>
              <a:rPr lang="cs-CZ" sz="3600" b="1" dirty="0" err="1" smtClean="0">
                <a:solidFill>
                  <a:schemeClr val="tx1"/>
                </a:solidFill>
              </a:rPr>
              <a:t>понимание</a:t>
            </a:r>
            <a:r>
              <a:rPr lang="ru-RU" sz="3600" b="1" dirty="0" smtClean="0">
                <a:solidFill>
                  <a:schemeClr val="tx1"/>
                </a:solidFill>
              </a:rPr>
              <a:t> его смысла, работа с </a:t>
            </a:r>
            <a:r>
              <a:rPr lang="cs-CZ" sz="3600" b="1" dirty="0" err="1" smtClean="0">
                <a:solidFill>
                  <a:schemeClr val="tx1"/>
                </a:solidFill>
              </a:rPr>
              <a:t>акцент</a:t>
            </a:r>
            <a:r>
              <a:rPr lang="ru-RU" sz="3600" b="1" dirty="0" smtClean="0">
                <a:solidFill>
                  <a:schemeClr val="tx1"/>
                </a:solidFill>
              </a:rPr>
              <a:t>ом и</a:t>
            </a: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 err="1" smtClean="0">
                <a:solidFill>
                  <a:schemeClr val="tx1"/>
                </a:solidFill>
              </a:rPr>
              <a:t>интонаци</a:t>
            </a:r>
            <a:r>
              <a:rPr lang="ru-RU" sz="3600" b="1" dirty="0" smtClean="0">
                <a:solidFill>
                  <a:schemeClr val="tx1"/>
                </a:solidFill>
              </a:rPr>
              <a:t>ей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и т.д</a:t>
            </a:r>
            <a:r>
              <a:rPr lang="cs-CZ" sz="3600" b="1" dirty="0" smtClean="0">
                <a:solidFill>
                  <a:schemeClr val="tx1"/>
                </a:solidFill>
              </a:rPr>
              <a:t>.)</a:t>
            </a:r>
            <a:r>
              <a:rPr lang="ru-RU" sz="36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31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Источники литературы: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>
              <a:lnSpc>
                <a:spcPct val="120000"/>
              </a:lnSpc>
            </a:pPr>
            <a:r>
              <a:rPr lang="cs-CZ" sz="2600" b="1" dirty="0" smtClean="0">
                <a:solidFill>
                  <a:schemeClr val="tx1"/>
                </a:solidFill>
              </a:rPr>
              <a:t>Žofková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H</a:t>
            </a:r>
            <a:r>
              <a:rPr lang="ru-RU" sz="2600" b="1" dirty="0" smtClean="0">
                <a:solidFill>
                  <a:schemeClr val="tx1"/>
                </a:solidFill>
              </a:rPr>
              <a:t>.,</a:t>
            </a:r>
            <a:r>
              <a:rPr lang="cs-CZ" sz="2600" b="1" dirty="0" smtClean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K</a:t>
            </a:r>
            <a:r>
              <a:rPr lang="ru-RU" sz="2600" b="1" dirty="0" smtClean="0">
                <a:solidFill>
                  <a:schemeClr val="tx1"/>
                </a:solidFill>
              </a:rPr>
              <a:t>., </a:t>
            </a:r>
            <a:r>
              <a:rPr lang="cs-CZ" sz="2600" b="1" dirty="0" smtClean="0">
                <a:solidFill>
                  <a:schemeClr val="tx1"/>
                </a:solidFill>
              </a:rPr>
              <a:t>Liptáková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Z</a:t>
            </a:r>
            <a:r>
              <a:rPr lang="ru-RU" sz="2600" b="1" dirty="0" smtClean="0">
                <a:solidFill>
                  <a:schemeClr val="tx1"/>
                </a:solidFill>
              </a:rPr>
              <a:t>., </a:t>
            </a:r>
            <a:r>
              <a:rPr lang="cs-CZ" sz="2600" b="1" dirty="0" smtClean="0">
                <a:solidFill>
                  <a:schemeClr val="tx1"/>
                </a:solidFill>
              </a:rPr>
              <a:t>Šaroch</a:t>
            </a:r>
            <a:r>
              <a:rPr lang="cs-CZ" sz="2600" b="1" dirty="0">
                <a:solidFill>
                  <a:schemeClr val="tx1"/>
                </a:solidFill>
              </a:rPr>
              <a:t>, </a:t>
            </a:r>
            <a:r>
              <a:rPr lang="cs-CZ" sz="2600" b="1" dirty="0" smtClean="0">
                <a:solidFill>
                  <a:schemeClr val="tx1"/>
                </a:solidFill>
              </a:rPr>
              <a:t>J</a:t>
            </a:r>
            <a:r>
              <a:rPr lang="ru-RU" sz="2600" b="1" dirty="0" smtClean="0">
                <a:solidFill>
                  <a:schemeClr val="tx1"/>
                </a:solidFill>
              </a:rPr>
              <a:t>.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Učebnice. 1. vyd., Praha, SPL - Práce ve spolupráci s nakladatelstvím ALBRA, 2002, 98 s., ISBN: 80-86490-29-7, učebnice ZŠ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Pracovní sešit. 1. vyd., Praha, SPL - Práce ve spolupráci s nakladatelstvím ALBRA, 2002, 69 s., ISBN: 80-86490-80, učebnice ZŠ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Metodická příručka. 1. vyd., Praha, SPL - Práce ve spolupráci s nakladatelstvím ALBRA, 2002, 72 s., ISBN: 80-86490-28-9, metodický list </a:t>
            </a:r>
            <a:endParaRPr lang="ru-RU" sz="2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ru-RU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600" b="1" dirty="0">
                <a:solidFill>
                  <a:schemeClr val="tx1"/>
                </a:solidFill>
              </a:rPr>
              <a:t>Žofková, H</a:t>
            </a:r>
            <a:r>
              <a:rPr lang="ru-RU" sz="2600" b="1" dirty="0">
                <a:solidFill>
                  <a:schemeClr val="tx1"/>
                </a:solidFill>
              </a:rPr>
              <a:t>.,</a:t>
            </a:r>
            <a:r>
              <a:rPr lang="cs-CZ" sz="2600" b="1" dirty="0">
                <a:solidFill>
                  <a:schemeClr val="tx1"/>
                </a:solidFill>
              </a:rPr>
              <a:t> </a:t>
            </a:r>
            <a:r>
              <a:rPr lang="cs-CZ" sz="2600" b="1" dirty="0" err="1">
                <a:solidFill>
                  <a:schemeClr val="tx1"/>
                </a:solidFill>
              </a:rPr>
              <a:t>Eibenová</a:t>
            </a:r>
            <a:r>
              <a:rPr lang="cs-CZ" sz="2600" b="1" dirty="0">
                <a:solidFill>
                  <a:schemeClr val="tx1"/>
                </a:solidFill>
              </a:rPr>
              <a:t>, K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Liptáková, Z</a:t>
            </a:r>
            <a:r>
              <a:rPr lang="ru-RU" sz="2600" b="1" dirty="0">
                <a:solidFill>
                  <a:schemeClr val="tx1"/>
                </a:solidFill>
              </a:rPr>
              <a:t>., </a:t>
            </a:r>
            <a:r>
              <a:rPr lang="cs-CZ" sz="2600" b="1" dirty="0">
                <a:solidFill>
                  <a:schemeClr val="tx1"/>
                </a:solidFill>
              </a:rPr>
              <a:t>Šaroch, J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smtClean="0">
                <a:solidFill>
                  <a:schemeClr val="tx1"/>
                </a:solidFill>
              </a:rPr>
              <a:t>: </a:t>
            </a:r>
            <a:r>
              <a:rPr lang="cs-CZ" sz="2600" i="1" dirty="0" err="1">
                <a:solidFill>
                  <a:schemeClr val="tx1"/>
                </a:solidFill>
              </a:rPr>
              <a:t>Pojechali</a:t>
            </a:r>
            <a:r>
              <a:rPr lang="cs-CZ" sz="2600" i="1" dirty="0">
                <a:solidFill>
                  <a:schemeClr val="tx1"/>
                </a:solidFill>
              </a:rPr>
              <a:t> 1</a:t>
            </a:r>
            <a:r>
              <a:rPr lang="cs-CZ" sz="2600" dirty="0">
                <a:solidFill>
                  <a:schemeClr val="tx1"/>
                </a:solidFill>
              </a:rPr>
              <a:t>. Ruština pro základní školy. Zvuková nahrávka. </a:t>
            </a:r>
            <a:r>
              <a:rPr lang="cs-CZ" sz="2600" dirty="0" smtClean="0">
                <a:solidFill>
                  <a:schemeClr val="tx1"/>
                </a:solidFill>
              </a:rPr>
              <a:t>1</a:t>
            </a:r>
            <a:r>
              <a:rPr lang="cs-CZ" sz="2600" dirty="0">
                <a:solidFill>
                  <a:schemeClr val="tx1"/>
                </a:solidFill>
              </a:rPr>
              <a:t>. vyd., SPL - Práce ve </a:t>
            </a:r>
            <a:r>
              <a:rPr lang="cs-CZ" sz="2600" dirty="0" smtClean="0">
                <a:solidFill>
                  <a:schemeClr val="tx1"/>
                </a:solidFill>
              </a:rPr>
              <a:t>spolupráci </a:t>
            </a:r>
            <a:r>
              <a:rPr lang="cs-CZ" sz="2600" dirty="0">
                <a:solidFill>
                  <a:schemeClr val="tx1"/>
                </a:solidFill>
              </a:rPr>
              <a:t>s nakladatelstvím ALBRA, 2002, 80 min., komerční CD </a:t>
            </a:r>
            <a:endParaRPr lang="ru-RU" sz="2600" dirty="0" smtClean="0">
              <a:solidFill>
                <a:schemeClr val="tx1"/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65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внимание.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5" y="3356992"/>
            <a:ext cx="2436317" cy="243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1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378</TotalTime>
  <Words>613</Words>
  <Application>Microsoft Office PowerPoint</Application>
  <PresentationFormat>Předvádění na obrazovce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Nina Zelenskaya Учебный комплекс  «Поехали 1»</vt:lpstr>
      <vt:lpstr>Для кого предназначен:</vt:lpstr>
      <vt:lpstr>Учебный комплекс «Поехали 1»</vt:lpstr>
      <vt:lpstr>Концепция учебного комплекса:</vt:lpstr>
      <vt:lpstr>Структура уроков:</vt:lpstr>
      <vt:lpstr>Источники литературы:</vt:lpstr>
      <vt:lpstr>Спасибо за внимание.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комплекс  «Поехали 1»</dc:title>
  <dc:creator>NINA</dc:creator>
  <cp:lastModifiedBy>NINA</cp:lastModifiedBy>
  <cp:revision>23</cp:revision>
  <cp:lastPrinted>2012-04-24T12:21:26Z</cp:lastPrinted>
  <dcterms:created xsi:type="dcterms:W3CDTF">2012-04-23T12:45:18Z</dcterms:created>
  <dcterms:modified xsi:type="dcterms:W3CDTF">2012-04-24T12:23:36Z</dcterms:modified>
</cp:coreProperties>
</file>