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81813" cy="100028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6068" autoAdjust="0"/>
  </p:normalViewPr>
  <p:slideViewPr>
    <p:cSldViewPr>
      <p:cViewPr varScale="1">
        <p:scale>
          <a:sx n="82" d="100"/>
          <a:sy n="82" d="100"/>
        </p:scale>
        <p:origin x="-8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r">
              <a:defRPr sz="1300"/>
            </a:lvl1pPr>
          </a:lstStyle>
          <a:p>
            <a:fld id="{A0DAE154-27A5-4875-AD69-2461EABCF85B}" type="datetimeFigureOut">
              <a:rPr lang="cs-CZ" smtClean="0"/>
              <a:t>24.4.2012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50888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78" tIns="48239" rIns="96478" bIns="48239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8182" y="4751348"/>
            <a:ext cx="5505450" cy="4501277"/>
          </a:xfrm>
          <a:prstGeom prst="rect">
            <a:avLst/>
          </a:prstGeom>
        </p:spPr>
        <p:txBody>
          <a:bodyPr vert="horz" lIns="96478" tIns="48239" rIns="96478" bIns="48239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98102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r">
              <a:defRPr sz="1300"/>
            </a:lvl1pPr>
          </a:lstStyle>
          <a:p>
            <a:fld id="{3D69DDD9-70D8-438C-A8E7-EE60675A88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0714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4783"/>
            <a:r>
              <a:rPr lang="ru-RU" sz="1300" dirty="0"/>
              <a:t>Здравствуйте, я приготовила презентацию учебного комплекса "Поехали</a:t>
            </a:r>
            <a:r>
              <a:rPr lang="cs-CZ" sz="1300" dirty="0"/>
              <a:t> 1</a:t>
            </a:r>
            <a:r>
              <a:rPr lang="ru-RU" sz="1300" dirty="0"/>
              <a:t>", авторами которого являются </a:t>
            </a:r>
            <a:r>
              <a:rPr lang="cs-CZ" sz="1300" dirty="0"/>
              <a:t>Hana Žofková, Klaudia </a:t>
            </a:r>
            <a:r>
              <a:rPr lang="cs-CZ" sz="1300" dirty="0" err="1"/>
              <a:t>Eibenová</a:t>
            </a:r>
            <a:r>
              <a:rPr lang="cs-CZ" sz="1300" dirty="0"/>
              <a:t>, Zuzana Liptáková, Jaroslav Šaroch</a:t>
            </a:r>
            <a:r>
              <a:rPr lang="ru-RU" sz="1300" dirty="0"/>
              <a:t>.  </a:t>
            </a:r>
            <a:endParaRPr lang="cs-CZ" sz="130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9DDD9-70D8-438C-A8E7-EE60675A8822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691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4783"/>
            <a:r>
              <a:rPr lang="ru-RU" sz="1300" dirty="0"/>
              <a:t>Учебный комплекс "Поехали</a:t>
            </a:r>
            <a:r>
              <a:rPr lang="cs-CZ" sz="1300" dirty="0"/>
              <a:t> 1</a:t>
            </a:r>
            <a:r>
              <a:rPr lang="ru-RU" sz="1300" dirty="0"/>
              <a:t>"</a:t>
            </a:r>
            <a:r>
              <a:rPr lang="cs-CZ" sz="1300" dirty="0" err="1"/>
              <a:t>предназначен</a:t>
            </a:r>
            <a:r>
              <a:rPr lang="ru-RU" sz="1300" dirty="0"/>
              <a:t> для первоначального этапа </a:t>
            </a:r>
            <a:r>
              <a:rPr lang="cs-CZ" sz="1300" dirty="0" err="1"/>
              <a:t>обучения</a:t>
            </a:r>
            <a:r>
              <a:rPr lang="cs-CZ" sz="1300" dirty="0"/>
              <a:t> </a:t>
            </a:r>
            <a:r>
              <a:rPr lang="cs-CZ" sz="1300" dirty="0" err="1"/>
              <a:t>русскому</a:t>
            </a:r>
            <a:r>
              <a:rPr lang="cs-CZ" sz="1300" dirty="0"/>
              <a:t> </a:t>
            </a:r>
            <a:r>
              <a:rPr lang="cs-CZ" sz="1300" dirty="0" err="1"/>
              <a:t>языку</a:t>
            </a:r>
            <a:r>
              <a:rPr lang="cs-CZ" sz="1300" dirty="0"/>
              <a:t> в </a:t>
            </a:r>
            <a:r>
              <a:rPr lang="cs-CZ" sz="1300" dirty="0" err="1"/>
              <a:t>чешских</a:t>
            </a:r>
            <a:r>
              <a:rPr lang="cs-CZ" sz="1300" dirty="0"/>
              <a:t> </a:t>
            </a:r>
            <a:r>
              <a:rPr lang="cs-CZ" sz="1300" dirty="0" err="1"/>
              <a:t>начальных</a:t>
            </a:r>
            <a:r>
              <a:rPr lang="cs-CZ" sz="1300" dirty="0"/>
              <a:t> </a:t>
            </a:r>
            <a:r>
              <a:rPr lang="cs-CZ" sz="1300" dirty="0" err="1"/>
              <a:t>школ</a:t>
            </a:r>
            <a:r>
              <a:rPr lang="ru-RU" sz="1300" dirty="0"/>
              <a:t>ах</a:t>
            </a:r>
            <a:r>
              <a:rPr lang="cs-CZ" sz="1300" dirty="0"/>
              <a:t>, </a:t>
            </a:r>
            <a:r>
              <a:rPr lang="cs-CZ" sz="1300" dirty="0" err="1"/>
              <a:t>начальных</a:t>
            </a:r>
            <a:r>
              <a:rPr lang="cs-CZ" sz="1300" dirty="0"/>
              <a:t> </a:t>
            </a:r>
            <a:r>
              <a:rPr lang="cs-CZ" sz="1300" dirty="0" err="1"/>
              <a:t>школ</a:t>
            </a:r>
            <a:r>
              <a:rPr lang="ru-RU" sz="1300" dirty="0"/>
              <a:t>ах</a:t>
            </a:r>
            <a:r>
              <a:rPr lang="cs-CZ" sz="1300" dirty="0"/>
              <a:t> с </a:t>
            </a:r>
            <a:r>
              <a:rPr lang="cs-CZ" sz="1300" dirty="0" err="1"/>
              <a:t>расширенным</a:t>
            </a:r>
            <a:r>
              <a:rPr lang="cs-CZ" sz="1300" dirty="0"/>
              <a:t> </a:t>
            </a:r>
            <a:r>
              <a:rPr lang="cs-CZ" sz="1300" dirty="0" err="1"/>
              <a:t>преподаванием</a:t>
            </a:r>
            <a:r>
              <a:rPr lang="cs-CZ" sz="1300" dirty="0"/>
              <a:t> </a:t>
            </a:r>
            <a:r>
              <a:rPr lang="cs-CZ" sz="1300" dirty="0" err="1"/>
              <a:t>иностранных</a:t>
            </a:r>
            <a:r>
              <a:rPr lang="cs-CZ" sz="1300" dirty="0"/>
              <a:t> </a:t>
            </a:r>
            <a:r>
              <a:rPr lang="cs-CZ" sz="1300" dirty="0" err="1"/>
              <a:t>языков</a:t>
            </a:r>
            <a:r>
              <a:rPr lang="cs-CZ" sz="1300" dirty="0"/>
              <a:t> </a:t>
            </a:r>
            <a:r>
              <a:rPr lang="ru-RU" sz="1300" dirty="0"/>
              <a:t>и </a:t>
            </a:r>
            <a:r>
              <a:rPr lang="cs-CZ" sz="1300" dirty="0"/>
              <a:t>в </a:t>
            </a:r>
            <a:r>
              <a:rPr lang="cs-CZ" sz="1300" dirty="0" err="1"/>
              <a:t>младших</a:t>
            </a:r>
            <a:r>
              <a:rPr lang="cs-CZ" sz="1300" dirty="0"/>
              <a:t> </a:t>
            </a:r>
            <a:r>
              <a:rPr lang="cs-CZ" sz="1300" dirty="0" err="1"/>
              <a:t>классах</a:t>
            </a:r>
            <a:r>
              <a:rPr lang="cs-CZ" sz="1300" dirty="0"/>
              <a:t> </a:t>
            </a:r>
            <a:r>
              <a:rPr lang="cs-CZ" sz="1300" dirty="0" err="1"/>
              <a:t>восьмилетн</a:t>
            </a:r>
            <a:r>
              <a:rPr lang="ru-RU" sz="1300" dirty="0"/>
              <a:t>их гимназий</a:t>
            </a:r>
            <a:r>
              <a:rPr lang="cs-CZ" sz="1300" dirty="0"/>
              <a:t>.  </a:t>
            </a:r>
            <a:r>
              <a:rPr lang="ru-RU" sz="1300" dirty="0"/>
              <a:t>Учебник основан на </a:t>
            </a:r>
            <a:r>
              <a:rPr lang="cs-CZ" sz="1300" dirty="0" err="1"/>
              <a:t>учебной</a:t>
            </a:r>
            <a:r>
              <a:rPr lang="cs-CZ" sz="1300" dirty="0"/>
              <a:t> </a:t>
            </a:r>
            <a:r>
              <a:rPr lang="cs-CZ" sz="1300" dirty="0" err="1"/>
              <a:t>программ</a:t>
            </a:r>
            <a:r>
              <a:rPr lang="ru-RU" sz="1300" dirty="0"/>
              <a:t>е </a:t>
            </a:r>
            <a:r>
              <a:rPr lang="cs-CZ" sz="1300" dirty="0" err="1"/>
              <a:t>начальной</a:t>
            </a:r>
            <a:r>
              <a:rPr lang="cs-CZ" sz="1300" dirty="0"/>
              <a:t> </a:t>
            </a:r>
            <a:r>
              <a:rPr lang="cs-CZ" sz="1300" dirty="0" err="1"/>
              <a:t>школы</a:t>
            </a:r>
            <a:r>
              <a:rPr lang="cs-CZ" sz="1300" dirty="0"/>
              <a:t>. 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9DDD9-70D8-438C-A8E7-EE60675A8822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48632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300" dirty="0"/>
              <a:t>В состав учебного комлекса входит:  вот такой вот красивенький зеленый </a:t>
            </a:r>
            <a:r>
              <a:rPr lang="ru-RU" sz="1300" b="1" u="sng" dirty="0"/>
              <a:t>учебник</a:t>
            </a:r>
            <a:r>
              <a:rPr lang="ru-RU" sz="1300" dirty="0"/>
              <a:t> «</a:t>
            </a:r>
            <a:r>
              <a:rPr lang="ru-RU" sz="1300" i="1" dirty="0"/>
              <a:t>Поехали 1</a:t>
            </a:r>
            <a:r>
              <a:rPr lang="ru-RU" sz="1300" dirty="0"/>
              <a:t>»,  который сосотит из 15 урокв и разделен на 2 периода: до изучения азбуки и, собственно, изучение азбуки. Подробнее о стурктуре уроков я расскажу позже.</a:t>
            </a:r>
            <a:endParaRPr lang="cs-CZ" sz="1300" dirty="0"/>
          </a:p>
          <a:p>
            <a:r>
              <a:rPr lang="cs-CZ" sz="1300" b="1" u="sng" dirty="0" err="1"/>
              <a:t>Рабочая</a:t>
            </a:r>
            <a:r>
              <a:rPr lang="cs-CZ" sz="1300" b="1" u="sng" dirty="0"/>
              <a:t> </a:t>
            </a:r>
            <a:r>
              <a:rPr lang="cs-CZ" sz="1300" b="1" u="sng" dirty="0" err="1"/>
              <a:t>тетрадь</a:t>
            </a:r>
            <a:r>
              <a:rPr lang="cs-CZ" sz="1300" b="1" dirty="0"/>
              <a:t> </a:t>
            </a:r>
            <a:r>
              <a:rPr lang="cs-CZ" sz="1300" dirty="0" err="1"/>
              <a:t>является</a:t>
            </a:r>
            <a:r>
              <a:rPr lang="cs-CZ" sz="1300" dirty="0"/>
              <a:t> </a:t>
            </a:r>
            <a:r>
              <a:rPr lang="cs-CZ" sz="1300" dirty="0" err="1"/>
              <a:t>неотъемлемым</a:t>
            </a:r>
            <a:r>
              <a:rPr lang="cs-CZ" sz="1300" dirty="0"/>
              <a:t> </a:t>
            </a:r>
            <a:r>
              <a:rPr lang="cs-CZ" sz="1300" dirty="0" err="1"/>
              <a:t>компонентом</a:t>
            </a:r>
            <a:r>
              <a:rPr lang="cs-CZ" sz="1300" dirty="0"/>
              <a:t> </a:t>
            </a:r>
            <a:r>
              <a:rPr lang="ru-RU" sz="1300" dirty="0"/>
              <a:t>учебника «Поехали 1»</a:t>
            </a:r>
            <a:r>
              <a:rPr lang="cs-CZ" sz="1300" dirty="0"/>
              <a:t> и </a:t>
            </a:r>
            <a:r>
              <a:rPr lang="cs-CZ" sz="1300" dirty="0" err="1"/>
              <a:t>предназначена</a:t>
            </a:r>
            <a:r>
              <a:rPr lang="cs-CZ" sz="1300" dirty="0"/>
              <a:t> </a:t>
            </a:r>
            <a:r>
              <a:rPr lang="cs-CZ" sz="1300" dirty="0" err="1"/>
              <a:t>для</a:t>
            </a:r>
            <a:r>
              <a:rPr lang="cs-CZ" sz="1300" dirty="0"/>
              <a:t> </a:t>
            </a:r>
            <a:r>
              <a:rPr lang="cs-CZ" sz="1300" dirty="0" err="1"/>
              <a:t>активизации</a:t>
            </a:r>
            <a:r>
              <a:rPr lang="cs-CZ" sz="1300" dirty="0"/>
              <a:t> и </a:t>
            </a:r>
            <a:r>
              <a:rPr lang="cs-CZ" sz="1300" dirty="0" err="1"/>
              <a:t>систематизации</a:t>
            </a:r>
            <a:r>
              <a:rPr lang="cs-CZ" sz="1300" dirty="0"/>
              <a:t> </a:t>
            </a:r>
            <a:r>
              <a:rPr lang="cs-CZ" sz="1300" dirty="0" err="1"/>
              <a:t>представленного</a:t>
            </a:r>
            <a:r>
              <a:rPr lang="cs-CZ" sz="1300" dirty="0"/>
              <a:t> в </a:t>
            </a:r>
            <a:r>
              <a:rPr lang="ru-RU" sz="1300" dirty="0"/>
              <a:t>у</a:t>
            </a:r>
            <a:r>
              <a:rPr lang="cs-CZ" sz="1300" dirty="0" err="1"/>
              <a:t>чебнике</a:t>
            </a:r>
            <a:r>
              <a:rPr lang="cs-CZ" sz="1300" dirty="0"/>
              <a:t> </a:t>
            </a:r>
            <a:r>
              <a:rPr lang="cs-CZ" sz="1300" dirty="0" err="1"/>
              <a:t>материала</a:t>
            </a:r>
            <a:r>
              <a:rPr lang="cs-CZ" sz="1300" dirty="0"/>
              <a:t>. </a:t>
            </a:r>
            <a:r>
              <a:rPr lang="cs-CZ" sz="1300" dirty="0" err="1"/>
              <a:t>Упражнени</a:t>
            </a:r>
            <a:r>
              <a:rPr lang="ru-RU" sz="1300" dirty="0"/>
              <a:t>я</a:t>
            </a:r>
            <a:r>
              <a:rPr lang="cs-CZ" sz="1300" dirty="0"/>
              <a:t> в </a:t>
            </a:r>
            <a:r>
              <a:rPr lang="ru-RU" sz="1300" dirty="0"/>
              <a:t>РТ</a:t>
            </a:r>
            <a:r>
              <a:rPr lang="cs-CZ" sz="1300" dirty="0"/>
              <a:t> </a:t>
            </a:r>
            <a:r>
              <a:rPr lang="cs-CZ" sz="1300" dirty="0" err="1"/>
              <a:t>явля</a:t>
            </a:r>
            <a:r>
              <a:rPr lang="ru-RU" sz="1300" dirty="0"/>
              <a:t>ю</a:t>
            </a:r>
            <a:r>
              <a:rPr lang="cs-CZ" sz="1300" dirty="0" err="1"/>
              <a:t>тся</a:t>
            </a:r>
            <a:r>
              <a:rPr lang="cs-CZ" sz="1300" dirty="0"/>
              <a:t> </a:t>
            </a:r>
            <a:r>
              <a:rPr lang="cs-CZ" sz="1300" dirty="0" err="1"/>
              <a:t>дополнительным</a:t>
            </a:r>
            <a:r>
              <a:rPr lang="ru-RU" sz="1300" dirty="0"/>
              <a:t>и к учебнику и </a:t>
            </a:r>
            <a:r>
              <a:rPr lang="cs-CZ" sz="1300" dirty="0" err="1"/>
              <a:t>направлен</a:t>
            </a:r>
            <a:r>
              <a:rPr lang="ru-RU" sz="1300" dirty="0"/>
              <a:t>ы</a:t>
            </a:r>
            <a:r>
              <a:rPr lang="cs-CZ" sz="1300" dirty="0"/>
              <a:t> </a:t>
            </a:r>
            <a:r>
              <a:rPr lang="cs-CZ" sz="1300" dirty="0" err="1"/>
              <a:t>на</a:t>
            </a:r>
            <a:r>
              <a:rPr lang="cs-CZ" sz="1300" dirty="0"/>
              <a:t> </a:t>
            </a:r>
            <a:r>
              <a:rPr lang="cs-CZ" sz="1300" dirty="0" err="1"/>
              <a:t>формирование</a:t>
            </a:r>
            <a:r>
              <a:rPr lang="cs-CZ" sz="1300" dirty="0"/>
              <a:t> </a:t>
            </a:r>
            <a:r>
              <a:rPr lang="cs-CZ" sz="1300" dirty="0" err="1"/>
              <a:t>лексических</a:t>
            </a:r>
            <a:r>
              <a:rPr lang="cs-CZ" sz="1300" dirty="0"/>
              <a:t> </a:t>
            </a:r>
            <a:r>
              <a:rPr lang="cs-CZ" sz="1300" dirty="0" err="1"/>
              <a:t>или</a:t>
            </a:r>
            <a:r>
              <a:rPr lang="cs-CZ" sz="1300" dirty="0"/>
              <a:t> </a:t>
            </a:r>
            <a:r>
              <a:rPr lang="cs-CZ" sz="1300" dirty="0" err="1"/>
              <a:t>грамматических</a:t>
            </a:r>
            <a:r>
              <a:rPr lang="cs-CZ" sz="1300" dirty="0"/>
              <a:t> </a:t>
            </a:r>
            <a:r>
              <a:rPr lang="cs-CZ" sz="1300" dirty="0" err="1"/>
              <a:t>навыков</a:t>
            </a:r>
            <a:r>
              <a:rPr lang="ru-RU" sz="1300" dirty="0"/>
              <a:t>. Найдем здесь упражнения </a:t>
            </a:r>
            <a:r>
              <a:rPr lang="cs-CZ" sz="1300" dirty="0" err="1"/>
              <a:t>графическ</a:t>
            </a:r>
            <a:r>
              <a:rPr lang="ru-RU" sz="1300" dirty="0"/>
              <a:t>ой</a:t>
            </a:r>
            <a:r>
              <a:rPr lang="cs-CZ" sz="1300" dirty="0"/>
              <a:t> </a:t>
            </a:r>
            <a:r>
              <a:rPr lang="cs-CZ" sz="1300" dirty="0" err="1"/>
              <a:t>связ</a:t>
            </a:r>
            <a:r>
              <a:rPr lang="ru-RU" sz="1300" dirty="0"/>
              <a:t>и букв</a:t>
            </a:r>
            <a:r>
              <a:rPr lang="cs-CZ" sz="1300" dirty="0"/>
              <a:t>, </a:t>
            </a:r>
            <a:r>
              <a:rPr lang="cs-CZ" sz="1300" dirty="0" err="1"/>
              <a:t>подчеркивани</a:t>
            </a:r>
            <a:r>
              <a:rPr lang="ru-RU" sz="1300" dirty="0"/>
              <a:t>е букв</a:t>
            </a:r>
            <a:r>
              <a:rPr lang="cs-CZ" sz="1300" dirty="0"/>
              <a:t>,</a:t>
            </a:r>
            <a:r>
              <a:rPr lang="ru-RU" sz="1300" dirty="0"/>
              <a:t> дополнение в словах, выделение </a:t>
            </a:r>
            <a:r>
              <a:rPr lang="cs-CZ" sz="1300" dirty="0" err="1"/>
              <a:t>цвет</a:t>
            </a:r>
            <a:r>
              <a:rPr lang="ru-RU" sz="1300" dirty="0"/>
              <a:t>ом</a:t>
            </a:r>
            <a:r>
              <a:rPr lang="cs-CZ" sz="1300" dirty="0"/>
              <a:t>, и </a:t>
            </a:r>
            <a:r>
              <a:rPr lang="cs-CZ" sz="1300" dirty="0" err="1"/>
              <a:t>т.д</a:t>
            </a:r>
            <a:r>
              <a:rPr lang="cs-CZ" sz="1300" dirty="0"/>
              <a:t>. </a:t>
            </a:r>
            <a:r>
              <a:rPr lang="cs-CZ" sz="1300" dirty="0" err="1"/>
              <a:t>Как</a:t>
            </a:r>
            <a:r>
              <a:rPr lang="cs-CZ" sz="1300" dirty="0"/>
              <a:t> </a:t>
            </a:r>
            <a:r>
              <a:rPr lang="cs-CZ" sz="1300" dirty="0" err="1"/>
              <a:t>правило</a:t>
            </a:r>
            <a:r>
              <a:rPr lang="cs-CZ" sz="1300" dirty="0"/>
              <a:t>, </a:t>
            </a:r>
            <a:r>
              <a:rPr lang="cs-CZ" sz="1300" dirty="0" err="1"/>
              <a:t>задания</a:t>
            </a:r>
            <a:r>
              <a:rPr lang="cs-CZ" sz="1300" dirty="0"/>
              <a:t> </a:t>
            </a:r>
            <a:r>
              <a:rPr lang="ru-RU" sz="1300" dirty="0"/>
              <a:t>в РТ </a:t>
            </a:r>
            <a:r>
              <a:rPr lang="cs-CZ" sz="1300" dirty="0" err="1"/>
              <a:t>выполняются</a:t>
            </a:r>
            <a:r>
              <a:rPr lang="cs-CZ" sz="1300" dirty="0"/>
              <a:t> в </a:t>
            </a:r>
            <a:r>
              <a:rPr lang="cs-CZ" sz="1300" dirty="0" err="1"/>
              <a:t>классе</a:t>
            </a:r>
            <a:r>
              <a:rPr lang="cs-CZ" sz="1300" dirty="0"/>
              <a:t> в </a:t>
            </a:r>
            <a:r>
              <a:rPr lang="cs-CZ" sz="1300" dirty="0" err="1"/>
              <a:t>письменной</a:t>
            </a:r>
            <a:r>
              <a:rPr lang="cs-CZ" sz="1300" dirty="0"/>
              <a:t> </a:t>
            </a:r>
            <a:r>
              <a:rPr lang="cs-CZ" sz="1300" dirty="0" err="1"/>
              <a:t>форме</a:t>
            </a:r>
            <a:r>
              <a:rPr lang="cs-CZ" sz="1300" dirty="0"/>
              <a:t>. </a:t>
            </a:r>
            <a:r>
              <a:rPr lang="cs-CZ" sz="1300" dirty="0" err="1"/>
              <a:t>Однако</a:t>
            </a:r>
            <a:r>
              <a:rPr lang="cs-CZ" sz="1300" dirty="0"/>
              <a:t> </a:t>
            </a:r>
            <a:r>
              <a:rPr lang="cs-CZ" sz="1300" dirty="0" err="1"/>
              <a:t>некоторые</a:t>
            </a:r>
            <a:r>
              <a:rPr lang="cs-CZ" sz="1300" dirty="0"/>
              <a:t> </a:t>
            </a:r>
            <a:r>
              <a:rPr lang="cs-CZ" sz="1300" dirty="0" err="1"/>
              <a:t>упражнения</a:t>
            </a:r>
            <a:r>
              <a:rPr lang="cs-CZ" sz="1300" dirty="0"/>
              <a:t> </a:t>
            </a:r>
            <a:r>
              <a:rPr lang="cs-CZ" sz="1300" dirty="0" err="1"/>
              <a:t>могут</a:t>
            </a:r>
            <a:r>
              <a:rPr lang="cs-CZ" sz="1300" dirty="0"/>
              <a:t> </a:t>
            </a:r>
            <a:r>
              <a:rPr lang="cs-CZ" sz="1300" dirty="0" err="1"/>
              <a:t>быть</a:t>
            </a:r>
            <a:r>
              <a:rPr lang="cs-CZ" sz="1300" dirty="0"/>
              <a:t> </a:t>
            </a:r>
            <a:r>
              <a:rPr lang="cs-CZ" sz="1300" dirty="0" err="1"/>
              <a:t>выполнены</a:t>
            </a:r>
            <a:r>
              <a:rPr lang="cs-CZ" sz="1300" dirty="0"/>
              <a:t> в </a:t>
            </a:r>
            <a:r>
              <a:rPr lang="cs-CZ" sz="1300" dirty="0" err="1"/>
              <a:t>классе</a:t>
            </a:r>
            <a:r>
              <a:rPr lang="cs-CZ" sz="1300" dirty="0"/>
              <a:t> в </a:t>
            </a:r>
            <a:r>
              <a:rPr lang="cs-CZ" sz="1300" dirty="0" err="1"/>
              <a:t>устной</a:t>
            </a:r>
            <a:r>
              <a:rPr lang="cs-CZ" sz="1300" dirty="0"/>
              <a:t> </a:t>
            </a:r>
            <a:r>
              <a:rPr lang="cs-CZ" sz="1300" dirty="0" err="1"/>
              <a:t>форме</a:t>
            </a:r>
            <a:r>
              <a:rPr lang="cs-CZ" sz="1300" dirty="0"/>
              <a:t>, а </a:t>
            </a:r>
            <a:r>
              <a:rPr lang="cs-CZ" sz="1300" dirty="0" err="1"/>
              <a:t>дома</a:t>
            </a:r>
            <a:r>
              <a:rPr lang="cs-CZ" sz="1300" dirty="0"/>
              <a:t> — </a:t>
            </a:r>
            <a:r>
              <a:rPr lang="cs-CZ" sz="1300" dirty="0" err="1"/>
              <a:t>письменно</a:t>
            </a:r>
            <a:r>
              <a:rPr lang="cs-CZ" sz="1300" dirty="0"/>
              <a:t>. </a:t>
            </a:r>
            <a:r>
              <a:rPr lang="cs-CZ" sz="1300" dirty="0" err="1"/>
              <a:t>Упражнения</a:t>
            </a:r>
            <a:r>
              <a:rPr lang="cs-CZ" sz="1300" dirty="0"/>
              <a:t> </a:t>
            </a:r>
            <a:r>
              <a:rPr lang="cs-CZ" sz="1300" dirty="0" err="1"/>
              <a:t>обязательно</a:t>
            </a:r>
            <a:r>
              <a:rPr lang="cs-CZ" sz="1300" dirty="0"/>
              <a:t> </a:t>
            </a:r>
            <a:r>
              <a:rPr lang="cs-CZ" sz="1300" dirty="0" err="1"/>
              <a:t>проверяются</a:t>
            </a:r>
            <a:r>
              <a:rPr lang="cs-CZ" sz="1300" dirty="0"/>
              <a:t> </a:t>
            </a:r>
            <a:r>
              <a:rPr lang="cs-CZ" sz="1300" dirty="0" err="1"/>
              <a:t>учителем</a:t>
            </a:r>
            <a:r>
              <a:rPr lang="cs-CZ" sz="1300" dirty="0"/>
              <a:t> </a:t>
            </a:r>
            <a:r>
              <a:rPr lang="cs-CZ" sz="1300" dirty="0" err="1"/>
              <a:t>на</a:t>
            </a:r>
            <a:r>
              <a:rPr lang="cs-CZ" sz="1300" dirty="0"/>
              <a:t> </a:t>
            </a:r>
            <a:r>
              <a:rPr lang="cs-CZ" sz="1300" dirty="0" err="1"/>
              <a:t>следующем</a:t>
            </a:r>
            <a:r>
              <a:rPr lang="cs-CZ" sz="1300" dirty="0"/>
              <a:t> </a:t>
            </a:r>
            <a:r>
              <a:rPr lang="cs-CZ" sz="1300" dirty="0" err="1"/>
              <a:t>уроке</a:t>
            </a:r>
            <a:r>
              <a:rPr lang="cs-CZ" sz="1300" dirty="0"/>
              <a:t>.</a:t>
            </a:r>
            <a:r>
              <a:rPr lang="ru-RU" sz="1300" dirty="0"/>
              <a:t> В конце РТ находятся ключи к некоторым упражнениям. </a:t>
            </a:r>
            <a:endParaRPr lang="cs-CZ" sz="1300" dirty="0"/>
          </a:p>
          <a:p>
            <a:r>
              <a:rPr lang="ru-RU" sz="1300" dirty="0"/>
              <a:t>Далее к учебному комплексу относится зв</a:t>
            </a:r>
            <a:r>
              <a:rPr lang="cs-CZ" sz="1300" dirty="0" err="1"/>
              <a:t>уковое</a:t>
            </a:r>
            <a:r>
              <a:rPr lang="cs-CZ" sz="1300" dirty="0"/>
              <a:t> </a:t>
            </a:r>
            <a:r>
              <a:rPr lang="cs-CZ" sz="1300" dirty="0" err="1"/>
              <a:t>приложени</a:t>
            </a:r>
            <a:r>
              <a:rPr lang="ru-RU" sz="1300" dirty="0"/>
              <a:t>е, </a:t>
            </a:r>
            <a:r>
              <a:rPr lang="cs-CZ" sz="1300" dirty="0" err="1"/>
              <a:t>способств</a:t>
            </a:r>
            <a:r>
              <a:rPr lang="ru-RU" sz="1300" dirty="0"/>
              <a:t>ующее</a:t>
            </a:r>
            <a:r>
              <a:rPr lang="cs-CZ" sz="1300" dirty="0"/>
              <a:t> </a:t>
            </a:r>
            <a:r>
              <a:rPr lang="cs-CZ" sz="1300" dirty="0" err="1"/>
              <a:t>развитию</a:t>
            </a:r>
            <a:r>
              <a:rPr lang="cs-CZ" sz="1300" dirty="0"/>
              <a:t> у </a:t>
            </a:r>
            <a:r>
              <a:rPr lang="cs-CZ" sz="1300" dirty="0" err="1"/>
              <a:t>учащихся</a:t>
            </a:r>
            <a:r>
              <a:rPr lang="cs-CZ" sz="1300" dirty="0"/>
              <a:t> </a:t>
            </a:r>
            <a:r>
              <a:rPr lang="cs-CZ" sz="1300" dirty="0" err="1"/>
              <a:t>произносительной</a:t>
            </a:r>
            <a:r>
              <a:rPr lang="cs-CZ" sz="1300" dirty="0"/>
              <a:t> </a:t>
            </a:r>
            <a:r>
              <a:rPr lang="cs-CZ" sz="1300" dirty="0" err="1"/>
              <a:t>стороны</a:t>
            </a:r>
            <a:r>
              <a:rPr lang="cs-CZ" sz="1300" dirty="0"/>
              <a:t> </a:t>
            </a:r>
            <a:r>
              <a:rPr lang="cs-CZ" sz="1300" dirty="0" err="1"/>
              <a:t>речи</a:t>
            </a:r>
            <a:r>
              <a:rPr lang="cs-CZ" sz="1300" dirty="0"/>
              <a:t> и </a:t>
            </a:r>
            <a:r>
              <a:rPr lang="cs-CZ" sz="1300" dirty="0" err="1"/>
              <a:t>аудирования</a:t>
            </a:r>
            <a:r>
              <a:rPr lang="cs-CZ" sz="1300" dirty="0"/>
              <a:t>. </a:t>
            </a:r>
            <a:r>
              <a:rPr lang="cs-CZ" sz="1300" dirty="0" err="1"/>
              <a:t>Оно</a:t>
            </a:r>
            <a:r>
              <a:rPr lang="cs-CZ" sz="1300" dirty="0"/>
              <a:t> </a:t>
            </a:r>
            <a:r>
              <a:rPr lang="cs-CZ" sz="1300" dirty="0" err="1"/>
              <a:t>состоит</a:t>
            </a:r>
            <a:r>
              <a:rPr lang="cs-CZ" sz="1300" dirty="0"/>
              <a:t> </a:t>
            </a:r>
            <a:r>
              <a:rPr lang="cs-CZ" sz="1300" dirty="0" err="1"/>
              <a:t>из</a:t>
            </a:r>
            <a:r>
              <a:rPr lang="cs-CZ" sz="1300" dirty="0"/>
              <a:t> </a:t>
            </a:r>
            <a:r>
              <a:rPr lang="ru-RU" sz="1300" b="1" u="sng" dirty="0"/>
              <a:t>компакт-диска</a:t>
            </a:r>
            <a:r>
              <a:rPr lang="ru-RU" sz="1300" dirty="0"/>
              <a:t>, </a:t>
            </a:r>
            <a:r>
              <a:rPr lang="cs-CZ" sz="1300" dirty="0" err="1"/>
              <a:t>на</a:t>
            </a:r>
            <a:r>
              <a:rPr lang="cs-CZ" sz="1300" dirty="0"/>
              <a:t> </a:t>
            </a:r>
            <a:r>
              <a:rPr lang="cs-CZ" sz="1300" dirty="0" err="1"/>
              <a:t>котор</a:t>
            </a:r>
            <a:r>
              <a:rPr lang="ru-RU" sz="1300" dirty="0"/>
              <a:t>ом</a:t>
            </a:r>
            <a:r>
              <a:rPr lang="cs-CZ" sz="1300" dirty="0"/>
              <a:t> </a:t>
            </a:r>
            <a:r>
              <a:rPr lang="cs-CZ" sz="1300" dirty="0" err="1"/>
              <a:t>записаны</a:t>
            </a:r>
            <a:r>
              <a:rPr lang="cs-CZ" sz="1300" dirty="0"/>
              <a:t> </a:t>
            </a:r>
            <a:r>
              <a:rPr lang="cs-CZ" sz="1300" dirty="0" err="1"/>
              <a:t>упражнения</a:t>
            </a:r>
            <a:r>
              <a:rPr lang="cs-CZ" sz="1300" dirty="0"/>
              <a:t> и </a:t>
            </a:r>
            <a:r>
              <a:rPr lang="cs-CZ" sz="1300" dirty="0" err="1"/>
              <a:t>дополнительные</a:t>
            </a:r>
            <a:r>
              <a:rPr lang="cs-CZ" sz="1300" dirty="0"/>
              <a:t> </a:t>
            </a:r>
            <a:r>
              <a:rPr lang="cs-CZ" sz="1300" dirty="0" err="1"/>
              <a:t>задания</a:t>
            </a:r>
            <a:r>
              <a:rPr lang="cs-CZ" sz="1300" dirty="0"/>
              <a:t>, </a:t>
            </a:r>
            <a:r>
              <a:rPr lang="cs-CZ" sz="1300" dirty="0" err="1"/>
              <a:t>выполняемые</a:t>
            </a:r>
            <a:r>
              <a:rPr lang="cs-CZ" sz="1300" dirty="0"/>
              <a:t> в </a:t>
            </a:r>
            <a:r>
              <a:rPr lang="cs-CZ" sz="1300" dirty="0" err="1"/>
              <a:t>классе</a:t>
            </a:r>
            <a:r>
              <a:rPr lang="cs-CZ" sz="1300" dirty="0"/>
              <a:t>, </a:t>
            </a:r>
            <a:r>
              <a:rPr lang="cs-CZ" sz="1300" dirty="0" err="1"/>
              <a:t>тексты</a:t>
            </a:r>
            <a:r>
              <a:rPr lang="cs-CZ" sz="1300" dirty="0"/>
              <a:t> </a:t>
            </a:r>
            <a:r>
              <a:rPr lang="cs-CZ" sz="1300" dirty="0" err="1"/>
              <a:t>для</a:t>
            </a:r>
            <a:r>
              <a:rPr lang="cs-CZ" sz="1300" dirty="0"/>
              <a:t> </a:t>
            </a:r>
            <a:r>
              <a:rPr lang="cs-CZ" sz="1300" dirty="0" err="1"/>
              <a:t>тестирования</a:t>
            </a:r>
            <a:r>
              <a:rPr lang="cs-CZ" sz="1300" dirty="0"/>
              <a:t> </a:t>
            </a:r>
            <a:r>
              <a:rPr lang="cs-CZ" sz="1300" dirty="0" err="1"/>
              <a:t>уровня</a:t>
            </a:r>
            <a:r>
              <a:rPr lang="cs-CZ" sz="1300" dirty="0"/>
              <a:t> </a:t>
            </a:r>
            <a:r>
              <a:rPr lang="cs-CZ" sz="1300" dirty="0" err="1"/>
              <a:t>развития</a:t>
            </a:r>
            <a:r>
              <a:rPr lang="cs-CZ" sz="1300" dirty="0"/>
              <a:t> </a:t>
            </a:r>
            <a:r>
              <a:rPr lang="cs-CZ" sz="1300" dirty="0" err="1"/>
              <a:t>умения</a:t>
            </a:r>
            <a:r>
              <a:rPr lang="cs-CZ" sz="1300" dirty="0"/>
              <a:t> </a:t>
            </a:r>
            <a:r>
              <a:rPr lang="cs-CZ" sz="1300" dirty="0" err="1"/>
              <a:t>понимать</a:t>
            </a:r>
            <a:r>
              <a:rPr lang="cs-CZ" sz="1300" dirty="0"/>
              <a:t> </a:t>
            </a:r>
            <a:r>
              <a:rPr lang="cs-CZ" sz="1300" dirty="0" err="1"/>
              <a:t>речь</a:t>
            </a:r>
            <a:r>
              <a:rPr lang="cs-CZ" sz="1300" dirty="0"/>
              <a:t> </a:t>
            </a:r>
            <a:r>
              <a:rPr lang="cs-CZ" sz="1300" dirty="0" err="1"/>
              <a:t>на</a:t>
            </a:r>
            <a:r>
              <a:rPr lang="cs-CZ" sz="1300" dirty="0"/>
              <a:t> </a:t>
            </a:r>
            <a:r>
              <a:rPr lang="cs-CZ" sz="1300" dirty="0" err="1"/>
              <a:t>слух</a:t>
            </a:r>
            <a:r>
              <a:rPr lang="ru-RU" sz="1300" dirty="0"/>
              <a:t> и различные песни, тексты и ноты которых находятся в учебнике.</a:t>
            </a:r>
            <a:r>
              <a:rPr lang="cs-CZ" sz="1300" dirty="0"/>
              <a:t/>
            </a:r>
            <a:br>
              <a:rPr lang="cs-CZ" sz="1300" dirty="0"/>
            </a:br>
            <a:endParaRPr lang="cs-CZ" sz="1300" dirty="0"/>
          </a:p>
          <a:p>
            <a:r>
              <a:rPr lang="ru-RU" sz="1300" dirty="0"/>
              <a:t>И последним компонентом является </a:t>
            </a:r>
            <a:r>
              <a:rPr lang="ru-RU" sz="1300" b="1" u="sng" dirty="0"/>
              <a:t>методическое пособие для преподавателей, </a:t>
            </a:r>
            <a:r>
              <a:rPr lang="cs-CZ" sz="1300" dirty="0" err="1"/>
              <a:t>содерж</a:t>
            </a:r>
            <a:r>
              <a:rPr lang="ru-RU" sz="1300" dirty="0"/>
              <a:t>ащий</a:t>
            </a:r>
            <a:r>
              <a:rPr lang="cs-CZ" sz="1300" dirty="0"/>
              <a:t> </a:t>
            </a:r>
            <a:r>
              <a:rPr lang="cs-CZ" sz="1300" dirty="0" err="1"/>
              <a:t>общую</a:t>
            </a:r>
            <a:r>
              <a:rPr lang="cs-CZ" sz="1300" dirty="0"/>
              <a:t> </a:t>
            </a:r>
            <a:r>
              <a:rPr lang="cs-CZ" sz="1300" dirty="0" err="1"/>
              <a:t>характеристику</a:t>
            </a:r>
            <a:r>
              <a:rPr lang="cs-CZ" sz="1300" dirty="0"/>
              <a:t> </a:t>
            </a:r>
            <a:r>
              <a:rPr lang="ru-RU" sz="1300" dirty="0"/>
              <a:t>учебного комплекса «Поехали 1»</a:t>
            </a:r>
            <a:r>
              <a:rPr lang="cs-CZ" sz="1300" dirty="0"/>
              <a:t>, </a:t>
            </a:r>
            <a:r>
              <a:rPr lang="cs-CZ" sz="1300" dirty="0" err="1"/>
              <a:t>описывает</a:t>
            </a:r>
            <a:r>
              <a:rPr lang="cs-CZ" sz="1300" dirty="0"/>
              <a:t> </a:t>
            </a:r>
            <a:r>
              <a:rPr lang="cs-CZ" sz="1300" dirty="0" err="1"/>
              <a:t>цели</a:t>
            </a:r>
            <a:r>
              <a:rPr lang="cs-CZ" sz="1300" dirty="0"/>
              <a:t> и </a:t>
            </a:r>
            <a:r>
              <a:rPr lang="cs-CZ" sz="1300" dirty="0" err="1"/>
              <a:t>задачи</a:t>
            </a:r>
            <a:r>
              <a:rPr lang="cs-CZ" sz="1300" dirty="0"/>
              <a:t> </a:t>
            </a:r>
            <a:r>
              <a:rPr lang="cs-CZ" sz="1300" dirty="0" err="1"/>
              <a:t>обучения</a:t>
            </a:r>
            <a:r>
              <a:rPr lang="cs-CZ" sz="1300" dirty="0"/>
              <a:t> </a:t>
            </a:r>
            <a:r>
              <a:rPr lang="cs-CZ" sz="1300" dirty="0" err="1"/>
              <a:t>иноязычной</a:t>
            </a:r>
            <a:r>
              <a:rPr lang="cs-CZ" sz="1300" dirty="0"/>
              <a:t> </a:t>
            </a:r>
            <a:r>
              <a:rPr lang="cs-CZ" sz="1300" dirty="0" err="1"/>
              <a:t>культуре</a:t>
            </a:r>
            <a:r>
              <a:rPr lang="cs-CZ" sz="1300" dirty="0"/>
              <a:t>, </a:t>
            </a:r>
            <a:r>
              <a:rPr lang="cs-CZ" sz="1300" dirty="0" err="1"/>
              <a:t>организацию</a:t>
            </a:r>
            <a:r>
              <a:rPr lang="cs-CZ" sz="1300" dirty="0"/>
              <a:t> </a:t>
            </a:r>
            <a:r>
              <a:rPr lang="cs-CZ" sz="1300" dirty="0" err="1"/>
              <a:t>процесса</a:t>
            </a:r>
            <a:r>
              <a:rPr lang="cs-CZ" sz="1300" dirty="0"/>
              <a:t> </a:t>
            </a:r>
            <a:r>
              <a:rPr lang="cs-CZ" sz="1300" dirty="0" err="1"/>
              <a:t>коммуникативного</a:t>
            </a:r>
            <a:r>
              <a:rPr lang="cs-CZ" sz="1300" dirty="0"/>
              <a:t> </a:t>
            </a:r>
            <a:r>
              <a:rPr lang="cs-CZ" sz="1300" dirty="0" err="1"/>
              <a:t>обучения</a:t>
            </a:r>
            <a:r>
              <a:rPr lang="cs-CZ" sz="1300" dirty="0"/>
              <a:t>, а </a:t>
            </a:r>
            <a:r>
              <a:rPr lang="cs-CZ" sz="1300" dirty="0" err="1"/>
              <a:t>также</a:t>
            </a:r>
            <a:r>
              <a:rPr lang="cs-CZ" sz="1300" dirty="0"/>
              <a:t> </a:t>
            </a:r>
            <a:r>
              <a:rPr lang="cs-CZ" sz="1300" dirty="0" err="1"/>
              <a:t>дает</a:t>
            </a:r>
            <a:r>
              <a:rPr lang="cs-CZ" sz="1300" dirty="0"/>
              <a:t> </a:t>
            </a:r>
            <a:r>
              <a:rPr lang="cs-CZ" sz="1300" dirty="0" err="1"/>
              <a:t>методические</a:t>
            </a:r>
            <a:r>
              <a:rPr lang="cs-CZ" sz="1300" dirty="0"/>
              <a:t> </a:t>
            </a:r>
            <a:r>
              <a:rPr lang="cs-CZ" sz="1300" dirty="0" err="1"/>
              <a:t>рекомендации</a:t>
            </a:r>
            <a:r>
              <a:rPr lang="cs-CZ" sz="1300" dirty="0"/>
              <a:t> </a:t>
            </a:r>
            <a:r>
              <a:rPr lang="cs-CZ" sz="1300" dirty="0" err="1"/>
              <a:t>по</a:t>
            </a:r>
            <a:r>
              <a:rPr lang="cs-CZ" sz="1300" dirty="0"/>
              <a:t> </a:t>
            </a:r>
            <a:r>
              <a:rPr lang="cs-CZ" sz="1300" dirty="0" err="1"/>
              <a:t>проведению</a:t>
            </a:r>
            <a:r>
              <a:rPr lang="cs-CZ" sz="1300" dirty="0"/>
              <a:t> </a:t>
            </a:r>
            <a:r>
              <a:rPr lang="cs-CZ" sz="1300" dirty="0" err="1"/>
              <a:t>уроков</a:t>
            </a:r>
            <a:r>
              <a:rPr lang="cs-CZ" sz="1300" dirty="0"/>
              <a:t> и </a:t>
            </a:r>
            <a:r>
              <a:rPr lang="cs-CZ" sz="1300" dirty="0" err="1"/>
              <a:t>описывает</a:t>
            </a:r>
            <a:r>
              <a:rPr lang="cs-CZ" sz="1300" dirty="0"/>
              <a:t> </a:t>
            </a:r>
            <a:r>
              <a:rPr lang="cs-CZ" sz="1300" dirty="0" err="1"/>
              <a:t>технологию</a:t>
            </a:r>
            <a:r>
              <a:rPr lang="cs-CZ" sz="1300" dirty="0"/>
              <a:t> </a:t>
            </a:r>
            <a:r>
              <a:rPr lang="cs-CZ" sz="1300" dirty="0" err="1"/>
              <a:t>выполнения</a:t>
            </a:r>
            <a:r>
              <a:rPr lang="cs-CZ" sz="1300" dirty="0"/>
              <a:t> </a:t>
            </a:r>
            <a:r>
              <a:rPr lang="cs-CZ" sz="1300" dirty="0" err="1"/>
              <a:t>основных</a:t>
            </a:r>
            <a:r>
              <a:rPr lang="cs-CZ" sz="1300" dirty="0"/>
              <a:t> </a:t>
            </a:r>
            <a:r>
              <a:rPr lang="cs-CZ" sz="1300" dirty="0" err="1"/>
              <a:t>видов</a:t>
            </a:r>
            <a:r>
              <a:rPr lang="cs-CZ" sz="1300" dirty="0"/>
              <a:t> </a:t>
            </a:r>
            <a:r>
              <a:rPr lang="cs-CZ" sz="1300" dirty="0" err="1"/>
              <a:t>работы</a:t>
            </a:r>
            <a:r>
              <a:rPr lang="cs-CZ" sz="1300" dirty="0"/>
              <a:t>. </a:t>
            </a:r>
            <a:r>
              <a:rPr lang="ru-RU" sz="1300" dirty="0"/>
              <a:t>Найдем здесь </a:t>
            </a:r>
            <a:r>
              <a:rPr lang="cs-CZ" sz="1300" dirty="0" err="1"/>
              <a:t>поурочны</a:t>
            </a:r>
            <a:r>
              <a:rPr lang="ru-RU" sz="1300" dirty="0"/>
              <a:t>е</a:t>
            </a:r>
            <a:r>
              <a:rPr lang="cs-CZ" sz="1300" dirty="0"/>
              <a:t> </a:t>
            </a:r>
            <a:r>
              <a:rPr lang="cs-CZ" sz="1300" dirty="0" err="1"/>
              <a:t>рекомендаци</a:t>
            </a:r>
            <a:r>
              <a:rPr lang="ru-RU" sz="1300" dirty="0"/>
              <a:t>и</a:t>
            </a:r>
            <a:r>
              <a:rPr lang="cs-CZ" sz="1300" dirty="0"/>
              <a:t> к </a:t>
            </a:r>
            <a:r>
              <a:rPr lang="cs-CZ" sz="1300" dirty="0" err="1"/>
              <a:t>каждому</a:t>
            </a:r>
            <a:r>
              <a:rPr lang="cs-CZ" sz="1300" dirty="0"/>
              <a:t> </a:t>
            </a:r>
            <a:r>
              <a:rPr lang="cs-CZ" sz="1300" dirty="0" err="1"/>
              <a:t>уроку</a:t>
            </a:r>
            <a:r>
              <a:rPr lang="cs-CZ" sz="1300" dirty="0"/>
              <a:t>, </a:t>
            </a:r>
            <a:r>
              <a:rPr lang="cs-CZ" sz="1300" dirty="0" err="1"/>
              <a:t>его</a:t>
            </a:r>
            <a:r>
              <a:rPr lang="cs-CZ" sz="1300" dirty="0"/>
              <a:t> </a:t>
            </a:r>
            <a:r>
              <a:rPr lang="cs-CZ" sz="1300" dirty="0" err="1"/>
              <a:t>цели</a:t>
            </a:r>
            <a:r>
              <a:rPr lang="cs-CZ" sz="1300" dirty="0"/>
              <a:t>, </a:t>
            </a:r>
            <a:r>
              <a:rPr lang="cs-CZ" sz="1300" dirty="0" err="1"/>
              <a:t>указывается</a:t>
            </a:r>
            <a:r>
              <a:rPr lang="cs-CZ" sz="1300" dirty="0"/>
              <a:t> </a:t>
            </a:r>
            <a:r>
              <a:rPr lang="cs-CZ" sz="1300" dirty="0" err="1"/>
              <a:t>лексический</a:t>
            </a:r>
            <a:r>
              <a:rPr lang="cs-CZ" sz="1300" dirty="0"/>
              <a:t> и </a:t>
            </a:r>
            <a:r>
              <a:rPr lang="cs-CZ" sz="1300" dirty="0" err="1"/>
              <a:t>грамматический</a:t>
            </a:r>
            <a:r>
              <a:rPr lang="cs-CZ" sz="1300" dirty="0"/>
              <a:t> </a:t>
            </a:r>
            <a:r>
              <a:rPr lang="cs-CZ" sz="1300" dirty="0" err="1"/>
              <a:t>материал</a:t>
            </a:r>
            <a:r>
              <a:rPr lang="cs-CZ" sz="1300" dirty="0"/>
              <a:t> </a:t>
            </a:r>
            <a:r>
              <a:rPr lang="cs-CZ" sz="1300" dirty="0" err="1"/>
              <a:t>для</a:t>
            </a:r>
            <a:r>
              <a:rPr lang="cs-CZ" sz="1300" dirty="0"/>
              <a:t> </a:t>
            </a:r>
            <a:r>
              <a:rPr lang="cs-CZ" sz="1300" dirty="0" err="1"/>
              <a:t>продуктивного</a:t>
            </a:r>
            <a:r>
              <a:rPr lang="cs-CZ" sz="1300" dirty="0"/>
              <a:t> и </a:t>
            </a:r>
            <a:r>
              <a:rPr lang="cs-CZ" sz="1300" dirty="0" err="1"/>
              <a:t>рецептивного</a:t>
            </a:r>
            <a:r>
              <a:rPr lang="cs-CZ" sz="1300" dirty="0"/>
              <a:t> </a:t>
            </a:r>
            <a:r>
              <a:rPr lang="cs-CZ" sz="1300" dirty="0" err="1"/>
              <a:t>овладения</a:t>
            </a:r>
            <a:r>
              <a:rPr lang="cs-CZ" sz="1300" dirty="0"/>
              <a:t>.</a:t>
            </a:r>
          </a:p>
          <a:p>
            <a:r>
              <a:rPr lang="cs-CZ" sz="1300" dirty="0" err="1"/>
              <a:t>Все</a:t>
            </a:r>
            <a:r>
              <a:rPr lang="cs-CZ" sz="1300" dirty="0"/>
              <a:t> </a:t>
            </a:r>
            <a:r>
              <a:rPr lang="ru-RU" sz="1300" dirty="0"/>
              <a:t>данные </a:t>
            </a:r>
            <a:r>
              <a:rPr lang="cs-CZ" sz="1300" dirty="0" err="1"/>
              <a:t>компоненты</a:t>
            </a:r>
            <a:r>
              <a:rPr lang="cs-CZ" sz="1300" dirty="0"/>
              <a:t> </a:t>
            </a:r>
            <a:r>
              <a:rPr lang="ru-RU" sz="1300" dirty="0"/>
              <a:t>учебного комплекса «Поехали 1»</a:t>
            </a:r>
            <a:r>
              <a:rPr lang="cs-CZ" sz="1300" dirty="0"/>
              <a:t> </a:t>
            </a:r>
            <a:r>
              <a:rPr lang="cs-CZ" sz="1300" dirty="0" err="1"/>
              <a:t>тесно</a:t>
            </a:r>
            <a:r>
              <a:rPr lang="cs-CZ" sz="1300" dirty="0"/>
              <a:t> </a:t>
            </a:r>
            <a:r>
              <a:rPr lang="cs-CZ" sz="1300" dirty="0" err="1"/>
              <a:t>взаимосвязаны</a:t>
            </a:r>
            <a:r>
              <a:rPr lang="cs-CZ" sz="1300" dirty="0"/>
              <a:t>, и </a:t>
            </a:r>
            <a:r>
              <a:rPr lang="cs-CZ" sz="1300" dirty="0" err="1"/>
              <a:t>только</a:t>
            </a:r>
            <a:r>
              <a:rPr lang="cs-CZ" sz="1300" dirty="0"/>
              <a:t> </a:t>
            </a:r>
            <a:r>
              <a:rPr lang="cs-CZ" sz="1300" dirty="0" err="1"/>
              <a:t>использование</a:t>
            </a:r>
            <a:r>
              <a:rPr lang="cs-CZ" sz="1300" dirty="0"/>
              <a:t> </a:t>
            </a:r>
            <a:r>
              <a:rPr lang="cs-CZ" sz="1300" dirty="0" err="1"/>
              <a:t>их</a:t>
            </a:r>
            <a:r>
              <a:rPr lang="cs-CZ" sz="1300" dirty="0"/>
              <a:t> в </a:t>
            </a:r>
            <a:r>
              <a:rPr lang="cs-CZ" sz="1300" dirty="0" err="1"/>
              <a:t>комплексе</a:t>
            </a:r>
            <a:r>
              <a:rPr lang="cs-CZ" sz="1300" dirty="0"/>
              <a:t> </a:t>
            </a:r>
            <a:r>
              <a:rPr lang="cs-CZ" sz="1300" dirty="0" err="1"/>
              <a:t>может</a:t>
            </a:r>
            <a:r>
              <a:rPr lang="cs-CZ" sz="1300" dirty="0"/>
              <a:t> </a:t>
            </a:r>
            <a:r>
              <a:rPr lang="cs-CZ" sz="1300" dirty="0" err="1"/>
              <a:t>привести</a:t>
            </a:r>
            <a:r>
              <a:rPr lang="cs-CZ" sz="1300" dirty="0"/>
              <a:t> к </a:t>
            </a:r>
            <a:r>
              <a:rPr lang="cs-CZ" sz="1300" dirty="0" err="1"/>
              <a:t>желаемым</a:t>
            </a:r>
            <a:r>
              <a:rPr lang="cs-CZ" sz="1300" dirty="0"/>
              <a:t> </a:t>
            </a:r>
            <a:r>
              <a:rPr lang="cs-CZ" sz="1300" dirty="0" err="1"/>
              <a:t>результатам</a:t>
            </a:r>
            <a:r>
              <a:rPr lang="cs-CZ" sz="1300" dirty="0"/>
              <a:t>.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9DDD9-70D8-438C-A8E7-EE60675A8822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42946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300" dirty="0"/>
              <a:t>Учебный комплекс осонован на</a:t>
            </a:r>
            <a:r>
              <a:rPr lang="cs-CZ" sz="1300" dirty="0"/>
              <a:t> </a:t>
            </a:r>
            <a:r>
              <a:rPr lang="cs-CZ" sz="1300" dirty="0" err="1"/>
              <a:t>знани</a:t>
            </a:r>
            <a:r>
              <a:rPr lang="ru-RU" sz="1300" dirty="0"/>
              <a:t>ях</a:t>
            </a:r>
            <a:r>
              <a:rPr lang="cs-CZ" sz="1300" dirty="0"/>
              <a:t> и </a:t>
            </a:r>
            <a:r>
              <a:rPr lang="cs-CZ" sz="1300" dirty="0" err="1"/>
              <a:t>принцип</a:t>
            </a:r>
            <a:r>
              <a:rPr lang="ru-RU" sz="1300" dirty="0"/>
              <a:t>ах</a:t>
            </a:r>
            <a:r>
              <a:rPr lang="cs-CZ" sz="1300" dirty="0"/>
              <a:t> </a:t>
            </a:r>
            <a:r>
              <a:rPr lang="cs-CZ" sz="1300" dirty="0" err="1"/>
              <a:t>современной</a:t>
            </a:r>
            <a:r>
              <a:rPr lang="cs-CZ" sz="1300" dirty="0"/>
              <a:t> </a:t>
            </a:r>
            <a:r>
              <a:rPr lang="cs-CZ" sz="1300" dirty="0" err="1"/>
              <a:t>дидактики</a:t>
            </a:r>
            <a:r>
              <a:rPr lang="cs-CZ" sz="1300" dirty="0"/>
              <a:t> </a:t>
            </a:r>
            <a:r>
              <a:rPr lang="cs-CZ" sz="1300" dirty="0" err="1"/>
              <a:t>иностранных</a:t>
            </a:r>
            <a:r>
              <a:rPr lang="cs-CZ" sz="1300" dirty="0"/>
              <a:t> </a:t>
            </a:r>
            <a:r>
              <a:rPr lang="cs-CZ" sz="1300" dirty="0" err="1"/>
              <a:t>языков</a:t>
            </a:r>
            <a:r>
              <a:rPr lang="cs-CZ" sz="1300" dirty="0"/>
              <a:t>. </a:t>
            </a:r>
            <a:r>
              <a:rPr lang="cs-CZ" sz="1300" dirty="0" err="1"/>
              <a:t>Он</a:t>
            </a:r>
            <a:r>
              <a:rPr lang="ru-RU" sz="1300" dirty="0"/>
              <a:t> ориентируется</a:t>
            </a:r>
            <a:r>
              <a:rPr lang="cs-CZ" sz="1300" dirty="0"/>
              <a:t> </a:t>
            </a:r>
            <a:r>
              <a:rPr lang="cs-CZ" sz="1300" dirty="0" err="1"/>
              <a:t>на</a:t>
            </a:r>
            <a:r>
              <a:rPr lang="cs-CZ" sz="1300" dirty="0"/>
              <a:t> </a:t>
            </a:r>
            <a:r>
              <a:rPr lang="cs-CZ" sz="1300" dirty="0" err="1"/>
              <a:t>развити</a:t>
            </a:r>
            <a:r>
              <a:rPr lang="ru-RU" sz="1300" dirty="0"/>
              <a:t>е</a:t>
            </a:r>
            <a:r>
              <a:rPr lang="cs-CZ" sz="1300" dirty="0"/>
              <a:t> </a:t>
            </a:r>
            <a:r>
              <a:rPr lang="cs-CZ" sz="1300" dirty="0" err="1"/>
              <a:t>коммуникативной</a:t>
            </a:r>
            <a:r>
              <a:rPr lang="cs-CZ" sz="1300" dirty="0"/>
              <a:t> </a:t>
            </a:r>
            <a:r>
              <a:rPr lang="cs-CZ" sz="1300" dirty="0" err="1"/>
              <a:t>компетентности</a:t>
            </a:r>
            <a:r>
              <a:rPr lang="cs-CZ" sz="1300" dirty="0"/>
              <a:t> </a:t>
            </a:r>
            <a:r>
              <a:rPr lang="ru-RU" sz="1300" dirty="0"/>
              <a:t>учеников </a:t>
            </a:r>
            <a:r>
              <a:rPr lang="cs-CZ" sz="1300" dirty="0" err="1"/>
              <a:t>на</a:t>
            </a:r>
            <a:r>
              <a:rPr lang="cs-CZ" sz="1300" dirty="0"/>
              <a:t> </a:t>
            </a:r>
            <a:r>
              <a:rPr lang="cs-CZ" sz="1300" dirty="0" err="1"/>
              <a:t>начальном</a:t>
            </a:r>
            <a:r>
              <a:rPr lang="cs-CZ" sz="1300" dirty="0"/>
              <a:t> </a:t>
            </a:r>
            <a:r>
              <a:rPr lang="ru-RU" sz="1300" dirty="0"/>
              <a:t>уровне</a:t>
            </a:r>
            <a:r>
              <a:rPr lang="cs-CZ" sz="1300" dirty="0"/>
              <a:t>, </a:t>
            </a:r>
            <a:r>
              <a:rPr lang="cs-CZ" sz="1300" dirty="0" err="1"/>
              <a:t>особенно</a:t>
            </a:r>
            <a:r>
              <a:rPr lang="cs-CZ" sz="1300" dirty="0"/>
              <a:t> </a:t>
            </a:r>
            <a:r>
              <a:rPr lang="ru-RU" sz="1300" dirty="0"/>
              <a:t>на развитие умения понимать речь на слух</a:t>
            </a:r>
            <a:r>
              <a:rPr lang="cs-CZ" sz="1300" dirty="0"/>
              <a:t> и </a:t>
            </a:r>
            <a:r>
              <a:rPr lang="ru-RU" sz="1300" dirty="0"/>
              <a:t>общения</a:t>
            </a:r>
            <a:r>
              <a:rPr lang="cs-CZ" sz="1300" dirty="0"/>
              <a:t>. </a:t>
            </a:r>
            <a:r>
              <a:rPr lang="cs-CZ" sz="1300" dirty="0" err="1"/>
              <a:t>Наряду</a:t>
            </a:r>
            <a:r>
              <a:rPr lang="cs-CZ" sz="1300" dirty="0"/>
              <a:t> с </a:t>
            </a:r>
            <a:r>
              <a:rPr lang="cs-CZ" sz="1300" dirty="0" err="1"/>
              <a:t>коммуникативной</a:t>
            </a:r>
            <a:r>
              <a:rPr lang="cs-CZ" sz="1300" dirty="0"/>
              <a:t> </a:t>
            </a:r>
            <a:r>
              <a:rPr lang="cs-CZ" sz="1300" dirty="0" err="1"/>
              <a:t>направленност</a:t>
            </a:r>
            <a:r>
              <a:rPr lang="ru-RU" sz="1300" dirty="0"/>
              <a:t>ью уделяется</a:t>
            </a:r>
            <a:r>
              <a:rPr lang="cs-CZ" sz="1300" dirty="0"/>
              <a:t> </a:t>
            </a:r>
            <a:r>
              <a:rPr lang="cs-CZ" sz="1300" dirty="0" err="1"/>
              <a:t>также</a:t>
            </a:r>
            <a:r>
              <a:rPr lang="cs-CZ" sz="1300" dirty="0"/>
              <a:t> </a:t>
            </a:r>
            <a:r>
              <a:rPr lang="cs-CZ" sz="1300" dirty="0" err="1"/>
              <a:t>акцент</a:t>
            </a:r>
            <a:r>
              <a:rPr lang="cs-CZ" sz="1300" dirty="0"/>
              <a:t> </a:t>
            </a:r>
            <a:r>
              <a:rPr lang="cs-CZ" sz="1300" dirty="0" err="1"/>
              <a:t>на</a:t>
            </a:r>
            <a:r>
              <a:rPr lang="cs-CZ" sz="1300" dirty="0"/>
              <a:t> </a:t>
            </a:r>
            <a:r>
              <a:rPr lang="cs-CZ" sz="1300" dirty="0" err="1"/>
              <a:t>аспект</a:t>
            </a:r>
            <a:r>
              <a:rPr lang="ru-RU" sz="1300" dirty="0"/>
              <a:t>ы всеобщего</a:t>
            </a:r>
            <a:r>
              <a:rPr lang="cs-CZ" sz="1300" dirty="0"/>
              <a:t> </a:t>
            </a:r>
            <a:r>
              <a:rPr lang="cs-CZ" sz="1300" dirty="0" err="1"/>
              <a:t>образовани</a:t>
            </a:r>
            <a:r>
              <a:rPr lang="ru-RU" sz="1300" dirty="0"/>
              <a:t>я</a:t>
            </a:r>
            <a:r>
              <a:rPr lang="cs-CZ" sz="1300" dirty="0"/>
              <a:t>, </a:t>
            </a:r>
            <a:r>
              <a:rPr lang="ru-RU" sz="1300" dirty="0"/>
              <a:t>знакомство учеников </a:t>
            </a:r>
            <a:r>
              <a:rPr lang="cs-CZ" sz="1300" dirty="0"/>
              <a:t>с </a:t>
            </a:r>
            <a:r>
              <a:rPr lang="cs-CZ" sz="1300" dirty="0" err="1"/>
              <a:t>реалиями</a:t>
            </a:r>
            <a:r>
              <a:rPr lang="cs-CZ" sz="1300" dirty="0"/>
              <a:t> </a:t>
            </a:r>
            <a:r>
              <a:rPr lang="cs-CZ" sz="1300" dirty="0" err="1"/>
              <a:t>России</a:t>
            </a:r>
            <a:r>
              <a:rPr lang="cs-CZ" sz="1300" dirty="0"/>
              <a:t>. В </a:t>
            </a:r>
            <a:r>
              <a:rPr lang="cs-CZ" sz="1300" dirty="0" err="1"/>
              <a:t>учебнике</a:t>
            </a:r>
            <a:r>
              <a:rPr lang="cs-CZ" sz="1300" dirty="0"/>
              <a:t> </a:t>
            </a:r>
            <a:r>
              <a:rPr lang="cs-CZ" sz="1300" dirty="0" err="1"/>
              <a:t>содерж</a:t>
            </a:r>
            <a:r>
              <a:rPr lang="ru-RU" sz="1300" dirty="0"/>
              <a:t>а</a:t>
            </a:r>
            <a:r>
              <a:rPr lang="cs-CZ" sz="1300" dirty="0" err="1"/>
              <a:t>тся</a:t>
            </a:r>
            <a:r>
              <a:rPr lang="cs-CZ" sz="1300" dirty="0"/>
              <a:t> </a:t>
            </a:r>
            <a:r>
              <a:rPr lang="ru-RU" sz="1300" dirty="0"/>
              <a:t>народные сказки</a:t>
            </a:r>
            <a:r>
              <a:rPr lang="cs-CZ" sz="1300" dirty="0"/>
              <a:t>, </a:t>
            </a:r>
            <a:r>
              <a:rPr lang="cs-CZ" sz="1300" dirty="0" err="1"/>
              <a:t>песни</a:t>
            </a:r>
            <a:r>
              <a:rPr lang="cs-CZ" sz="1300" dirty="0"/>
              <a:t>, </a:t>
            </a:r>
            <a:r>
              <a:rPr lang="cs-CZ" sz="1300" dirty="0" err="1"/>
              <a:t>стихи</a:t>
            </a:r>
            <a:r>
              <a:rPr lang="ru-RU" sz="1300" dirty="0"/>
              <a:t>, которые ученики могут воспринимать на слух, выучить или петь на уроках.  Для восприятия новых информаций часто помогает игровая форма (например: Кому пренадлежишь? Ну-ка, ну-ка, что за штука? Игра в асоциации и т.д.), ритм и движения.  Следует подчеркнуть, что речевые ситуации и мрабочий материл подобран для младших классов</a:t>
            </a:r>
            <a:r>
              <a:rPr lang="cs-CZ" sz="1300" dirty="0"/>
              <a:t> (</a:t>
            </a:r>
            <a:r>
              <a:rPr lang="ru-RU" sz="1300" dirty="0"/>
              <a:t>для учеников </a:t>
            </a:r>
            <a:r>
              <a:rPr lang="cs-CZ" sz="1300" dirty="0"/>
              <a:t>9 -12 </a:t>
            </a:r>
            <a:r>
              <a:rPr lang="cs-CZ" sz="1300" dirty="0" err="1"/>
              <a:t>лет</a:t>
            </a:r>
            <a:r>
              <a:rPr lang="cs-CZ" sz="1300" dirty="0"/>
              <a:t>). </a:t>
            </a:r>
            <a:r>
              <a:rPr lang="ru-RU" sz="1300" dirty="0"/>
              <a:t>М</a:t>
            </a:r>
            <a:r>
              <a:rPr lang="cs-CZ" sz="1300" dirty="0" err="1"/>
              <a:t>етод</a:t>
            </a:r>
            <a:r>
              <a:rPr lang="ru-RU" sz="1300" dirty="0"/>
              <a:t>ы</a:t>
            </a:r>
            <a:r>
              <a:rPr lang="cs-CZ" sz="1300" dirty="0"/>
              <a:t> </a:t>
            </a:r>
            <a:r>
              <a:rPr lang="cs-CZ" sz="1300" dirty="0" err="1"/>
              <a:t>обучения</a:t>
            </a:r>
            <a:r>
              <a:rPr lang="cs-CZ" sz="1300" dirty="0"/>
              <a:t> </a:t>
            </a:r>
            <a:r>
              <a:rPr lang="ru-RU" sz="1300" dirty="0"/>
              <a:t>подобраны, главным образом, на основе подхода к ученику как индивиуальной личности</a:t>
            </a:r>
            <a:r>
              <a:rPr lang="cs-CZ" sz="1300" dirty="0"/>
              <a:t>. </a:t>
            </a:r>
            <a:r>
              <a:rPr lang="cs-CZ" sz="1300" dirty="0" err="1"/>
              <a:t>Упражнения</a:t>
            </a:r>
            <a:r>
              <a:rPr lang="cs-CZ" sz="1300" dirty="0"/>
              <a:t> </a:t>
            </a:r>
            <a:r>
              <a:rPr lang="ru-RU" sz="1300" dirty="0"/>
              <a:t>и задания, как в учебнике, так и в рабочей тетради, готовят учеников к самостоятельности </a:t>
            </a:r>
            <a:r>
              <a:rPr lang="cs-CZ" sz="1300" dirty="0"/>
              <a:t>(</a:t>
            </a:r>
            <a:r>
              <a:rPr lang="cs-CZ" sz="1300" dirty="0" err="1"/>
              <a:t>например</a:t>
            </a:r>
            <a:r>
              <a:rPr lang="cs-CZ" sz="1300" dirty="0"/>
              <a:t>, </a:t>
            </a:r>
            <a:r>
              <a:rPr lang="cs-CZ" sz="1300" dirty="0" err="1"/>
              <a:t>умение</a:t>
            </a:r>
            <a:r>
              <a:rPr lang="cs-CZ" sz="1300" dirty="0"/>
              <a:t> </a:t>
            </a:r>
            <a:r>
              <a:rPr lang="cs-CZ" sz="1300" dirty="0" err="1"/>
              <a:t>работать</a:t>
            </a:r>
            <a:r>
              <a:rPr lang="cs-CZ" sz="1300" dirty="0"/>
              <a:t> </a:t>
            </a:r>
            <a:r>
              <a:rPr lang="cs-CZ" sz="1300" dirty="0" err="1"/>
              <a:t>со</a:t>
            </a:r>
            <a:r>
              <a:rPr lang="cs-CZ" sz="1300" dirty="0"/>
              <a:t> </a:t>
            </a:r>
            <a:r>
              <a:rPr lang="cs-CZ" sz="1300" dirty="0" err="1"/>
              <a:t>словарем</a:t>
            </a:r>
            <a:r>
              <a:rPr lang="ru-RU" sz="1300" dirty="0"/>
              <a:t>, азбукой</a:t>
            </a:r>
            <a:r>
              <a:rPr lang="cs-CZ" sz="1300" dirty="0"/>
              <a:t>). </a:t>
            </a:r>
            <a:r>
              <a:rPr lang="ru-RU" sz="1300" dirty="0"/>
              <a:t>У</a:t>
            </a:r>
            <a:r>
              <a:rPr lang="cs-CZ" sz="1300" dirty="0" err="1"/>
              <a:t>чебник</a:t>
            </a:r>
            <a:r>
              <a:rPr lang="ru-RU" sz="1300" dirty="0"/>
              <a:t> и рабочая тетрадь должны в первую очередь привлечь внимание учеников, заинтересовать их, для чего используется визуальная наглядность </a:t>
            </a:r>
            <a:r>
              <a:rPr lang="cs-CZ" sz="1300" dirty="0"/>
              <a:t>(</a:t>
            </a:r>
            <a:r>
              <a:rPr lang="cs-CZ" sz="1300" dirty="0" err="1"/>
              <a:t>например</a:t>
            </a:r>
            <a:r>
              <a:rPr lang="ru-RU" sz="1300" dirty="0"/>
              <a:t>: </a:t>
            </a:r>
            <a:r>
              <a:rPr lang="cs-CZ" sz="1300" dirty="0" err="1"/>
              <a:t>иллюстраци</a:t>
            </a:r>
            <a:r>
              <a:rPr lang="ru-RU" sz="1300" dirty="0"/>
              <a:t>и, цветные картинки</a:t>
            </a:r>
            <a:r>
              <a:rPr lang="cs-CZ" sz="1300" dirty="0"/>
              <a:t>, </a:t>
            </a:r>
            <a:r>
              <a:rPr lang="cs-CZ" sz="1300" dirty="0" err="1"/>
              <a:t>табли</a:t>
            </a:r>
            <a:r>
              <a:rPr lang="ru-RU" sz="1300" dirty="0"/>
              <a:t>чки, </a:t>
            </a:r>
            <a:r>
              <a:rPr lang="cs-CZ" sz="1300" dirty="0" err="1"/>
              <a:t>графически</a:t>
            </a:r>
            <a:r>
              <a:rPr lang="ru-RU" sz="1300" dirty="0"/>
              <a:t>й дизайн)</a:t>
            </a:r>
            <a:r>
              <a:rPr lang="cs-CZ" sz="1300" dirty="0"/>
              <a:t>. </a:t>
            </a:r>
            <a:r>
              <a:rPr lang="ru-RU" sz="1300" dirty="0"/>
              <a:t>Для слуховой </a:t>
            </a:r>
            <a:r>
              <a:rPr lang="ru-RU" sz="1300" i="1" dirty="0"/>
              <a:t> </a:t>
            </a:r>
            <a:r>
              <a:rPr lang="cs-CZ" sz="1300" dirty="0" err="1"/>
              <a:t>наглядност</a:t>
            </a:r>
            <a:r>
              <a:rPr lang="ru-RU" sz="1300" dirty="0"/>
              <a:t>и используются звукозаписи на компакт-диске, где ребята могут</a:t>
            </a:r>
            <a:r>
              <a:rPr lang="cs-CZ" sz="1300" dirty="0"/>
              <a:t> </a:t>
            </a:r>
            <a:r>
              <a:rPr lang="cs-CZ" sz="1300" dirty="0" err="1"/>
              <a:t>слышать</a:t>
            </a:r>
            <a:r>
              <a:rPr lang="cs-CZ" sz="1300" dirty="0"/>
              <a:t>, </a:t>
            </a:r>
            <a:r>
              <a:rPr lang="cs-CZ" sz="1300" dirty="0" err="1"/>
              <a:t>как</a:t>
            </a:r>
            <a:r>
              <a:rPr lang="cs-CZ" sz="1300" dirty="0"/>
              <a:t> </a:t>
            </a:r>
            <a:r>
              <a:rPr lang="cs-CZ" sz="1300" dirty="0" err="1"/>
              <a:t>читае</a:t>
            </a:r>
            <a:r>
              <a:rPr lang="ru-RU" sz="1300" dirty="0"/>
              <a:t>т, поет или говорит</a:t>
            </a:r>
            <a:r>
              <a:rPr lang="cs-CZ" sz="1300" dirty="0"/>
              <a:t> </a:t>
            </a:r>
            <a:r>
              <a:rPr lang="cs-CZ" sz="1300" dirty="0" err="1"/>
              <a:t>носитель</a:t>
            </a:r>
            <a:r>
              <a:rPr lang="cs-CZ" sz="1300" dirty="0"/>
              <a:t> </a:t>
            </a:r>
            <a:r>
              <a:rPr lang="cs-CZ" sz="1300" dirty="0" err="1"/>
              <a:t>языка</a:t>
            </a:r>
            <a:r>
              <a:rPr lang="cs-CZ" sz="1300" dirty="0"/>
              <a:t>.</a:t>
            </a:r>
            <a:r>
              <a:rPr lang="ru-RU" sz="1300" dirty="0"/>
              <a:t> В конце учебника и рабочей тетради находятся русско-чешский и чешско-русский словари, в которых содержится необходимая к конкретным урокам лексика.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9DDD9-70D8-438C-A8E7-EE60675A8822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62879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300" dirty="0"/>
              <a:t>Учебный комплекс состоит из 15 урков и </a:t>
            </a:r>
            <a:r>
              <a:rPr lang="cs-CZ" sz="1300" dirty="0" err="1"/>
              <a:t>разделен</a:t>
            </a:r>
            <a:r>
              <a:rPr lang="cs-CZ" sz="1300" dirty="0"/>
              <a:t> </a:t>
            </a:r>
            <a:r>
              <a:rPr lang="cs-CZ" sz="1300" dirty="0" err="1"/>
              <a:t>на</a:t>
            </a:r>
            <a:r>
              <a:rPr lang="cs-CZ" sz="1300" dirty="0"/>
              <a:t> </a:t>
            </a:r>
            <a:r>
              <a:rPr lang="cs-CZ" sz="1300" dirty="0" err="1"/>
              <a:t>две</a:t>
            </a:r>
            <a:r>
              <a:rPr lang="cs-CZ" sz="1300" dirty="0"/>
              <a:t> </a:t>
            </a:r>
            <a:r>
              <a:rPr lang="cs-CZ" sz="1300" dirty="0" err="1"/>
              <a:t>части</a:t>
            </a:r>
            <a:r>
              <a:rPr lang="cs-CZ" sz="1300" dirty="0"/>
              <a:t>. </a:t>
            </a:r>
            <a:r>
              <a:rPr lang="cs-CZ" sz="1300" dirty="0" err="1"/>
              <a:t>Первая</a:t>
            </a:r>
            <a:r>
              <a:rPr lang="cs-CZ" sz="1300" dirty="0"/>
              <a:t> </a:t>
            </a:r>
            <a:r>
              <a:rPr lang="cs-CZ" sz="1300" dirty="0" err="1"/>
              <a:t>часть</a:t>
            </a:r>
            <a:r>
              <a:rPr lang="cs-CZ" sz="1300" dirty="0"/>
              <a:t> </a:t>
            </a:r>
            <a:r>
              <a:rPr lang="cs-CZ" sz="1300" dirty="0" err="1"/>
              <a:t>охватывает</a:t>
            </a:r>
            <a:r>
              <a:rPr lang="cs-CZ" sz="1300" dirty="0"/>
              <a:t> </a:t>
            </a:r>
            <a:r>
              <a:rPr lang="cs-CZ" sz="1300" dirty="0" err="1"/>
              <a:t>период</a:t>
            </a:r>
            <a:r>
              <a:rPr lang="cs-CZ" sz="1300" dirty="0"/>
              <a:t> </a:t>
            </a:r>
            <a:r>
              <a:rPr lang="ru-RU" sz="1300" dirty="0"/>
              <a:t>до изучения азбуки</a:t>
            </a:r>
            <a:r>
              <a:rPr lang="cs-CZ" sz="1300" dirty="0"/>
              <a:t> (6 </a:t>
            </a:r>
            <a:r>
              <a:rPr lang="cs-CZ" sz="1300" dirty="0" err="1"/>
              <a:t>уроков</a:t>
            </a:r>
            <a:r>
              <a:rPr lang="cs-CZ" sz="1300" dirty="0"/>
              <a:t>), </a:t>
            </a:r>
            <a:r>
              <a:rPr lang="cs-CZ" sz="1300" dirty="0" err="1"/>
              <a:t>вторая</a:t>
            </a:r>
            <a:r>
              <a:rPr lang="cs-CZ" sz="1300" dirty="0"/>
              <a:t> </a:t>
            </a:r>
            <a:r>
              <a:rPr lang="cs-CZ" sz="1300" dirty="0" err="1"/>
              <a:t>часть</a:t>
            </a:r>
            <a:r>
              <a:rPr lang="cs-CZ" sz="1300" dirty="0"/>
              <a:t> </a:t>
            </a:r>
            <a:r>
              <a:rPr lang="ru-RU" sz="1300" dirty="0"/>
              <a:t>– это период, собственно, изучения русского алфавита</a:t>
            </a:r>
            <a:r>
              <a:rPr lang="cs-CZ" sz="1300" dirty="0"/>
              <a:t> (9 </a:t>
            </a:r>
            <a:r>
              <a:rPr lang="cs-CZ" sz="1300" dirty="0" err="1"/>
              <a:t>уроков</a:t>
            </a:r>
            <a:r>
              <a:rPr lang="cs-CZ" sz="1300" dirty="0"/>
              <a:t>). </a:t>
            </a:r>
          </a:p>
          <a:p>
            <a:r>
              <a:rPr lang="cs-CZ" sz="1300" dirty="0" err="1"/>
              <a:t>Первая</a:t>
            </a:r>
            <a:r>
              <a:rPr lang="cs-CZ" sz="1300" dirty="0"/>
              <a:t> </a:t>
            </a:r>
            <a:r>
              <a:rPr lang="cs-CZ" sz="1300" dirty="0" err="1"/>
              <a:t>часть</a:t>
            </a:r>
            <a:r>
              <a:rPr lang="cs-CZ" sz="1300" dirty="0"/>
              <a:t> </a:t>
            </a:r>
            <a:r>
              <a:rPr lang="cs-CZ" sz="1300" dirty="0" err="1"/>
              <a:t>посвящена</a:t>
            </a:r>
            <a:r>
              <a:rPr lang="cs-CZ" sz="1300" dirty="0"/>
              <a:t> </a:t>
            </a:r>
            <a:r>
              <a:rPr lang="cs-CZ" sz="1300" dirty="0" err="1"/>
              <a:t>языковой</a:t>
            </a:r>
            <a:r>
              <a:rPr lang="cs-CZ" sz="1300" dirty="0"/>
              <a:t> </a:t>
            </a:r>
            <a:r>
              <a:rPr lang="cs-CZ" sz="1300" dirty="0" err="1"/>
              <a:t>подготовк</a:t>
            </a:r>
            <a:r>
              <a:rPr lang="ru-RU" sz="1300" dirty="0"/>
              <a:t>е: прослушиваются</a:t>
            </a:r>
            <a:r>
              <a:rPr lang="cs-CZ" sz="1300" dirty="0"/>
              <a:t> </a:t>
            </a:r>
            <a:r>
              <a:rPr lang="cs-CZ" sz="1300" dirty="0" err="1"/>
              <a:t>текст</a:t>
            </a:r>
            <a:r>
              <a:rPr lang="ru-RU" sz="1300" dirty="0"/>
              <a:t>ы, создаются диалоги по картинкам, учат новые слова, стишки, </a:t>
            </a:r>
            <a:r>
              <a:rPr lang="cs-CZ" sz="1300" dirty="0" err="1"/>
              <a:t>усв</a:t>
            </a:r>
            <a:r>
              <a:rPr lang="ru-RU" sz="1300" dirty="0"/>
              <a:t>аиваются</a:t>
            </a:r>
            <a:r>
              <a:rPr lang="cs-CZ" sz="1300" dirty="0"/>
              <a:t> </a:t>
            </a:r>
            <a:r>
              <a:rPr lang="cs-CZ" sz="1300" dirty="0" err="1"/>
              <a:t>основные</a:t>
            </a:r>
            <a:r>
              <a:rPr lang="cs-CZ" sz="1300" dirty="0"/>
              <a:t> </a:t>
            </a:r>
            <a:r>
              <a:rPr lang="cs-CZ" sz="1300" dirty="0" err="1"/>
              <a:t>навыки</a:t>
            </a:r>
            <a:r>
              <a:rPr lang="cs-CZ" sz="1300" dirty="0"/>
              <a:t> в </a:t>
            </a:r>
            <a:r>
              <a:rPr lang="cs-CZ" sz="1300" dirty="0" err="1"/>
              <a:t>общении</a:t>
            </a:r>
            <a:r>
              <a:rPr lang="cs-CZ" sz="1300" dirty="0"/>
              <a:t>. </a:t>
            </a:r>
            <a:r>
              <a:rPr lang="cs-CZ" sz="1300" dirty="0" err="1"/>
              <a:t>После</a:t>
            </a:r>
            <a:r>
              <a:rPr lang="cs-CZ" sz="1300" dirty="0"/>
              <a:t> </a:t>
            </a:r>
            <a:r>
              <a:rPr lang="cs-CZ" sz="1300" dirty="0" err="1"/>
              <a:t>завершения</a:t>
            </a:r>
            <a:r>
              <a:rPr lang="cs-CZ" sz="1300" dirty="0"/>
              <a:t> </a:t>
            </a:r>
            <a:r>
              <a:rPr lang="cs-CZ" sz="1300" dirty="0" err="1"/>
              <a:t>этого</a:t>
            </a:r>
            <a:r>
              <a:rPr lang="cs-CZ" sz="1300" dirty="0"/>
              <a:t> </a:t>
            </a:r>
            <a:r>
              <a:rPr lang="cs-CZ" sz="1300" dirty="0" err="1"/>
              <a:t>раздела</a:t>
            </a:r>
            <a:r>
              <a:rPr lang="cs-CZ" sz="1300" dirty="0"/>
              <a:t> </a:t>
            </a:r>
            <a:r>
              <a:rPr lang="ru-RU" sz="1300" dirty="0"/>
              <a:t>в учебнике находится </a:t>
            </a:r>
            <a:r>
              <a:rPr lang="cs-CZ" sz="1300" dirty="0" err="1"/>
              <a:t>несколько</a:t>
            </a:r>
            <a:r>
              <a:rPr lang="cs-CZ" sz="1300" dirty="0"/>
              <a:t> </a:t>
            </a:r>
            <a:r>
              <a:rPr lang="cs-CZ" sz="1300" dirty="0" err="1"/>
              <a:t>страниц</a:t>
            </a:r>
            <a:r>
              <a:rPr lang="cs-CZ" sz="1300" dirty="0"/>
              <a:t> с </a:t>
            </a:r>
            <a:r>
              <a:rPr lang="cs-CZ" sz="1300" dirty="0" err="1"/>
              <a:t>песнями</a:t>
            </a:r>
            <a:r>
              <a:rPr lang="cs-CZ" sz="1300" dirty="0"/>
              <a:t>. </a:t>
            </a:r>
          </a:p>
          <a:p>
            <a:r>
              <a:rPr lang="ru-RU" sz="1300" dirty="0"/>
              <a:t>Второй период начинается со знакомства с азбукой и ее сравнения с чешским алфавитом. Дальнейшие</a:t>
            </a:r>
            <a:r>
              <a:rPr lang="cs-CZ" sz="1300" dirty="0"/>
              <a:t> </a:t>
            </a:r>
            <a:r>
              <a:rPr lang="cs-CZ" sz="1300" dirty="0" err="1"/>
              <a:t>уроки</a:t>
            </a:r>
            <a:r>
              <a:rPr lang="cs-CZ" sz="1300" dirty="0"/>
              <a:t> </a:t>
            </a:r>
            <a:r>
              <a:rPr lang="cs-CZ" sz="1300" dirty="0" err="1"/>
              <a:t>посвящен</a:t>
            </a:r>
            <a:r>
              <a:rPr lang="ru-RU" sz="1300" dirty="0"/>
              <a:t>ы</a:t>
            </a:r>
            <a:r>
              <a:rPr lang="cs-CZ" sz="1300" dirty="0"/>
              <a:t> </a:t>
            </a:r>
            <a:r>
              <a:rPr lang="cs-CZ" sz="1300" dirty="0" err="1"/>
              <a:t>развитию</a:t>
            </a:r>
            <a:r>
              <a:rPr lang="cs-CZ" sz="1300" dirty="0"/>
              <a:t> </a:t>
            </a:r>
            <a:r>
              <a:rPr lang="ru-RU" sz="1300" dirty="0"/>
              <a:t>языковых </a:t>
            </a:r>
            <a:r>
              <a:rPr lang="cs-CZ" sz="1300" dirty="0" err="1"/>
              <a:t>навыков</a:t>
            </a:r>
            <a:r>
              <a:rPr lang="ru-RU" sz="1300" dirty="0"/>
              <a:t>: </a:t>
            </a:r>
            <a:r>
              <a:rPr lang="cs-CZ" sz="1300" dirty="0" err="1"/>
              <a:t>чтени</a:t>
            </a:r>
            <a:r>
              <a:rPr lang="ru-RU" sz="1300" dirty="0"/>
              <a:t>я</a:t>
            </a:r>
            <a:r>
              <a:rPr lang="cs-CZ" sz="1300" dirty="0"/>
              <a:t>, </a:t>
            </a:r>
            <a:r>
              <a:rPr lang="cs-CZ" sz="1300" dirty="0" err="1"/>
              <a:t>письменн</a:t>
            </a:r>
            <a:r>
              <a:rPr lang="ru-RU" sz="1300" dirty="0"/>
              <a:t>ой</a:t>
            </a:r>
            <a:r>
              <a:rPr lang="cs-CZ" sz="1300" dirty="0"/>
              <a:t> и </a:t>
            </a:r>
            <a:r>
              <a:rPr lang="cs-CZ" sz="1300" dirty="0" err="1"/>
              <a:t>устн</a:t>
            </a:r>
            <a:r>
              <a:rPr lang="ru-RU" sz="1300" dirty="0"/>
              <a:t>ой</a:t>
            </a:r>
            <a:r>
              <a:rPr lang="cs-CZ" sz="1300" dirty="0"/>
              <a:t> </a:t>
            </a:r>
            <a:r>
              <a:rPr lang="cs-CZ" sz="1300" dirty="0" err="1"/>
              <a:t>реч</a:t>
            </a:r>
            <a:r>
              <a:rPr lang="ru-RU" sz="1300" dirty="0"/>
              <a:t>и</a:t>
            </a:r>
            <a:r>
              <a:rPr lang="cs-CZ" sz="1300" dirty="0"/>
              <a:t>, </a:t>
            </a:r>
            <a:r>
              <a:rPr lang="cs-CZ" sz="1300" dirty="0" err="1"/>
              <a:t>аудировани</a:t>
            </a:r>
            <a:r>
              <a:rPr lang="ru-RU" sz="1300" dirty="0"/>
              <a:t>я</a:t>
            </a:r>
            <a:r>
              <a:rPr lang="cs-CZ" sz="1300" i="1" dirty="0"/>
              <a:t>.</a:t>
            </a:r>
            <a:r>
              <a:rPr lang="cs-CZ" sz="1300" dirty="0"/>
              <a:t> </a:t>
            </a:r>
            <a:r>
              <a:rPr lang="ru-RU" sz="1300" dirty="0"/>
              <a:t>Выполняются различного рода упражнения и задания по написанию письменных букв, слов, работа с текстом, акцентом, интонацией и т.д.</a:t>
            </a:r>
            <a:endParaRPr lang="cs-CZ" sz="1300" dirty="0"/>
          </a:p>
          <a:p>
            <a:r>
              <a:rPr lang="ru-RU" dirty="0" smtClean="0"/>
              <a:t> 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9DDD9-70D8-438C-A8E7-EE60675A8822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80095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Здесь приведены использованные</a:t>
            </a:r>
            <a:r>
              <a:rPr lang="ru-RU" baseline="0" dirty="0" smtClean="0"/>
              <a:t> источники литературы.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9DDD9-70D8-438C-A8E7-EE60675A8822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50967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Это</a:t>
            </a:r>
            <a:r>
              <a:rPr lang="ru-RU" baseline="0" dirty="0" smtClean="0"/>
              <a:t> всё, спасибо за внимание.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9DDD9-70D8-438C-A8E7-EE60675A8822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6144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8C042-C8AA-4770-87E7-9719E715BD23}" type="datetimeFigureOut">
              <a:rPr lang="cs-CZ" smtClean="0"/>
              <a:t>24.4.2012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51E20F5-F398-43F1-A7A2-E5F7F5A678FE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8C042-C8AA-4770-87E7-9719E715BD23}" type="datetimeFigureOut">
              <a:rPr lang="cs-CZ" smtClean="0"/>
              <a:t>24.4.2012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E20F5-F398-43F1-A7A2-E5F7F5A678F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8C042-C8AA-4770-87E7-9719E715BD23}" type="datetimeFigureOut">
              <a:rPr lang="cs-CZ" smtClean="0"/>
              <a:t>24.4.2012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E20F5-F398-43F1-A7A2-E5F7F5A678F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8C042-C8AA-4770-87E7-9719E715BD23}" type="datetimeFigureOut">
              <a:rPr lang="cs-CZ" smtClean="0"/>
              <a:t>24.4.2012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E20F5-F398-43F1-A7A2-E5F7F5A678F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8C042-C8AA-4770-87E7-9719E715BD23}" type="datetimeFigureOut">
              <a:rPr lang="cs-CZ" smtClean="0"/>
              <a:t>24.4.2012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E20F5-F398-43F1-A7A2-E5F7F5A678FE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8C042-C8AA-4770-87E7-9719E715BD23}" type="datetimeFigureOut">
              <a:rPr lang="cs-CZ" smtClean="0"/>
              <a:t>24.4.2012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E20F5-F398-43F1-A7A2-E5F7F5A678FE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8C042-C8AA-4770-87E7-9719E715BD23}" type="datetimeFigureOut">
              <a:rPr lang="cs-CZ" smtClean="0"/>
              <a:t>24.4.2012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E20F5-F398-43F1-A7A2-E5F7F5A678FE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8C042-C8AA-4770-87E7-9719E715BD23}" type="datetimeFigureOut">
              <a:rPr lang="cs-CZ" smtClean="0"/>
              <a:t>24.4.2012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E20F5-F398-43F1-A7A2-E5F7F5A678F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8C042-C8AA-4770-87E7-9719E715BD23}" type="datetimeFigureOut">
              <a:rPr lang="cs-CZ" smtClean="0"/>
              <a:t>24.4.2012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E20F5-F398-43F1-A7A2-E5F7F5A678F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8C042-C8AA-4770-87E7-9719E715BD23}" type="datetimeFigureOut">
              <a:rPr lang="cs-CZ" smtClean="0"/>
              <a:t>24.4.2012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E20F5-F398-43F1-A7A2-E5F7F5A678F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8C042-C8AA-4770-87E7-9719E715BD23}" type="datetimeFigureOut">
              <a:rPr lang="cs-CZ" smtClean="0"/>
              <a:t>24.4.2012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E20F5-F398-43F1-A7A2-E5F7F5A678F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2B8C042-C8AA-4770-87E7-9719E715BD23}" type="datetimeFigureOut">
              <a:rPr lang="cs-CZ" smtClean="0"/>
              <a:t>24.4.2012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51E20F5-F398-43F1-A7A2-E5F7F5A678FE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>
            <a:noAutofit/>
          </a:bodyPr>
          <a:lstStyle/>
          <a:p>
            <a:r>
              <a:rPr lang="en-US" sz="1600" b="1" dirty="0" smtClean="0"/>
              <a:t>Nina </a:t>
            </a:r>
            <a:r>
              <a:rPr lang="cs-CZ" sz="1600" b="1" dirty="0" smtClean="0"/>
              <a:t>Zelenskaya</a:t>
            </a:r>
            <a:r>
              <a:rPr lang="cs-CZ" sz="4000" b="1" dirty="0" smtClean="0"/>
              <a:t/>
            </a:r>
            <a:br>
              <a:rPr lang="cs-CZ" sz="4000" b="1" dirty="0" smtClean="0"/>
            </a:br>
            <a:r>
              <a:rPr lang="ru-RU" sz="4000" b="1" dirty="0" smtClean="0">
                <a:solidFill>
                  <a:srgbClr val="FF0000"/>
                </a:solidFill>
              </a:rPr>
              <a:t>Учебный комплекс </a:t>
            </a:r>
            <a:br>
              <a:rPr lang="ru-RU" sz="4000" b="1" dirty="0" smtClean="0">
                <a:solidFill>
                  <a:srgbClr val="FF0000"/>
                </a:solidFill>
              </a:rPr>
            </a:br>
            <a:r>
              <a:rPr lang="ru-RU" sz="4000" b="1" dirty="0" smtClean="0">
                <a:solidFill>
                  <a:srgbClr val="FF0000"/>
                </a:solidFill>
              </a:rPr>
              <a:t>«</a:t>
            </a:r>
            <a:r>
              <a:rPr lang="ru-RU" sz="4000" b="1" i="1" dirty="0" smtClean="0">
                <a:solidFill>
                  <a:srgbClr val="FF0000"/>
                </a:solidFill>
              </a:rPr>
              <a:t>Поехали 1</a:t>
            </a:r>
            <a:r>
              <a:rPr lang="ru-RU" sz="4000" b="1" dirty="0" smtClean="0">
                <a:solidFill>
                  <a:srgbClr val="FF0000"/>
                </a:solidFill>
              </a:rPr>
              <a:t>»</a:t>
            </a:r>
            <a:endParaRPr lang="cs-CZ" sz="4000" b="1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47664" y="5373216"/>
            <a:ext cx="6408712" cy="108012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Авторы:</a:t>
            </a:r>
          </a:p>
          <a:p>
            <a:r>
              <a:rPr lang="cs-CZ" sz="2000" b="1" dirty="0" smtClean="0">
                <a:solidFill>
                  <a:schemeClr val="tx1"/>
                </a:solidFill>
              </a:rPr>
              <a:t>Hana Žofková, Klaudia Eibenová, Zuzana Liptáková, Jaroslav Šaroch</a:t>
            </a:r>
            <a:r>
              <a:rPr lang="ru-RU" sz="2000" b="1" dirty="0" smtClean="0">
                <a:solidFill>
                  <a:schemeClr val="tx1"/>
                </a:solidFill>
              </a:rPr>
              <a:t>.</a:t>
            </a:r>
            <a:endParaRPr lang="cs-CZ" sz="2000" b="1" dirty="0" smtClean="0">
              <a:solidFill>
                <a:schemeClr val="tx1"/>
              </a:solidFill>
            </a:endParaRP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4757" y="1844824"/>
            <a:ext cx="2304256" cy="3345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545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Для кого предназначен:</a:t>
            </a:r>
            <a:endParaRPr lang="cs-CZ" sz="40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00201"/>
            <a:ext cx="8820472" cy="4493096"/>
          </a:xfrm>
        </p:spPr>
        <p:txBody>
          <a:bodyPr/>
          <a:lstStyle/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sz="2800" b="1" dirty="0" smtClean="0">
                <a:solidFill>
                  <a:schemeClr val="tx1"/>
                </a:solidFill>
              </a:rPr>
              <a:t>чешские начальные школы,</a:t>
            </a:r>
          </a:p>
          <a:p>
            <a:endParaRPr lang="ru-RU" sz="2800" b="1" dirty="0" smtClean="0">
              <a:solidFill>
                <a:schemeClr val="tx1"/>
              </a:solidFill>
            </a:endParaRPr>
          </a:p>
          <a:p>
            <a:r>
              <a:rPr lang="cs-CZ" sz="2800" b="1" dirty="0" err="1" smtClean="0">
                <a:solidFill>
                  <a:schemeClr val="tx1"/>
                </a:solidFill>
              </a:rPr>
              <a:t>чешски</a:t>
            </a:r>
            <a:r>
              <a:rPr lang="ru-RU" sz="2800" b="1" dirty="0" smtClean="0">
                <a:solidFill>
                  <a:schemeClr val="tx1"/>
                </a:solidFill>
              </a:rPr>
              <a:t>е</a:t>
            </a:r>
            <a:r>
              <a:rPr lang="cs-CZ" sz="2800" b="1" dirty="0">
                <a:solidFill>
                  <a:schemeClr val="tx1"/>
                </a:solidFill>
              </a:rPr>
              <a:t> </a:t>
            </a:r>
            <a:r>
              <a:rPr lang="cs-CZ" sz="2800" b="1" dirty="0" err="1" smtClean="0">
                <a:solidFill>
                  <a:schemeClr val="tx1"/>
                </a:solidFill>
              </a:rPr>
              <a:t>начальны</a:t>
            </a:r>
            <a:r>
              <a:rPr lang="ru-RU" sz="2800" b="1" dirty="0" smtClean="0">
                <a:solidFill>
                  <a:schemeClr val="tx1"/>
                </a:solidFill>
              </a:rPr>
              <a:t>е</a:t>
            </a:r>
            <a:r>
              <a:rPr lang="cs-CZ" sz="2800" b="1" dirty="0" smtClean="0">
                <a:solidFill>
                  <a:schemeClr val="tx1"/>
                </a:solidFill>
              </a:rPr>
              <a:t> </a:t>
            </a:r>
            <a:r>
              <a:rPr lang="cs-CZ" sz="2800" b="1" dirty="0" err="1" smtClean="0">
                <a:solidFill>
                  <a:schemeClr val="tx1"/>
                </a:solidFill>
              </a:rPr>
              <a:t>школ</a:t>
            </a:r>
            <a:r>
              <a:rPr lang="ru-RU" sz="2800" b="1" dirty="0" smtClean="0">
                <a:solidFill>
                  <a:schemeClr val="tx1"/>
                </a:solidFill>
              </a:rPr>
              <a:t>ы</a:t>
            </a:r>
            <a:r>
              <a:rPr lang="cs-CZ" sz="2800" b="1" dirty="0">
                <a:solidFill>
                  <a:schemeClr val="tx1"/>
                </a:solidFill>
              </a:rPr>
              <a:t> </a:t>
            </a:r>
            <a:r>
              <a:rPr lang="cs-CZ" sz="2800" b="1" dirty="0" smtClean="0">
                <a:solidFill>
                  <a:schemeClr val="tx1"/>
                </a:solidFill>
              </a:rPr>
              <a:t>с</a:t>
            </a:r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r>
              <a:rPr lang="cs-CZ" sz="2800" b="1" dirty="0" err="1" smtClean="0">
                <a:solidFill>
                  <a:schemeClr val="tx1"/>
                </a:solidFill>
              </a:rPr>
              <a:t>расширенным</a:t>
            </a:r>
            <a:r>
              <a:rPr lang="cs-CZ" sz="2800" b="1" dirty="0">
                <a:solidFill>
                  <a:schemeClr val="tx1"/>
                </a:solidFill>
              </a:rPr>
              <a:t> </a:t>
            </a:r>
            <a:r>
              <a:rPr lang="ru-RU" sz="2800" b="1" dirty="0" smtClean="0">
                <a:solidFill>
                  <a:schemeClr val="tx1"/>
                </a:solidFill>
              </a:rPr>
              <a:t>изучением</a:t>
            </a:r>
            <a:r>
              <a:rPr lang="cs-CZ" sz="2800" b="1" dirty="0">
                <a:solidFill>
                  <a:schemeClr val="tx1"/>
                </a:solidFill>
              </a:rPr>
              <a:t> </a:t>
            </a:r>
            <a:r>
              <a:rPr lang="cs-CZ" sz="2800" b="1" dirty="0" err="1">
                <a:solidFill>
                  <a:schemeClr val="tx1"/>
                </a:solidFill>
              </a:rPr>
              <a:t>иностранных</a:t>
            </a:r>
            <a:r>
              <a:rPr lang="cs-CZ" sz="2800" b="1" dirty="0">
                <a:solidFill>
                  <a:schemeClr val="tx1"/>
                </a:solidFill>
              </a:rPr>
              <a:t> </a:t>
            </a:r>
            <a:r>
              <a:rPr lang="cs-CZ" sz="2800" b="1" dirty="0" err="1" smtClean="0">
                <a:solidFill>
                  <a:schemeClr val="tx1"/>
                </a:solidFill>
              </a:rPr>
              <a:t>языков</a:t>
            </a:r>
            <a:r>
              <a:rPr lang="ru-RU" sz="2800" b="1" dirty="0" smtClean="0">
                <a:solidFill>
                  <a:schemeClr val="tx1"/>
                </a:solidFill>
              </a:rPr>
              <a:t>,</a:t>
            </a:r>
          </a:p>
          <a:p>
            <a:pPr marL="0" indent="0">
              <a:buNone/>
            </a:pPr>
            <a:endParaRPr lang="ru-RU" sz="2800" b="1" dirty="0" smtClean="0">
              <a:solidFill>
                <a:schemeClr val="tx1"/>
              </a:solidFill>
            </a:endParaRPr>
          </a:p>
          <a:p>
            <a:r>
              <a:rPr lang="cs-CZ" sz="2800" b="1" dirty="0" err="1" smtClean="0">
                <a:solidFill>
                  <a:schemeClr val="tx1"/>
                </a:solidFill>
              </a:rPr>
              <a:t>младши</a:t>
            </a:r>
            <a:r>
              <a:rPr lang="ru-RU" sz="2800" b="1" dirty="0" smtClean="0">
                <a:solidFill>
                  <a:schemeClr val="tx1"/>
                </a:solidFill>
              </a:rPr>
              <a:t>е</a:t>
            </a:r>
            <a:r>
              <a:rPr lang="cs-CZ" sz="2800" b="1" dirty="0" smtClean="0">
                <a:solidFill>
                  <a:schemeClr val="tx1"/>
                </a:solidFill>
              </a:rPr>
              <a:t> </a:t>
            </a:r>
            <a:r>
              <a:rPr lang="cs-CZ" sz="2800" b="1" dirty="0" err="1" smtClean="0">
                <a:solidFill>
                  <a:schemeClr val="tx1"/>
                </a:solidFill>
              </a:rPr>
              <a:t>класс</a:t>
            </a:r>
            <a:r>
              <a:rPr lang="ru-RU" sz="2800" b="1" dirty="0" smtClean="0">
                <a:solidFill>
                  <a:schemeClr val="tx1"/>
                </a:solidFill>
              </a:rPr>
              <a:t>ы</a:t>
            </a:r>
            <a:r>
              <a:rPr lang="cs-CZ" sz="2800" b="1" dirty="0" smtClean="0">
                <a:solidFill>
                  <a:schemeClr val="tx1"/>
                </a:solidFill>
              </a:rPr>
              <a:t> </a:t>
            </a:r>
            <a:r>
              <a:rPr lang="ru-RU" sz="2800" b="1" dirty="0">
                <a:solidFill>
                  <a:schemeClr val="tx1"/>
                </a:solidFill>
              </a:rPr>
              <a:t>в</a:t>
            </a:r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r>
              <a:rPr lang="cs-CZ" sz="2800" b="1" dirty="0" smtClean="0">
                <a:solidFill>
                  <a:schemeClr val="tx1"/>
                </a:solidFill>
              </a:rPr>
              <a:t>восьмилетн</a:t>
            </a:r>
            <a:r>
              <a:rPr lang="ru-RU" sz="2800" b="1" dirty="0" smtClean="0">
                <a:solidFill>
                  <a:schemeClr val="tx1"/>
                </a:solidFill>
              </a:rPr>
              <a:t>ей гимназии.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7191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075240" cy="1124744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Учебный комплекс «</a:t>
            </a:r>
            <a:r>
              <a:rPr lang="ru-RU" sz="4000" b="1" i="1" dirty="0" smtClean="0">
                <a:solidFill>
                  <a:srgbClr val="FF0000"/>
                </a:solidFill>
              </a:rPr>
              <a:t>Поехали 1</a:t>
            </a:r>
            <a:r>
              <a:rPr lang="ru-RU" sz="4000" b="1" dirty="0" smtClean="0">
                <a:solidFill>
                  <a:srgbClr val="FF0000"/>
                </a:solidFill>
              </a:rPr>
              <a:t>»</a:t>
            </a:r>
            <a:endParaRPr lang="cs-CZ" sz="40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84784"/>
            <a:ext cx="8435280" cy="4680520"/>
          </a:xfrm>
        </p:spPr>
        <p:txBody>
          <a:bodyPr>
            <a:normAutofit/>
          </a:bodyPr>
          <a:lstStyle/>
          <a:p>
            <a:endParaRPr lang="ru-RU" sz="2800" b="1" dirty="0" smtClean="0">
              <a:solidFill>
                <a:schemeClr val="tx1"/>
              </a:solidFill>
            </a:endParaRPr>
          </a:p>
          <a:p>
            <a:r>
              <a:rPr lang="ru-RU" sz="2800" b="1" dirty="0" smtClean="0">
                <a:solidFill>
                  <a:schemeClr val="tx1"/>
                </a:solidFill>
              </a:rPr>
              <a:t>учебник «</a:t>
            </a:r>
            <a:r>
              <a:rPr lang="ru-RU" sz="2800" b="1" i="1" dirty="0" smtClean="0">
                <a:solidFill>
                  <a:schemeClr val="tx1"/>
                </a:solidFill>
              </a:rPr>
              <a:t>Поехали 1</a:t>
            </a:r>
            <a:r>
              <a:rPr lang="ru-RU" sz="2800" b="1" dirty="0" smtClean="0">
                <a:solidFill>
                  <a:schemeClr val="tx1"/>
                </a:solidFill>
              </a:rPr>
              <a:t>»,</a:t>
            </a:r>
          </a:p>
          <a:p>
            <a:endParaRPr lang="ru-RU" sz="2800" b="1" dirty="0" smtClean="0">
              <a:solidFill>
                <a:schemeClr val="tx1"/>
              </a:solidFill>
            </a:endParaRPr>
          </a:p>
          <a:p>
            <a:r>
              <a:rPr lang="ru-RU" sz="2800" b="1" dirty="0">
                <a:solidFill>
                  <a:schemeClr val="tx1"/>
                </a:solidFill>
              </a:rPr>
              <a:t>р</a:t>
            </a:r>
            <a:r>
              <a:rPr lang="ru-RU" sz="2800" b="1" dirty="0" smtClean="0">
                <a:solidFill>
                  <a:schemeClr val="tx1"/>
                </a:solidFill>
              </a:rPr>
              <a:t>абочая тетрадь «</a:t>
            </a:r>
            <a:r>
              <a:rPr lang="ru-RU" sz="2800" b="1" i="1" dirty="0" smtClean="0">
                <a:solidFill>
                  <a:schemeClr val="tx1"/>
                </a:solidFill>
              </a:rPr>
              <a:t>Поехали 1</a:t>
            </a:r>
            <a:r>
              <a:rPr lang="ru-RU" sz="2800" b="1" dirty="0" smtClean="0">
                <a:solidFill>
                  <a:schemeClr val="tx1"/>
                </a:solidFill>
              </a:rPr>
              <a:t>»,</a:t>
            </a:r>
          </a:p>
          <a:p>
            <a:endParaRPr lang="ru-RU" sz="2800" b="1" dirty="0" smtClean="0">
              <a:solidFill>
                <a:schemeClr val="tx1"/>
              </a:solidFill>
            </a:endParaRPr>
          </a:p>
          <a:p>
            <a:r>
              <a:rPr lang="ru-RU" sz="2800" b="1" dirty="0">
                <a:solidFill>
                  <a:schemeClr val="tx1"/>
                </a:solidFill>
              </a:rPr>
              <a:t>к</a:t>
            </a:r>
            <a:r>
              <a:rPr lang="ru-RU" sz="2800" b="1" dirty="0" smtClean="0">
                <a:solidFill>
                  <a:schemeClr val="tx1"/>
                </a:solidFill>
              </a:rPr>
              <a:t>омпакт-диск,</a:t>
            </a:r>
          </a:p>
          <a:p>
            <a:pPr marL="0" indent="0">
              <a:buNone/>
            </a:pPr>
            <a:endParaRPr lang="ru-RU" sz="2800" b="1" dirty="0" smtClean="0">
              <a:solidFill>
                <a:schemeClr val="tx1"/>
              </a:solidFill>
            </a:endParaRPr>
          </a:p>
          <a:p>
            <a:r>
              <a:rPr lang="ru-RU" sz="2800" b="1" dirty="0">
                <a:solidFill>
                  <a:schemeClr val="tx1"/>
                </a:solidFill>
              </a:rPr>
              <a:t>м</a:t>
            </a:r>
            <a:r>
              <a:rPr lang="ru-RU" sz="2800" b="1" dirty="0" smtClean="0">
                <a:solidFill>
                  <a:schemeClr val="tx1"/>
                </a:solidFill>
              </a:rPr>
              <a:t>етодическое пособие для преподавателей.</a:t>
            </a:r>
          </a:p>
          <a:p>
            <a:pPr marL="0" indent="0">
              <a:buNone/>
            </a:pPr>
            <a:endParaRPr lang="cs-CZ" sz="2800" b="1" dirty="0">
              <a:solidFill>
                <a:schemeClr val="tx1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022140"/>
            <a:ext cx="1368152" cy="1986557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1358" y="2377840"/>
            <a:ext cx="1341403" cy="1987264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3501008"/>
            <a:ext cx="1484784" cy="1484784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4412" y="4825338"/>
            <a:ext cx="1313892" cy="1884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841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075240" cy="1052736"/>
          </a:xfrm>
        </p:spPr>
        <p:txBody>
          <a:bodyPr/>
          <a:lstStyle/>
          <a:p>
            <a:r>
              <a:rPr lang="cs-CZ" sz="3600" b="1" dirty="0" err="1">
                <a:solidFill>
                  <a:srgbClr val="FF0000"/>
                </a:solidFill>
              </a:rPr>
              <a:t>Концепция</a:t>
            </a:r>
            <a:r>
              <a:rPr lang="cs-CZ" sz="3600" b="1" dirty="0">
                <a:solidFill>
                  <a:srgbClr val="FF0000"/>
                </a:solidFill>
              </a:rPr>
              <a:t> </a:t>
            </a:r>
            <a:r>
              <a:rPr lang="ru-RU" sz="3600" b="1" dirty="0">
                <a:solidFill>
                  <a:srgbClr val="FF0000"/>
                </a:solidFill>
              </a:rPr>
              <a:t>учебного </a:t>
            </a:r>
            <a:r>
              <a:rPr lang="ru-RU" sz="3600" b="1" dirty="0" smtClean="0">
                <a:solidFill>
                  <a:srgbClr val="FF0000"/>
                </a:solidFill>
              </a:rPr>
              <a:t>комплекса:</a:t>
            </a:r>
            <a:endParaRPr lang="cs-CZ" sz="36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124744"/>
            <a:ext cx="8928992" cy="5544616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cs-CZ" sz="2600" b="1" dirty="0" err="1">
                <a:solidFill>
                  <a:schemeClr val="tx1"/>
                </a:solidFill>
              </a:rPr>
              <a:t>развити</a:t>
            </a:r>
            <a:r>
              <a:rPr lang="ru-RU" sz="2600" b="1" dirty="0">
                <a:solidFill>
                  <a:schemeClr val="tx1"/>
                </a:solidFill>
              </a:rPr>
              <a:t>е</a:t>
            </a:r>
            <a:r>
              <a:rPr lang="cs-CZ" sz="2600" b="1" dirty="0">
                <a:solidFill>
                  <a:schemeClr val="tx1"/>
                </a:solidFill>
              </a:rPr>
              <a:t> коммуникативной </a:t>
            </a:r>
            <a:r>
              <a:rPr lang="cs-CZ" sz="2600" b="1" dirty="0" err="1" smtClean="0">
                <a:solidFill>
                  <a:schemeClr val="tx1"/>
                </a:solidFill>
              </a:rPr>
              <a:t>компетентности</a:t>
            </a:r>
            <a:r>
              <a:rPr lang="ru-RU" sz="2600" b="1" dirty="0" smtClean="0">
                <a:solidFill>
                  <a:schemeClr val="tx1"/>
                </a:solidFill>
              </a:rPr>
              <a:t>,</a:t>
            </a:r>
          </a:p>
          <a:p>
            <a:pPr>
              <a:lnSpc>
                <a:spcPct val="120000"/>
              </a:lnSpc>
            </a:pPr>
            <a:r>
              <a:rPr lang="ru-RU" sz="2600" b="1" dirty="0">
                <a:solidFill>
                  <a:schemeClr val="tx1"/>
                </a:solidFill>
              </a:rPr>
              <a:t>з</a:t>
            </a:r>
            <a:r>
              <a:rPr lang="ru-RU" sz="2600" b="1" dirty="0" smtClean="0">
                <a:solidFill>
                  <a:schemeClr val="tx1"/>
                </a:solidFill>
              </a:rPr>
              <a:t>накомство с реалиями России</a:t>
            </a:r>
            <a:r>
              <a:rPr lang="ru-RU" sz="2600" b="1" dirty="0">
                <a:solidFill>
                  <a:schemeClr val="tx1"/>
                </a:solidFill>
              </a:rPr>
              <a:t>,</a:t>
            </a:r>
            <a:endParaRPr lang="ru-RU" sz="2600" b="1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ru-RU" sz="2600" b="1" dirty="0" smtClean="0">
                <a:solidFill>
                  <a:schemeClr val="tx1"/>
                </a:solidFill>
              </a:rPr>
              <a:t>знакомство с народными сказками</a:t>
            </a:r>
            <a:r>
              <a:rPr lang="cs-CZ" sz="2600" b="1" dirty="0" smtClean="0">
                <a:solidFill>
                  <a:schemeClr val="tx1"/>
                </a:solidFill>
              </a:rPr>
              <a:t>, </a:t>
            </a:r>
            <a:r>
              <a:rPr lang="cs-CZ" sz="2600" b="1" dirty="0" err="1" smtClean="0">
                <a:solidFill>
                  <a:schemeClr val="tx1"/>
                </a:solidFill>
              </a:rPr>
              <a:t>песн</a:t>
            </a:r>
            <a:r>
              <a:rPr lang="ru-RU" sz="2600" b="1" dirty="0" smtClean="0">
                <a:solidFill>
                  <a:schemeClr val="tx1"/>
                </a:solidFill>
              </a:rPr>
              <a:t>ями</a:t>
            </a:r>
            <a:r>
              <a:rPr lang="cs-CZ" sz="2600" b="1" dirty="0" smtClean="0">
                <a:solidFill>
                  <a:schemeClr val="tx1"/>
                </a:solidFill>
              </a:rPr>
              <a:t>, </a:t>
            </a:r>
            <a:r>
              <a:rPr lang="cs-CZ" sz="2600" b="1" dirty="0" err="1" smtClean="0">
                <a:solidFill>
                  <a:schemeClr val="tx1"/>
                </a:solidFill>
              </a:rPr>
              <a:t>стих</a:t>
            </a:r>
            <a:r>
              <a:rPr lang="ru-RU" sz="2600" b="1" dirty="0" smtClean="0">
                <a:solidFill>
                  <a:schemeClr val="tx1"/>
                </a:solidFill>
              </a:rPr>
              <a:t>ами, считалками,</a:t>
            </a:r>
          </a:p>
          <a:p>
            <a:pPr>
              <a:lnSpc>
                <a:spcPct val="120000"/>
              </a:lnSpc>
            </a:pPr>
            <a:r>
              <a:rPr lang="ru-RU" sz="2600" b="1" dirty="0">
                <a:solidFill>
                  <a:schemeClr val="tx1"/>
                </a:solidFill>
              </a:rPr>
              <a:t>н</a:t>
            </a:r>
            <a:r>
              <a:rPr lang="ru-RU" sz="2600" b="1" dirty="0" smtClean="0">
                <a:solidFill>
                  <a:schemeClr val="tx1"/>
                </a:solidFill>
              </a:rPr>
              <a:t>авык понимания речи на слух</a:t>
            </a:r>
            <a:r>
              <a:rPr lang="ru-RU" sz="2600" b="1" dirty="0" smtClean="0">
                <a:solidFill>
                  <a:schemeClr val="tx1"/>
                </a:solidFill>
              </a:rPr>
              <a:t>,</a:t>
            </a:r>
            <a:endParaRPr lang="ru-RU" sz="2600" b="1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ru-RU" sz="2600" b="1" dirty="0">
                <a:solidFill>
                  <a:schemeClr val="tx1"/>
                </a:solidFill>
              </a:rPr>
              <a:t>и</a:t>
            </a:r>
            <a:r>
              <a:rPr lang="ru-RU" sz="2600" b="1" dirty="0" smtClean="0">
                <a:solidFill>
                  <a:schemeClr val="tx1"/>
                </a:solidFill>
              </a:rPr>
              <a:t>гровая форма, ритм, движения,</a:t>
            </a:r>
          </a:p>
          <a:p>
            <a:pPr>
              <a:lnSpc>
                <a:spcPct val="120000"/>
              </a:lnSpc>
            </a:pPr>
            <a:r>
              <a:rPr lang="ru-RU" sz="2600" b="1" dirty="0">
                <a:solidFill>
                  <a:schemeClr val="tx1"/>
                </a:solidFill>
              </a:rPr>
              <a:t>и</a:t>
            </a:r>
            <a:r>
              <a:rPr lang="ru-RU" sz="2600" b="1" dirty="0" smtClean="0">
                <a:solidFill>
                  <a:schemeClr val="tx1"/>
                </a:solidFill>
              </a:rPr>
              <a:t>ндивидуальный подход к ученикам,</a:t>
            </a:r>
          </a:p>
          <a:p>
            <a:pPr>
              <a:lnSpc>
                <a:spcPct val="120000"/>
              </a:lnSpc>
            </a:pPr>
            <a:r>
              <a:rPr lang="ru-RU" sz="2600" b="1" dirty="0">
                <a:solidFill>
                  <a:schemeClr val="tx1"/>
                </a:solidFill>
              </a:rPr>
              <a:t>с</a:t>
            </a:r>
            <a:r>
              <a:rPr lang="ru-RU" sz="2600" b="1" dirty="0" smtClean="0">
                <a:solidFill>
                  <a:schemeClr val="tx1"/>
                </a:solidFill>
              </a:rPr>
              <a:t>амостоятельная работа со словарем, таблицей азбуки, </a:t>
            </a:r>
          </a:p>
          <a:p>
            <a:pPr>
              <a:lnSpc>
                <a:spcPct val="120000"/>
              </a:lnSpc>
            </a:pPr>
            <a:r>
              <a:rPr lang="ru-RU" sz="2600" b="1" dirty="0" smtClean="0">
                <a:solidFill>
                  <a:schemeClr val="tx1"/>
                </a:solidFill>
              </a:rPr>
              <a:t>вызвать интерес,</a:t>
            </a:r>
          </a:p>
          <a:p>
            <a:pPr>
              <a:lnSpc>
                <a:spcPct val="120000"/>
              </a:lnSpc>
            </a:pPr>
            <a:r>
              <a:rPr lang="ru-RU" sz="2600" b="1" dirty="0" smtClean="0">
                <a:solidFill>
                  <a:schemeClr val="tx1"/>
                </a:solidFill>
              </a:rPr>
              <a:t>иллюстрации в учебнике и рабочей тетради,</a:t>
            </a:r>
          </a:p>
          <a:p>
            <a:pPr>
              <a:lnSpc>
                <a:spcPct val="120000"/>
              </a:lnSpc>
            </a:pPr>
            <a:r>
              <a:rPr lang="ru-RU" sz="2600" b="1" dirty="0">
                <a:solidFill>
                  <a:schemeClr val="tx1"/>
                </a:solidFill>
              </a:rPr>
              <a:t>а</a:t>
            </a:r>
            <a:r>
              <a:rPr lang="ru-RU" sz="2600" b="1" dirty="0" smtClean="0">
                <a:solidFill>
                  <a:schemeClr val="tx1"/>
                </a:solidFill>
              </a:rPr>
              <a:t>удиозаписи на компакт-диске</a:t>
            </a:r>
            <a:r>
              <a:rPr lang="ru-RU" sz="2600" b="1" dirty="0">
                <a:solidFill>
                  <a:schemeClr val="tx1"/>
                </a:solidFill>
              </a:rPr>
              <a:t>,</a:t>
            </a:r>
            <a:endParaRPr lang="cs-CZ" sz="2600" b="1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ru-RU" sz="2600" b="1" dirty="0">
                <a:solidFill>
                  <a:schemeClr val="tx1"/>
                </a:solidFill>
              </a:rPr>
              <a:t>р</a:t>
            </a:r>
            <a:r>
              <a:rPr lang="ru-RU" sz="2600" b="1" dirty="0" smtClean="0">
                <a:solidFill>
                  <a:schemeClr val="tx1"/>
                </a:solidFill>
              </a:rPr>
              <a:t>усско-чешский, чешской-русский словари.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258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075240" cy="1052736"/>
          </a:xfrm>
        </p:spPr>
        <p:txBody>
          <a:bodyPr/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Структура уроков:</a:t>
            </a:r>
            <a:endParaRPr lang="cs-CZ" sz="40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>
            <a:normAutofit fontScale="55000" lnSpcReduction="20000"/>
          </a:bodyPr>
          <a:lstStyle/>
          <a:p>
            <a:pPr marL="857250" indent="-857250">
              <a:lnSpc>
                <a:spcPct val="120000"/>
              </a:lnSpc>
              <a:buAutoNum type="romanUcPeriod"/>
            </a:pPr>
            <a:r>
              <a:rPr lang="ru-RU" sz="4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Период </a:t>
            </a:r>
            <a:r>
              <a:rPr lang="ru-RU" sz="45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 узчения </a:t>
            </a:r>
            <a:r>
              <a:rPr lang="ru-RU" sz="4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азбуки</a:t>
            </a:r>
          </a:p>
          <a:p>
            <a:pPr marL="0" indent="0">
              <a:lnSpc>
                <a:spcPct val="120000"/>
              </a:lnSpc>
              <a:buNone/>
            </a:pPr>
            <a:endParaRPr lang="ru-RU" sz="3600" b="1" dirty="0"/>
          </a:p>
          <a:p>
            <a:pPr>
              <a:lnSpc>
                <a:spcPct val="120000"/>
              </a:lnSpc>
            </a:pPr>
            <a:r>
              <a:rPr lang="cs-CZ" sz="3600" b="1" dirty="0" err="1" smtClean="0">
                <a:solidFill>
                  <a:schemeClr val="tx2"/>
                </a:solidFill>
              </a:rPr>
              <a:t>Уроки</a:t>
            </a:r>
            <a:r>
              <a:rPr lang="cs-CZ" sz="3600" b="1" dirty="0" smtClean="0">
                <a:solidFill>
                  <a:schemeClr val="tx2"/>
                </a:solidFill>
              </a:rPr>
              <a:t> 1-6</a:t>
            </a:r>
            <a:r>
              <a:rPr lang="ru-RU" sz="3600" b="1" dirty="0" smtClean="0">
                <a:solidFill>
                  <a:schemeClr val="tx2"/>
                </a:solidFill>
              </a:rPr>
              <a:t>: </a:t>
            </a:r>
            <a:r>
              <a:rPr lang="cs-CZ" sz="3600" b="1" dirty="0" smtClean="0">
                <a:solidFill>
                  <a:schemeClr val="tx1"/>
                </a:solidFill>
              </a:rPr>
              <a:t>иллюстрации</a:t>
            </a:r>
            <a:r>
              <a:rPr lang="ru-RU" sz="3600" b="1" dirty="0" smtClean="0">
                <a:solidFill>
                  <a:schemeClr val="tx1"/>
                </a:solidFill>
              </a:rPr>
              <a:t>, картинки к диалогам,</a:t>
            </a:r>
            <a:r>
              <a:rPr lang="cs-CZ" sz="3600" b="1" dirty="0" smtClean="0">
                <a:solidFill>
                  <a:schemeClr val="tx1"/>
                </a:solidFill>
              </a:rPr>
              <a:t> </a:t>
            </a:r>
            <a:r>
              <a:rPr lang="cs-CZ" sz="3600" b="1" dirty="0" err="1">
                <a:solidFill>
                  <a:schemeClr val="tx1"/>
                </a:solidFill>
              </a:rPr>
              <a:t>стихи</a:t>
            </a:r>
            <a:r>
              <a:rPr lang="cs-CZ" sz="3600" b="1" dirty="0">
                <a:solidFill>
                  <a:schemeClr val="tx1"/>
                </a:solidFill>
              </a:rPr>
              <a:t> и </a:t>
            </a:r>
            <a:r>
              <a:rPr lang="ru-RU" sz="3600" b="1" dirty="0" smtClean="0">
                <a:solidFill>
                  <a:schemeClr val="tx1"/>
                </a:solidFill>
              </a:rPr>
              <a:t>прослушивание текстов.    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3600" b="1" dirty="0" smtClean="0">
                <a:solidFill>
                  <a:schemeClr val="tx1"/>
                </a:solidFill>
              </a:rPr>
              <a:t>                                           </a:t>
            </a:r>
            <a:endParaRPr lang="ru-RU" sz="36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cs-CZ" sz="4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</a:t>
            </a:r>
            <a:r>
              <a:rPr lang="ru-RU" sz="4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Период </a:t>
            </a:r>
            <a:r>
              <a:rPr lang="ru-RU" sz="45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изучения </a:t>
            </a:r>
            <a:r>
              <a:rPr lang="ru-RU" sz="4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азбуки</a:t>
            </a:r>
          </a:p>
          <a:p>
            <a:pPr marL="0" indent="0">
              <a:lnSpc>
                <a:spcPct val="120000"/>
              </a:lnSpc>
              <a:buNone/>
            </a:pPr>
            <a:endParaRPr lang="ru-RU" sz="36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20000"/>
              </a:lnSpc>
            </a:pPr>
            <a:r>
              <a:rPr lang="cs-CZ" sz="3600" b="1" dirty="0" err="1" smtClean="0">
                <a:solidFill>
                  <a:schemeClr val="tx2"/>
                </a:solidFill>
              </a:rPr>
              <a:t>Урок</a:t>
            </a:r>
            <a:r>
              <a:rPr lang="cs-CZ" sz="3600" b="1" dirty="0" smtClean="0">
                <a:solidFill>
                  <a:schemeClr val="tx2"/>
                </a:solidFill>
              </a:rPr>
              <a:t> 7</a:t>
            </a:r>
            <a:r>
              <a:rPr lang="ru-RU" sz="3600" b="1" dirty="0" smtClean="0">
                <a:solidFill>
                  <a:schemeClr val="tx2"/>
                </a:solidFill>
              </a:rPr>
              <a:t>: </a:t>
            </a:r>
            <a:r>
              <a:rPr lang="ru-RU" sz="3600" b="1" dirty="0" smtClean="0">
                <a:solidFill>
                  <a:schemeClr val="tx1"/>
                </a:solidFill>
              </a:rPr>
              <a:t>знакомство с азбукой</a:t>
            </a:r>
            <a:r>
              <a:rPr lang="cs-CZ" sz="3600" b="1" dirty="0" smtClean="0">
                <a:solidFill>
                  <a:schemeClr val="tx1"/>
                </a:solidFill>
              </a:rPr>
              <a:t>, </a:t>
            </a:r>
            <a:r>
              <a:rPr lang="cs-CZ" sz="3600" b="1" dirty="0" err="1">
                <a:solidFill>
                  <a:schemeClr val="tx1"/>
                </a:solidFill>
              </a:rPr>
              <a:t>сравнение</a:t>
            </a:r>
            <a:r>
              <a:rPr lang="cs-CZ" sz="3600" b="1" dirty="0">
                <a:solidFill>
                  <a:schemeClr val="tx1"/>
                </a:solidFill>
              </a:rPr>
              <a:t> с </a:t>
            </a:r>
            <a:r>
              <a:rPr lang="cs-CZ" sz="3600" b="1" dirty="0" err="1">
                <a:solidFill>
                  <a:schemeClr val="tx1"/>
                </a:solidFill>
              </a:rPr>
              <a:t>чешским</a:t>
            </a:r>
            <a:r>
              <a:rPr lang="cs-CZ" sz="3600" b="1" dirty="0">
                <a:solidFill>
                  <a:schemeClr val="tx1"/>
                </a:solidFill>
              </a:rPr>
              <a:t> </a:t>
            </a:r>
            <a:r>
              <a:rPr lang="ru-RU" sz="3600" b="1" dirty="0" smtClean="0">
                <a:solidFill>
                  <a:schemeClr val="tx1"/>
                </a:solidFill>
              </a:rPr>
              <a:t>алфавитом</a:t>
            </a:r>
            <a:r>
              <a:rPr lang="cs-CZ" sz="3600" b="1" dirty="0" smtClean="0">
                <a:solidFill>
                  <a:schemeClr val="tx1"/>
                </a:solidFill>
              </a:rPr>
              <a:t>.</a:t>
            </a:r>
            <a:endParaRPr lang="ru-RU" sz="3600" b="1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endParaRPr lang="ru-RU" sz="3600" b="1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cs-CZ" sz="3600" b="1" dirty="0" err="1" smtClean="0">
                <a:solidFill>
                  <a:schemeClr val="tx2"/>
                </a:solidFill>
              </a:rPr>
              <a:t>Уроки</a:t>
            </a:r>
            <a:r>
              <a:rPr lang="cs-CZ" sz="3600" b="1" dirty="0" smtClean="0">
                <a:solidFill>
                  <a:schemeClr val="tx2"/>
                </a:solidFill>
              </a:rPr>
              <a:t> 8-15</a:t>
            </a:r>
            <a:r>
              <a:rPr lang="ru-RU" sz="3600" b="1" dirty="0" smtClean="0">
                <a:solidFill>
                  <a:schemeClr val="tx2"/>
                </a:solidFill>
              </a:rPr>
              <a:t>: </a:t>
            </a:r>
            <a:r>
              <a:rPr lang="cs-CZ" sz="3600" b="1" dirty="0" err="1" smtClean="0">
                <a:solidFill>
                  <a:schemeClr val="tx1"/>
                </a:solidFill>
              </a:rPr>
              <a:t>упражнени</a:t>
            </a:r>
            <a:r>
              <a:rPr lang="ru-RU" sz="3600" b="1" dirty="0">
                <a:solidFill>
                  <a:schemeClr val="tx1"/>
                </a:solidFill>
              </a:rPr>
              <a:t>я</a:t>
            </a:r>
            <a:r>
              <a:rPr lang="cs-CZ" sz="3600" b="1" dirty="0" smtClean="0">
                <a:solidFill>
                  <a:schemeClr val="tx1"/>
                </a:solidFill>
              </a:rPr>
              <a:t> </a:t>
            </a:r>
            <a:r>
              <a:rPr lang="cs-CZ" sz="3600" b="1" dirty="0">
                <a:solidFill>
                  <a:schemeClr val="tx1"/>
                </a:solidFill>
              </a:rPr>
              <a:t>и </a:t>
            </a:r>
            <a:r>
              <a:rPr lang="cs-CZ" sz="3600" b="1" dirty="0" err="1" smtClean="0">
                <a:solidFill>
                  <a:schemeClr val="tx1"/>
                </a:solidFill>
              </a:rPr>
              <a:t>задани</a:t>
            </a:r>
            <a:r>
              <a:rPr lang="ru-RU" sz="3600" b="1" dirty="0" smtClean="0">
                <a:solidFill>
                  <a:schemeClr val="tx1"/>
                </a:solidFill>
              </a:rPr>
              <a:t>я</a:t>
            </a:r>
            <a:r>
              <a:rPr lang="cs-CZ" sz="3600" b="1" dirty="0">
                <a:solidFill>
                  <a:schemeClr val="tx1"/>
                </a:solidFill>
              </a:rPr>
              <a:t> </a:t>
            </a:r>
            <a:r>
              <a:rPr lang="cs-CZ" sz="3600" b="1" dirty="0" smtClean="0">
                <a:solidFill>
                  <a:schemeClr val="tx1"/>
                </a:solidFill>
              </a:rPr>
              <a:t>(</a:t>
            </a:r>
            <a:r>
              <a:rPr lang="ru-RU" sz="3600" b="1" dirty="0" smtClean="0">
                <a:solidFill>
                  <a:schemeClr val="tx1"/>
                </a:solidFill>
              </a:rPr>
              <a:t>графические формы </a:t>
            </a:r>
            <a:r>
              <a:rPr lang="ru-RU" sz="3600" b="1" dirty="0" smtClean="0">
                <a:solidFill>
                  <a:schemeClr val="tx1"/>
                </a:solidFill>
              </a:rPr>
              <a:t>письменных букв</a:t>
            </a:r>
            <a:r>
              <a:rPr lang="ru-RU" sz="3600" b="1" dirty="0" smtClean="0">
                <a:solidFill>
                  <a:schemeClr val="tx1"/>
                </a:solidFill>
              </a:rPr>
              <a:t>, повторение новых слов, п</a:t>
            </a:r>
            <a:r>
              <a:rPr lang="cs-CZ" sz="3600" b="1" dirty="0" err="1" smtClean="0">
                <a:solidFill>
                  <a:schemeClr val="tx1"/>
                </a:solidFill>
              </a:rPr>
              <a:t>рослушивание</a:t>
            </a:r>
            <a:r>
              <a:rPr lang="cs-CZ" sz="3600" b="1" dirty="0" smtClean="0">
                <a:solidFill>
                  <a:schemeClr val="tx1"/>
                </a:solidFill>
              </a:rPr>
              <a:t> </a:t>
            </a:r>
            <a:r>
              <a:rPr lang="cs-CZ" sz="3600" b="1" dirty="0" err="1">
                <a:solidFill>
                  <a:schemeClr val="tx1"/>
                </a:solidFill>
              </a:rPr>
              <a:t>исходного</a:t>
            </a:r>
            <a:r>
              <a:rPr lang="cs-CZ" sz="3600" b="1" dirty="0">
                <a:solidFill>
                  <a:schemeClr val="tx1"/>
                </a:solidFill>
              </a:rPr>
              <a:t> </a:t>
            </a:r>
            <a:r>
              <a:rPr lang="cs-CZ" sz="3600" b="1" dirty="0" err="1">
                <a:solidFill>
                  <a:schemeClr val="tx1"/>
                </a:solidFill>
              </a:rPr>
              <a:t>текста</a:t>
            </a:r>
            <a:r>
              <a:rPr lang="cs-CZ" sz="3600" b="1" dirty="0">
                <a:solidFill>
                  <a:schemeClr val="tx1"/>
                </a:solidFill>
              </a:rPr>
              <a:t>, </a:t>
            </a:r>
            <a:r>
              <a:rPr lang="cs-CZ" sz="3600" b="1" dirty="0" err="1" smtClean="0">
                <a:solidFill>
                  <a:schemeClr val="tx1"/>
                </a:solidFill>
              </a:rPr>
              <a:t>понимание</a:t>
            </a:r>
            <a:r>
              <a:rPr lang="ru-RU" sz="3600" b="1" dirty="0" smtClean="0">
                <a:solidFill>
                  <a:schemeClr val="tx1"/>
                </a:solidFill>
              </a:rPr>
              <a:t> его смысла, работа с </a:t>
            </a:r>
            <a:r>
              <a:rPr lang="cs-CZ" sz="3600" b="1" dirty="0" err="1" smtClean="0">
                <a:solidFill>
                  <a:schemeClr val="tx1"/>
                </a:solidFill>
              </a:rPr>
              <a:t>акцент</a:t>
            </a:r>
            <a:r>
              <a:rPr lang="ru-RU" sz="3600" b="1" dirty="0" smtClean="0">
                <a:solidFill>
                  <a:schemeClr val="tx1"/>
                </a:solidFill>
              </a:rPr>
              <a:t>ом и</a:t>
            </a:r>
            <a:r>
              <a:rPr lang="cs-CZ" sz="3600" b="1" dirty="0" smtClean="0">
                <a:solidFill>
                  <a:schemeClr val="tx1"/>
                </a:solidFill>
              </a:rPr>
              <a:t> </a:t>
            </a:r>
            <a:r>
              <a:rPr lang="cs-CZ" sz="3600" b="1" dirty="0" err="1" smtClean="0">
                <a:solidFill>
                  <a:schemeClr val="tx1"/>
                </a:solidFill>
              </a:rPr>
              <a:t>интонаци</a:t>
            </a:r>
            <a:r>
              <a:rPr lang="ru-RU" sz="3600" b="1" dirty="0" smtClean="0">
                <a:solidFill>
                  <a:schemeClr val="tx1"/>
                </a:solidFill>
              </a:rPr>
              <a:t>ей</a:t>
            </a:r>
            <a:r>
              <a:rPr lang="ru-RU" sz="3600" b="1" dirty="0">
                <a:solidFill>
                  <a:schemeClr val="tx1"/>
                </a:solidFill>
              </a:rPr>
              <a:t> </a:t>
            </a:r>
            <a:r>
              <a:rPr lang="ru-RU" sz="3600" b="1" dirty="0" smtClean="0">
                <a:solidFill>
                  <a:schemeClr val="tx1"/>
                </a:solidFill>
              </a:rPr>
              <a:t>и т.д</a:t>
            </a:r>
            <a:r>
              <a:rPr lang="cs-CZ" sz="3600" b="1" dirty="0" smtClean="0">
                <a:solidFill>
                  <a:schemeClr val="tx1"/>
                </a:solidFill>
              </a:rPr>
              <a:t>.)</a:t>
            </a:r>
            <a:r>
              <a:rPr lang="ru-RU" sz="3600" b="1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ru-RU" i="1" dirty="0" smtClean="0"/>
          </a:p>
          <a:p>
            <a:pPr marL="0" indent="0">
              <a:buNone/>
            </a:pPr>
            <a:endParaRPr lang="cs-CZ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60317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Источники литературы:</a:t>
            </a:r>
            <a:endParaRPr lang="cs-CZ" sz="40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fontScale="62500" lnSpcReduction="20000"/>
          </a:bodyPr>
          <a:lstStyle/>
          <a:p>
            <a:endParaRPr lang="ru-RU" b="1" dirty="0" smtClean="0"/>
          </a:p>
          <a:p>
            <a:pPr marL="0" indent="0">
              <a:buNone/>
            </a:pPr>
            <a:endParaRPr lang="ru-RU" b="1" dirty="0" smtClean="0"/>
          </a:p>
          <a:p>
            <a:pPr>
              <a:lnSpc>
                <a:spcPct val="120000"/>
              </a:lnSpc>
            </a:pPr>
            <a:r>
              <a:rPr lang="cs-CZ" sz="2600" b="1" dirty="0" smtClean="0">
                <a:solidFill>
                  <a:schemeClr val="tx1"/>
                </a:solidFill>
              </a:rPr>
              <a:t>Žofková</a:t>
            </a:r>
            <a:r>
              <a:rPr lang="cs-CZ" sz="2600" b="1" dirty="0">
                <a:solidFill>
                  <a:schemeClr val="tx1"/>
                </a:solidFill>
              </a:rPr>
              <a:t>, </a:t>
            </a:r>
            <a:r>
              <a:rPr lang="cs-CZ" sz="2600" b="1" dirty="0" smtClean="0">
                <a:solidFill>
                  <a:schemeClr val="tx1"/>
                </a:solidFill>
              </a:rPr>
              <a:t>H</a:t>
            </a:r>
            <a:r>
              <a:rPr lang="ru-RU" sz="2600" b="1" dirty="0" smtClean="0">
                <a:solidFill>
                  <a:schemeClr val="tx1"/>
                </a:solidFill>
              </a:rPr>
              <a:t>.,</a:t>
            </a:r>
            <a:r>
              <a:rPr lang="cs-CZ" sz="2600" b="1" dirty="0" smtClean="0">
                <a:solidFill>
                  <a:schemeClr val="tx1"/>
                </a:solidFill>
              </a:rPr>
              <a:t> </a:t>
            </a:r>
            <a:r>
              <a:rPr lang="cs-CZ" sz="2600" b="1" dirty="0" err="1">
                <a:solidFill>
                  <a:schemeClr val="tx1"/>
                </a:solidFill>
              </a:rPr>
              <a:t>Eibenová</a:t>
            </a:r>
            <a:r>
              <a:rPr lang="cs-CZ" sz="2600" b="1" dirty="0">
                <a:solidFill>
                  <a:schemeClr val="tx1"/>
                </a:solidFill>
              </a:rPr>
              <a:t>, </a:t>
            </a:r>
            <a:r>
              <a:rPr lang="cs-CZ" sz="2600" b="1" dirty="0" smtClean="0">
                <a:solidFill>
                  <a:schemeClr val="tx1"/>
                </a:solidFill>
              </a:rPr>
              <a:t>K</a:t>
            </a:r>
            <a:r>
              <a:rPr lang="ru-RU" sz="2600" b="1" dirty="0" smtClean="0">
                <a:solidFill>
                  <a:schemeClr val="tx1"/>
                </a:solidFill>
              </a:rPr>
              <a:t>., </a:t>
            </a:r>
            <a:r>
              <a:rPr lang="cs-CZ" sz="2600" b="1" dirty="0" smtClean="0">
                <a:solidFill>
                  <a:schemeClr val="tx1"/>
                </a:solidFill>
              </a:rPr>
              <a:t>Liptáková</a:t>
            </a:r>
            <a:r>
              <a:rPr lang="cs-CZ" sz="2600" b="1" dirty="0">
                <a:solidFill>
                  <a:schemeClr val="tx1"/>
                </a:solidFill>
              </a:rPr>
              <a:t>, </a:t>
            </a:r>
            <a:r>
              <a:rPr lang="cs-CZ" sz="2600" b="1" dirty="0" smtClean="0">
                <a:solidFill>
                  <a:schemeClr val="tx1"/>
                </a:solidFill>
              </a:rPr>
              <a:t>Z</a:t>
            </a:r>
            <a:r>
              <a:rPr lang="ru-RU" sz="2600" b="1" dirty="0" smtClean="0">
                <a:solidFill>
                  <a:schemeClr val="tx1"/>
                </a:solidFill>
              </a:rPr>
              <a:t>., </a:t>
            </a:r>
            <a:r>
              <a:rPr lang="cs-CZ" sz="2600" b="1" dirty="0" smtClean="0">
                <a:solidFill>
                  <a:schemeClr val="tx1"/>
                </a:solidFill>
              </a:rPr>
              <a:t>Šaroch</a:t>
            </a:r>
            <a:r>
              <a:rPr lang="cs-CZ" sz="2600" b="1" dirty="0">
                <a:solidFill>
                  <a:schemeClr val="tx1"/>
                </a:solidFill>
              </a:rPr>
              <a:t>, </a:t>
            </a:r>
            <a:r>
              <a:rPr lang="cs-CZ" sz="2600" b="1" dirty="0" smtClean="0">
                <a:solidFill>
                  <a:schemeClr val="tx1"/>
                </a:solidFill>
              </a:rPr>
              <a:t>J</a:t>
            </a:r>
            <a:r>
              <a:rPr lang="ru-RU" sz="2600" b="1" dirty="0" smtClean="0">
                <a:solidFill>
                  <a:schemeClr val="tx1"/>
                </a:solidFill>
              </a:rPr>
              <a:t>.</a:t>
            </a:r>
            <a:r>
              <a:rPr lang="cs-CZ" sz="2600" dirty="0" smtClean="0">
                <a:solidFill>
                  <a:schemeClr val="tx1"/>
                </a:solidFill>
              </a:rPr>
              <a:t> </a:t>
            </a:r>
            <a:r>
              <a:rPr lang="cs-CZ" sz="2600" dirty="0">
                <a:solidFill>
                  <a:schemeClr val="tx1"/>
                </a:solidFill>
              </a:rPr>
              <a:t>: </a:t>
            </a:r>
            <a:r>
              <a:rPr lang="cs-CZ" sz="2600" i="1" dirty="0" err="1">
                <a:solidFill>
                  <a:schemeClr val="tx1"/>
                </a:solidFill>
              </a:rPr>
              <a:t>Pojechali</a:t>
            </a:r>
            <a:r>
              <a:rPr lang="cs-CZ" sz="2600" i="1" dirty="0">
                <a:solidFill>
                  <a:schemeClr val="tx1"/>
                </a:solidFill>
              </a:rPr>
              <a:t> 1</a:t>
            </a:r>
            <a:r>
              <a:rPr lang="cs-CZ" sz="2600" dirty="0">
                <a:solidFill>
                  <a:schemeClr val="tx1"/>
                </a:solidFill>
              </a:rPr>
              <a:t>. Ruština pro základní školy. Učebnice. 1. vyd., Praha, SPL - Práce ve spolupráci s nakladatelstvím ALBRA, 2002, 98 s., ISBN: 80-86490-29-7, učebnice ZŠ </a:t>
            </a:r>
            <a:endParaRPr lang="ru-RU" sz="2600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endParaRPr lang="ru-RU" sz="26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cs-CZ" sz="2600" b="1" dirty="0">
                <a:solidFill>
                  <a:schemeClr val="tx1"/>
                </a:solidFill>
              </a:rPr>
              <a:t>Žofková, H</a:t>
            </a:r>
            <a:r>
              <a:rPr lang="ru-RU" sz="2600" b="1" dirty="0">
                <a:solidFill>
                  <a:schemeClr val="tx1"/>
                </a:solidFill>
              </a:rPr>
              <a:t>.,</a:t>
            </a:r>
            <a:r>
              <a:rPr lang="cs-CZ" sz="2600" b="1" dirty="0">
                <a:solidFill>
                  <a:schemeClr val="tx1"/>
                </a:solidFill>
              </a:rPr>
              <a:t> </a:t>
            </a:r>
            <a:r>
              <a:rPr lang="cs-CZ" sz="2600" b="1" dirty="0" err="1">
                <a:solidFill>
                  <a:schemeClr val="tx1"/>
                </a:solidFill>
              </a:rPr>
              <a:t>Eibenová</a:t>
            </a:r>
            <a:r>
              <a:rPr lang="cs-CZ" sz="2600" b="1" dirty="0">
                <a:solidFill>
                  <a:schemeClr val="tx1"/>
                </a:solidFill>
              </a:rPr>
              <a:t>, K</a:t>
            </a:r>
            <a:r>
              <a:rPr lang="ru-RU" sz="2600" b="1" dirty="0">
                <a:solidFill>
                  <a:schemeClr val="tx1"/>
                </a:solidFill>
              </a:rPr>
              <a:t>., </a:t>
            </a:r>
            <a:r>
              <a:rPr lang="cs-CZ" sz="2600" b="1" dirty="0">
                <a:solidFill>
                  <a:schemeClr val="tx1"/>
                </a:solidFill>
              </a:rPr>
              <a:t>Liptáková, Z</a:t>
            </a:r>
            <a:r>
              <a:rPr lang="ru-RU" sz="2600" b="1" dirty="0">
                <a:solidFill>
                  <a:schemeClr val="tx1"/>
                </a:solidFill>
              </a:rPr>
              <a:t>., </a:t>
            </a:r>
            <a:r>
              <a:rPr lang="cs-CZ" sz="2600" b="1" dirty="0">
                <a:solidFill>
                  <a:schemeClr val="tx1"/>
                </a:solidFill>
              </a:rPr>
              <a:t>Šaroch, J</a:t>
            </a:r>
            <a:r>
              <a:rPr lang="ru-RU" sz="2600" b="1" dirty="0">
                <a:solidFill>
                  <a:schemeClr val="tx1"/>
                </a:solidFill>
              </a:rPr>
              <a:t>.</a:t>
            </a:r>
            <a:r>
              <a:rPr lang="cs-CZ" sz="2600" dirty="0">
                <a:solidFill>
                  <a:schemeClr val="tx1"/>
                </a:solidFill>
              </a:rPr>
              <a:t> </a:t>
            </a:r>
            <a:r>
              <a:rPr lang="cs-CZ" sz="2600" dirty="0" smtClean="0">
                <a:solidFill>
                  <a:schemeClr val="tx1"/>
                </a:solidFill>
              </a:rPr>
              <a:t>: </a:t>
            </a:r>
            <a:r>
              <a:rPr lang="cs-CZ" sz="2600" i="1" dirty="0" err="1">
                <a:solidFill>
                  <a:schemeClr val="tx1"/>
                </a:solidFill>
              </a:rPr>
              <a:t>Pojechali</a:t>
            </a:r>
            <a:r>
              <a:rPr lang="cs-CZ" sz="2600" i="1" dirty="0">
                <a:solidFill>
                  <a:schemeClr val="tx1"/>
                </a:solidFill>
              </a:rPr>
              <a:t> 1</a:t>
            </a:r>
            <a:r>
              <a:rPr lang="cs-CZ" sz="2600" dirty="0">
                <a:solidFill>
                  <a:schemeClr val="tx1"/>
                </a:solidFill>
              </a:rPr>
              <a:t>. Ruština pro základní školy. Pracovní sešit. 1. vyd., Praha, SPL - Práce ve spolupráci s nakladatelstvím ALBRA, 2002, 69 s., ISBN: 80-86490-80, učebnice ZŠ </a:t>
            </a:r>
            <a:endParaRPr lang="ru-RU" sz="2600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endParaRPr lang="ru-RU" sz="2600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cs-CZ" sz="2600" b="1" dirty="0">
                <a:solidFill>
                  <a:schemeClr val="tx1"/>
                </a:solidFill>
              </a:rPr>
              <a:t>Žofková, H</a:t>
            </a:r>
            <a:r>
              <a:rPr lang="ru-RU" sz="2600" b="1" dirty="0">
                <a:solidFill>
                  <a:schemeClr val="tx1"/>
                </a:solidFill>
              </a:rPr>
              <a:t>.,</a:t>
            </a:r>
            <a:r>
              <a:rPr lang="cs-CZ" sz="2600" b="1" dirty="0">
                <a:solidFill>
                  <a:schemeClr val="tx1"/>
                </a:solidFill>
              </a:rPr>
              <a:t> </a:t>
            </a:r>
            <a:r>
              <a:rPr lang="cs-CZ" sz="2600" b="1" dirty="0" err="1">
                <a:solidFill>
                  <a:schemeClr val="tx1"/>
                </a:solidFill>
              </a:rPr>
              <a:t>Eibenová</a:t>
            </a:r>
            <a:r>
              <a:rPr lang="cs-CZ" sz="2600" b="1" dirty="0">
                <a:solidFill>
                  <a:schemeClr val="tx1"/>
                </a:solidFill>
              </a:rPr>
              <a:t>, K</a:t>
            </a:r>
            <a:r>
              <a:rPr lang="ru-RU" sz="2600" b="1" dirty="0">
                <a:solidFill>
                  <a:schemeClr val="tx1"/>
                </a:solidFill>
              </a:rPr>
              <a:t>., </a:t>
            </a:r>
            <a:r>
              <a:rPr lang="cs-CZ" sz="2600" b="1" dirty="0">
                <a:solidFill>
                  <a:schemeClr val="tx1"/>
                </a:solidFill>
              </a:rPr>
              <a:t>Liptáková, Z</a:t>
            </a:r>
            <a:r>
              <a:rPr lang="ru-RU" sz="2600" b="1" dirty="0">
                <a:solidFill>
                  <a:schemeClr val="tx1"/>
                </a:solidFill>
              </a:rPr>
              <a:t>., </a:t>
            </a:r>
            <a:r>
              <a:rPr lang="cs-CZ" sz="2600" b="1" dirty="0">
                <a:solidFill>
                  <a:schemeClr val="tx1"/>
                </a:solidFill>
              </a:rPr>
              <a:t>Šaroch, J</a:t>
            </a:r>
            <a:r>
              <a:rPr lang="ru-RU" sz="2600" b="1" dirty="0">
                <a:solidFill>
                  <a:schemeClr val="tx1"/>
                </a:solidFill>
              </a:rPr>
              <a:t>.</a:t>
            </a:r>
            <a:r>
              <a:rPr lang="cs-CZ" sz="2600" dirty="0">
                <a:solidFill>
                  <a:schemeClr val="tx1"/>
                </a:solidFill>
              </a:rPr>
              <a:t> </a:t>
            </a:r>
            <a:r>
              <a:rPr lang="cs-CZ" sz="2600" dirty="0" smtClean="0">
                <a:solidFill>
                  <a:schemeClr val="tx1"/>
                </a:solidFill>
              </a:rPr>
              <a:t>: </a:t>
            </a:r>
            <a:r>
              <a:rPr lang="cs-CZ" sz="2600" i="1" dirty="0" err="1">
                <a:solidFill>
                  <a:schemeClr val="tx1"/>
                </a:solidFill>
              </a:rPr>
              <a:t>Pojechali</a:t>
            </a:r>
            <a:r>
              <a:rPr lang="cs-CZ" sz="2600" i="1" dirty="0">
                <a:solidFill>
                  <a:schemeClr val="tx1"/>
                </a:solidFill>
              </a:rPr>
              <a:t> 1</a:t>
            </a:r>
            <a:r>
              <a:rPr lang="cs-CZ" sz="2600" dirty="0">
                <a:solidFill>
                  <a:schemeClr val="tx1"/>
                </a:solidFill>
              </a:rPr>
              <a:t>. Ruština pro základní školy. Metodická příručka. 1. vyd., Praha, SPL - Práce ve spolupráci s nakladatelstvím ALBRA, 2002, 72 s., ISBN: 80-86490-28-9, metodický list </a:t>
            </a:r>
            <a:endParaRPr lang="ru-RU" sz="2600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endParaRPr lang="ru-RU" sz="26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cs-CZ" sz="2600" b="1" dirty="0">
                <a:solidFill>
                  <a:schemeClr val="tx1"/>
                </a:solidFill>
              </a:rPr>
              <a:t>Žofková, H</a:t>
            </a:r>
            <a:r>
              <a:rPr lang="ru-RU" sz="2600" b="1" dirty="0">
                <a:solidFill>
                  <a:schemeClr val="tx1"/>
                </a:solidFill>
              </a:rPr>
              <a:t>.,</a:t>
            </a:r>
            <a:r>
              <a:rPr lang="cs-CZ" sz="2600" b="1" dirty="0">
                <a:solidFill>
                  <a:schemeClr val="tx1"/>
                </a:solidFill>
              </a:rPr>
              <a:t> </a:t>
            </a:r>
            <a:r>
              <a:rPr lang="cs-CZ" sz="2600" b="1" dirty="0" err="1">
                <a:solidFill>
                  <a:schemeClr val="tx1"/>
                </a:solidFill>
              </a:rPr>
              <a:t>Eibenová</a:t>
            </a:r>
            <a:r>
              <a:rPr lang="cs-CZ" sz="2600" b="1" dirty="0">
                <a:solidFill>
                  <a:schemeClr val="tx1"/>
                </a:solidFill>
              </a:rPr>
              <a:t>, K</a:t>
            </a:r>
            <a:r>
              <a:rPr lang="ru-RU" sz="2600" b="1" dirty="0">
                <a:solidFill>
                  <a:schemeClr val="tx1"/>
                </a:solidFill>
              </a:rPr>
              <a:t>., </a:t>
            </a:r>
            <a:r>
              <a:rPr lang="cs-CZ" sz="2600" b="1" dirty="0">
                <a:solidFill>
                  <a:schemeClr val="tx1"/>
                </a:solidFill>
              </a:rPr>
              <a:t>Liptáková, Z</a:t>
            </a:r>
            <a:r>
              <a:rPr lang="ru-RU" sz="2600" b="1" dirty="0">
                <a:solidFill>
                  <a:schemeClr val="tx1"/>
                </a:solidFill>
              </a:rPr>
              <a:t>., </a:t>
            </a:r>
            <a:r>
              <a:rPr lang="cs-CZ" sz="2600" b="1" dirty="0">
                <a:solidFill>
                  <a:schemeClr val="tx1"/>
                </a:solidFill>
              </a:rPr>
              <a:t>Šaroch, J</a:t>
            </a:r>
            <a:r>
              <a:rPr lang="ru-RU" sz="2600" b="1" dirty="0">
                <a:solidFill>
                  <a:schemeClr val="tx1"/>
                </a:solidFill>
              </a:rPr>
              <a:t>.</a:t>
            </a:r>
            <a:r>
              <a:rPr lang="cs-CZ" sz="2600" dirty="0">
                <a:solidFill>
                  <a:schemeClr val="tx1"/>
                </a:solidFill>
              </a:rPr>
              <a:t> </a:t>
            </a:r>
            <a:r>
              <a:rPr lang="cs-CZ" sz="2600" dirty="0" smtClean="0">
                <a:solidFill>
                  <a:schemeClr val="tx1"/>
                </a:solidFill>
              </a:rPr>
              <a:t>: </a:t>
            </a:r>
            <a:r>
              <a:rPr lang="cs-CZ" sz="2600" i="1" dirty="0" err="1">
                <a:solidFill>
                  <a:schemeClr val="tx1"/>
                </a:solidFill>
              </a:rPr>
              <a:t>Pojechali</a:t>
            </a:r>
            <a:r>
              <a:rPr lang="cs-CZ" sz="2600" i="1" dirty="0">
                <a:solidFill>
                  <a:schemeClr val="tx1"/>
                </a:solidFill>
              </a:rPr>
              <a:t> 1</a:t>
            </a:r>
            <a:r>
              <a:rPr lang="cs-CZ" sz="2600" dirty="0">
                <a:solidFill>
                  <a:schemeClr val="tx1"/>
                </a:solidFill>
              </a:rPr>
              <a:t>. Ruština pro základní školy. Zvuková nahrávka. </a:t>
            </a:r>
            <a:r>
              <a:rPr lang="cs-CZ" sz="2600" dirty="0" smtClean="0">
                <a:solidFill>
                  <a:schemeClr val="tx1"/>
                </a:solidFill>
              </a:rPr>
              <a:t>1</a:t>
            </a:r>
            <a:r>
              <a:rPr lang="cs-CZ" sz="2600" dirty="0">
                <a:solidFill>
                  <a:schemeClr val="tx1"/>
                </a:solidFill>
              </a:rPr>
              <a:t>. vyd., SPL - Práce ve </a:t>
            </a:r>
            <a:r>
              <a:rPr lang="cs-CZ" sz="2600" dirty="0" smtClean="0">
                <a:solidFill>
                  <a:schemeClr val="tx1"/>
                </a:solidFill>
              </a:rPr>
              <a:t>spolupráci </a:t>
            </a:r>
            <a:r>
              <a:rPr lang="cs-CZ" sz="2600" dirty="0">
                <a:solidFill>
                  <a:schemeClr val="tx1"/>
                </a:solidFill>
              </a:rPr>
              <a:t>s nakladatelstvím ALBRA, 2002, 80 min., komerční CD </a:t>
            </a:r>
            <a:endParaRPr lang="ru-RU" sz="2600" dirty="0" smtClean="0">
              <a:solidFill>
                <a:schemeClr val="tx1"/>
              </a:solidFill>
            </a:endParaRPr>
          </a:p>
          <a:p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8656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412776"/>
            <a:ext cx="8229600" cy="1600200"/>
          </a:xfrm>
        </p:spPr>
        <p:txBody>
          <a:bodyPr/>
          <a:lstStyle/>
          <a:p>
            <a:r>
              <a:rPr lang="ru-RU" dirty="0" smtClean="0"/>
              <a:t>Спасибо за внимание.</a:t>
            </a:r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5" y="3356992"/>
            <a:ext cx="2436317" cy="2436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612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378</TotalTime>
  <Words>613</Words>
  <Application>Microsoft Office PowerPoint</Application>
  <PresentationFormat>Předvádění na obrazovce (4:3)</PresentationFormat>
  <Paragraphs>78</Paragraphs>
  <Slides>7</Slides>
  <Notes>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Exekutivní</vt:lpstr>
      <vt:lpstr>Nina Zelenskaya Учебный комплекс  «Поехали 1»</vt:lpstr>
      <vt:lpstr>Для кого предназначен:</vt:lpstr>
      <vt:lpstr>Учебный комплекс «Поехали 1»</vt:lpstr>
      <vt:lpstr>Концепция учебного комплекса:</vt:lpstr>
      <vt:lpstr>Структура уроков:</vt:lpstr>
      <vt:lpstr>Источники литературы:</vt:lpstr>
      <vt:lpstr>Спасибо за внимание.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Учебный комплекс  «Поехали 1»</dc:title>
  <dc:creator>NINA</dc:creator>
  <cp:lastModifiedBy>NINA</cp:lastModifiedBy>
  <cp:revision>23</cp:revision>
  <cp:lastPrinted>2012-04-24T12:21:26Z</cp:lastPrinted>
  <dcterms:created xsi:type="dcterms:W3CDTF">2012-04-23T12:45:18Z</dcterms:created>
  <dcterms:modified xsi:type="dcterms:W3CDTF">2012-04-24T12:23:36Z</dcterms:modified>
</cp:coreProperties>
</file>