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9" r:id="rId2"/>
    <p:sldId id="260" r:id="rId3"/>
    <p:sldId id="261" r:id="rId4"/>
    <p:sldId id="262" r:id="rId5"/>
    <p:sldId id="263" r:id="rId6"/>
    <p:sldId id="264" r:id="rId7"/>
    <p:sldId id="265" r:id="rId8"/>
    <p:sldId id="267" r:id="rId9"/>
    <p:sldId id="274" r:id="rId10"/>
    <p:sldId id="257" r:id="rId11"/>
    <p:sldId id="272" r:id="rId12"/>
    <p:sldId id="273" r:id="rId13"/>
    <p:sldId id="268" r:id="rId14"/>
    <p:sldId id="269" r:id="rId15"/>
    <p:sldId id="275" r:id="rId16"/>
    <p:sldId id="277" r:id="rId17"/>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851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574" autoAdjust="0"/>
  </p:normalViewPr>
  <p:slideViewPr>
    <p:cSldViewPr>
      <p:cViewPr>
        <p:scale>
          <a:sx n="66" d="100"/>
          <a:sy n="66" d="100"/>
        </p:scale>
        <p:origin x="-142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8" name="Nadpis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cs-CZ" smtClean="0"/>
              <a:t>Klepnutím lze upravit styl předlohy nadpisů.</a:t>
            </a:r>
            <a:endParaRPr kumimoji="0" lang="en-US"/>
          </a:p>
        </p:txBody>
      </p:sp>
      <p:sp>
        <p:nvSpPr>
          <p:cNvPr id="28" name="Zástupný symbol pro datum 27"/>
          <p:cNvSpPr>
            <a:spLocks noGrp="1"/>
          </p:cNvSpPr>
          <p:nvPr>
            <p:ph type="dt" sz="half" idx="10"/>
          </p:nvPr>
        </p:nvSpPr>
        <p:spPr/>
        <p:txBody>
          <a:bodyPr/>
          <a:lstStyle/>
          <a:p>
            <a:fld id="{F1B6A7AB-5744-47AD-A682-D06A6B333321}" type="datetimeFigureOut">
              <a:rPr lang="cs-CZ" smtClean="0"/>
              <a:pPr/>
              <a:t>17.3.2012</a:t>
            </a:fld>
            <a:endParaRPr lang="cs-CZ"/>
          </a:p>
        </p:txBody>
      </p:sp>
      <p:sp>
        <p:nvSpPr>
          <p:cNvPr id="17" name="Zástupný symbol pro zápatí 16"/>
          <p:cNvSpPr>
            <a:spLocks noGrp="1"/>
          </p:cNvSpPr>
          <p:nvPr>
            <p:ph type="ftr" sz="quarter" idx="11"/>
          </p:nvPr>
        </p:nvSpPr>
        <p:spPr/>
        <p:txBody>
          <a:bodyPr/>
          <a:lstStyle/>
          <a:p>
            <a:endParaRPr lang="cs-CZ"/>
          </a:p>
        </p:txBody>
      </p:sp>
      <p:sp>
        <p:nvSpPr>
          <p:cNvPr id="29" name="Zástupný symbol pro číslo snímku 28"/>
          <p:cNvSpPr>
            <a:spLocks noGrp="1"/>
          </p:cNvSpPr>
          <p:nvPr>
            <p:ph type="sldNum" sz="quarter" idx="12"/>
          </p:nvPr>
        </p:nvSpPr>
        <p:spPr/>
        <p:txBody>
          <a:bodyPr/>
          <a:lstStyle/>
          <a:p>
            <a:fld id="{73D5FDBC-6024-4BBC-8F98-311B8AE9422A}" type="slidenum">
              <a:rPr lang="cs-CZ" smtClean="0"/>
              <a:pPr/>
              <a:t>‹#›</a:t>
            </a:fld>
            <a:endParaRPr lang="cs-CZ"/>
          </a:p>
        </p:txBody>
      </p:sp>
      <p:sp>
        <p:nvSpPr>
          <p:cNvPr id="9" name="Podnadpis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F1B6A7AB-5744-47AD-A682-D06A6B333321}" type="datetimeFigureOut">
              <a:rPr lang="cs-CZ" smtClean="0"/>
              <a:pPr/>
              <a:t>17.3.2012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F1B6A7AB-5744-47AD-A682-D06A6B333321}" type="datetimeFigureOut">
              <a:rPr lang="cs-CZ" smtClean="0"/>
              <a:pPr/>
              <a:t>17.3.2012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obsah 2"/>
          <p:cNvSpPr>
            <a:spLocks noGrp="1"/>
          </p:cNvSpPr>
          <p:nvPr>
            <p:ph idx="1"/>
          </p:nvPr>
        </p:nvSpPr>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F1B6A7AB-5744-47AD-A682-D06A6B333321}" type="datetimeFigureOut">
              <a:rPr lang="cs-CZ" smtClean="0"/>
              <a:pPr/>
              <a:t>17.3.2012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p:txBody>
          <a:bodyPr/>
          <a:lstStyle/>
          <a:p>
            <a:fld id="{F1B6A7AB-5744-47AD-A682-D06A6B333321}" type="datetimeFigureOut">
              <a:rPr lang="cs-CZ" smtClean="0"/>
              <a:pPr/>
              <a:t>17.3.2012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a:xfrm>
            <a:off x="7924800" y="6416675"/>
            <a:ext cx="762000" cy="365125"/>
          </a:xfrm>
        </p:spPr>
        <p:txBody>
          <a:bodyPr/>
          <a:lstStyle/>
          <a:p>
            <a:fld id="{73D5FDBC-6024-4BBC-8F98-311B8AE9422A}" type="slidenum">
              <a:rPr lang="cs-CZ" smtClean="0"/>
              <a:pPr/>
              <a:t>‹#›</a:t>
            </a:fld>
            <a:endParaRPr lang="cs-C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obsah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F1B6A7AB-5744-47AD-A682-D06A6B333321}" type="datetimeFigureOut">
              <a:rPr lang="cs-CZ" smtClean="0"/>
              <a:pPr/>
              <a:t>17.3.2012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8229600" cy="1143000"/>
          </a:xfrm>
        </p:spPr>
        <p:txBody>
          <a:bodyPr anchor="ctr"/>
          <a:lstStyle>
            <a:lvl1pPr>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p>
            <a:fld id="{F1B6A7AB-5744-47AD-A682-D06A6B333321}" type="datetimeFigureOut">
              <a:rPr lang="cs-CZ" smtClean="0"/>
              <a:pPr/>
              <a:t>17.3.2012</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p>
            <a:fld id="{F1B6A7AB-5744-47AD-A682-D06A6B333321}" type="datetimeFigureOut">
              <a:rPr lang="cs-CZ" smtClean="0"/>
              <a:pPr/>
              <a:t>17.3.2012</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F1B6A7AB-5744-47AD-A682-D06A6B333321}" type="datetimeFigureOut">
              <a:rPr lang="cs-CZ" smtClean="0"/>
              <a:pPr/>
              <a:t>17.3.2012</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F1B6A7AB-5744-47AD-A682-D06A6B333321}" type="datetimeFigureOut">
              <a:rPr lang="cs-CZ" smtClean="0"/>
              <a:pPr/>
              <a:t>17.3.2012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cs-CZ" smtClean="0"/>
              <a:t>Klepnutím lze upravit styl předlohy nadpisů.</a:t>
            </a:r>
            <a:endParaRPr kumimoji="0" lang="en-US"/>
          </a:p>
        </p:txBody>
      </p:sp>
      <p:sp>
        <p:nvSpPr>
          <p:cNvPr id="3" name="Zástupný symbol pro obrázek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cs-CZ" smtClean="0">
                <a:solidFill>
                  <a:schemeClr val="lt1"/>
                </a:solidFill>
                <a:latin typeface="+mn-lt"/>
                <a:ea typeface="+mn-ea"/>
                <a:cs typeface="+mn-cs"/>
              </a:rPr>
              <a:t>Klepnutím na ikonu přidáte obrázek.</a:t>
            </a:r>
            <a:endParaRPr kumimoji="0" lang="en-US" dirty="0">
              <a:solidFill>
                <a:schemeClr val="lt1"/>
              </a:solidFill>
              <a:latin typeface="+mn-lt"/>
              <a:ea typeface="+mn-ea"/>
              <a:cs typeface="+mn-cs"/>
            </a:endParaRPr>
          </a:p>
        </p:txBody>
      </p:sp>
      <p:sp>
        <p:nvSpPr>
          <p:cNvPr id="4" name="Zástupný symbol pro text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
        <p:nvSpPr>
          <p:cNvPr id="5" name="Zástupný symbol pro datum 4"/>
          <p:cNvSpPr>
            <a:spLocks noGrp="1"/>
          </p:cNvSpPr>
          <p:nvPr>
            <p:ph type="dt" sz="half" idx="10"/>
          </p:nvPr>
        </p:nvSpPr>
        <p:spPr/>
        <p:txBody>
          <a:bodyPr/>
          <a:lstStyle/>
          <a:p>
            <a:fld id="{F1B6A7AB-5744-47AD-A682-D06A6B333321}" type="datetimeFigureOut">
              <a:rPr lang="cs-CZ" smtClean="0"/>
              <a:pPr/>
              <a:t>17.3.2012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3D5FDBC-6024-4BBC-8F98-311B8AE9422A}" type="slidenum">
              <a:rPr lang="cs-CZ" smtClean="0"/>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0D851B"/>
            </a:gs>
            <a:gs pos="17999">
              <a:srgbClr val="FEE7F2"/>
            </a:gs>
            <a:gs pos="36000">
              <a:srgbClr val="FAC77D"/>
            </a:gs>
            <a:gs pos="61000">
              <a:srgbClr val="FBA97D"/>
            </a:gs>
            <a:gs pos="82001">
              <a:srgbClr val="FBD49C"/>
            </a:gs>
            <a:gs pos="100000">
              <a:srgbClr val="FEE7F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2" name="Zástupný symbol pro nadpis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cs-CZ" smtClean="0"/>
              <a:t>Klepnutím lze upravit styl předlohy nadpisů.</a:t>
            </a:r>
            <a:endParaRPr kumimoji="0" lang="en-US"/>
          </a:p>
        </p:txBody>
      </p:sp>
      <p:sp>
        <p:nvSpPr>
          <p:cNvPr id="13" name="Zástupný symbol pro text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4" name="Zástupný symbol pro datum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1B6A7AB-5744-47AD-A682-D06A6B333321}" type="datetimeFigureOut">
              <a:rPr lang="cs-CZ" smtClean="0"/>
              <a:pPr/>
              <a:t>17.3.2012</a:t>
            </a:fld>
            <a:endParaRPr lang="cs-CZ"/>
          </a:p>
        </p:txBody>
      </p:sp>
      <p:sp>
        <p:nvSpPr>
          <p:cNvPr id="3" name="Zástupný symbol pro zápatí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cs-CZ"/>
          </a:p>
        </p:txBody>
      </p:sp>
      <p:sp>
        <p:nvSpPr>
          <p:cNvPr id="23" name="Zástupný symbol pro číslo snímku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3D5FDBC-6024-4BBC-8F98-311B8AE9422A}" type="slidenum">
              <a:rPr lang="cs-CZ" smtClean="0"/>
              <a:pPr/>
              <a:t>‹#›</a:t>
            </a:fld>
            <a:endParaRPr lang="cs-CZ"/>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tERIzO4bz6k" TargetMode="External"/><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www.youtube.com/watch?v=K17w2lQms20" TargetMode="External"/><Relationship Id="rId7" Type="http://schemas.openxmlformats.org/officeDocument/2006/relationships/image" Target="../media/image37.png"/><Relationship Id="rId2" Type="http://schemas.openxmlformats.org/officeDocument/2006/relationships/hyperlink" Target="http://www.youtube.com/watch?v=22gUYhzG3iI" TargetMode="Externa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hyperlink" Target="http://www.youtube.com/watch?v=FcJW-CjKn7A&amp;feature=relmfu" TargetMode="External"/><Relationship Id="rId4" Type="http://schemas.openxmlformats.org/officeDocument/2006/relationships/hyperlink" Target="http://www.youtube.com/watch?v=0ECAvx6gxlQ&amp;feature=related"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aktualne-svet.pise.cz/63613-zavislost-deti-na-pc.html" TargetMode="External"/><Relationship Id="rId13" Type="http://schemas.openxmlformats.org/officeDocument/2006/relationships/hyperlink" Target="http://pcdrogou.blog.cz/0906/zavislost-na-pc-neni-legrace" TargetMode="External"/><Relationship Id="rId3" Type="http://schemas.openxmlformats.org/officeDocument/2006/relationships/hyperlink" Target="http://www.novinky.cz/internet-a-pc/256160-zavislost-na-internetu-pusobi-podobne-zmeny-v-mozku-jako-alkohol-nebo-drogy.html" TargetMode="External"/><Relationship Id="rId7" Type="http://schemas.openxmlformats.org/officeDocument/2006/relationships/hyperlink" Target="http://www.bedlive.info/2010/11/" TargetMode="External"/><Relationship Id="rId12" Type="http://schemas.openxmlformats.org/officeDocument/2006/relationships/hyperlink" Target="http://tomaserlich.cz/zavislost-na-pocitacich-a-pocitacovych-hrach/" TargetMode="External"/><Relationship Id="rId2" Type="http://schemas.openxmlformats.org/officeDocument/2006/relationships/hyperlink" Target="http://www.antifacebook.net/" TargetMode="External"/><Relationship Id="rId1" Type="http://schemas.openxmlformats.org/officeDocument/2006/relationships/slideLayout" Target="../slideLayouts/slideLayout2.xml"/><Relationship Id="rId6" Type="http://schemas.openxmlformats.org/officeDocument/2006/relationships/hyperlink" Target="http://www.vyplnto.cz/realizovane-pruzkumy/zavislost-na-pc-internetu-hrach/" TargetMode="External"/><Relationship Id="rId11" Type="http://schemas.openxmlformats.org/officeDocument/2006/relationships/hyperlink" Target="http://www.detskestranky.cz/rubrika/27-zdravi_a_vychova/21" TargetMode="External"/><Relationship Id="rId5" Type="http://schemas.openxmlformats.org/officeDocument/2006/relationships/hyperlink" Target="http://www.blesk.cz/clanek/zpravy-udalosti-zajimavosti/167246/jste-zavisli-na-facebooku-pak-je-tahle-postel-primo-pro-vas.html" TargetMode="External"/><Relationship Id="rId10" Type="http://schemas.openxmlformats.org/officeDocument/2006/relationships/hyperlink" Target="http://www.gamepark.cz/aikuv_blog_1_gemblerstvi_406692.htm" TargetMode="External"/><Relationship Id="rId4" Type="http://schemas.openxmlformats.org/officeDocument/2006/relationships/hyperlink" Target="http://hospudka.net/5845/zavislost-na-internetu/" TargetMode="External"/><Relationship Id="rId9" Type="http://schemas.openxmlformats.org/officeDocument/2006/relationships/hyperlink" Target="http://www.nebudobet.cz/?page=netholismus"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diskuse.doktorka.cz/patologicka-zavislost-internetu/" TargetMode="External"/><Relationship Id="rId3" Type="http://schemas.openxmlformats.org/officeDocument/2006/relationships/hyperlink" Target="http://www.mediafax.cz/zahranici/3118653-Americanka-zabila-svoje-dite-protoze-ji-rusilo-pri-hre-na-Facebooku" TargetMode="External"/><Relationship Id="rId7" Type="http://schemas.openxmlformats.org/officeDocument/2006/relationships/hyperlink" Target="http://www.lupa.cz/clanky/zavislost-na-internetu-bluf-ci-realita/" TargetMode="External"/><Relationship Id="rId2" Type="http://schemas.openxmlformats.org/officeDocument/2006/relationships/hyperlink" Target="http://www.novinky.cz/internet-a-pc/146969-zavislost-na-internetu-muze-obratit-zivot-vzhuru-nohama.html" TargetMode="External"/><Relationship Id="rId1" Type="http://schemas.openxmlformats.org/officeDocument/2006/relationships/slideLayout" Target="../slideLayouts/slideLayout2.xml"/><Relationship Id="rId6" Type="http://schemas.openxmlformats.org/officeDocument/2006/relationships/hyperlink" Target="http://technet.idnes.cz/sw_internet.asp?r=sw_internet&amp;c=A050330_113519_sw_internet_brz" TargetMode="External"/><Relationship Id="rId11" Type="http://schemas.openxmlformats.org/officeDocument/2006/relationships/hyperlink" Target="http://pctuning.tyden.cz/index.php?option=com_content&amp;view=article&amp;id=15178&amp;catid=1&amp;Itemid=57" TargetMode="External"/><Relationship Id="rId5" Type="http://schemas.openxmlformats.org/officeDocument/2006/relationships/hyperlink" Target="http://www.kafe.cz/chci-byt-zdrava/co-trapi-dusi/netholismus-zavislost-na-internetu-728.aspx" TargetMode="External"/><Relationship Id="rId10" Type="http://schemas.openxmlformats.org/officeDocument/2006/relationships/hyperlink" Target="http://web.net-mag.cz/?action=art&amp;num=731" TargetMode="External"/><Relationship Id="rId4" Type="http://schemas.openxmlformats.org/officeDocument/2006/relationships/hyperlink" Target="http://www.fiftyfifty.cz/Novy-prizrak-zavislosti-8649604.php" TargetMode="External"/><Relationship Id="rId9" Type="http://schemas.openxmlformats.org/officeDocument/2006/relationships/hyperlink" Target="http://www.aktip.cz/cs/publikace/z-tisku/zavislost-na-pocitacich-ocima-odbornika.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500694" y="3500438"/>
            <a:ext cx="3190883" cy="2121937"/>
          </a:xfrm>
          <a:prstGeom prst="rect">
            <a:avLst/>
          </a:prstGeom>
          <a:noFill/>
          <a:ln w="9525">
            <a:noFill/>
            <a:miter lim="800000"/>
            <a:headEnd/>
            <a:tailEnd/>
          </a:ln>
          <a:effectLst/>
          <a:scene3d>
            <a:camera prst="orthographicFront">
              <a:rot lat="0" lon="21299999" rev="900000"/>
            </a:camera>
            <a:lightRig rig="threePt" dir="t"/>
          </a:scene3d>
        </p:spPr>
      </p:pic>
      <p:pic>
        <p:nvPicPr>
          <p:cNvPr id="9" name="Obrázek 8"/>
          <p:cNvPicPr/>
          <p:nvPr/>
        </p:nvPicPr>
        <p:blipFill>
          <a:blip r:embed="rId3" cstate="print"/>
          <a:stretch>
            <a:fillRect/>
          </a:stretch>
        </p:blipFill>
        <p:spPr>
          <a:xfrm>
            <a:off x="6572264" y="1500174"/>
            <a:ext cx="2571737" cy="1385885"/>
          </a:xfrm>
          <a:prstGeom prst="rect">
            <a:avLst/>
          </a:prstGeom>
          <a:scene3d>
            <a:camera prst="orthographicFront">
              <a:rot lat="0" lon="0" rev="1500000"/>
            </a:camera>
            <a:lightRig rig="threePt" dir="t"/>
          </a:scene3d>
        </p:spPr>
      </p:pic>
      <p:pic>
        <p:nvPicPr>
          <p:cNvPr id="8" name="Obrázek 7"/>
          <p:cNvPicPr/>
          <p:nvPr/>
        </p:nvPicPr>
        <p:blipFill>
          <a:blip r:embed="rId4" cstate="print"/>
          <a:stretch>
            <a:fillRect/>
          </a:stretch>
        </p:blipFill>
        <p:spPr>
          <a:xfrm>
            <a:off x="571472" y="1357298"/>
            <a:ext cx="2053590" cy="1619885"/>
          </a:xfrm>
          <a:prstGeom prst="rect">
            <a:avLst/>
          </a:prstGeom>
          <a:scene3d>
            <a:camera prst="orthographicFront">
              <a:rot lat="0" lon="0" rev="19799999"/>
            </a:camera>
            <a:lightRig rig="threePt" dir="t"/>
          </a:scene3d>
        </p:spPr>
      </p:pic>
      <p:sp>
        <p:nvSpPr>
          <p:cNvPr id="4" name="Nadpis 3"/>
          <p:cNvSpPr>
            <a:spLocks noGrp="1"/>
          </p:cNvSpPr>
          <p:nvPr>
            <p:ph type="ctrTitle"/>
          </p:nvPr>
        </p:nvSpPr>
        <p:spPr>
          <a:xfrm>
            <a:off x="539552" y="548680"/>
            <a:ext cx="7772400" cy="1470025"/>
          </a:xfrm>
          <a:effectLst>
            <a:glow rad="228600">
              <a:schemeClr val="accent4">
                <a:satMod val="175000"/>
                <a:alpha val="40000"/>
              </a:schemeClr>
            </a:glow>
          </a:effectLst>
        </p:spPr>
        <p:txBody>
          <a:bodyPr>
            <a:noAutofit/>
          </a:bodyPr>
          <a:lstStyle/>
          <a:p>
            <a:r>
              <a:rPr lang="cs-CZ" sz="4400" dirty="0" smtClean="0">
                <a:ln>
                  <a:solidFill>
                    <a:schemeClr val="accent6">
                      <a:lumMod val="50000"/>
                    </a:schemeClr>
                  </a:solidFill>
                </a:ln>
                <a:solidFill>
                  <a:schemeClr val="bg1"/>
                </a:solidFill>
                <a:latin typeface="Comic Sans MS" pitchFamily="66" charset="0"/>
              </a:rPr>
              <a:t>NOVODOBÉ ZÁVISLOSTI</a:t>
            </a:r>
            <a:br>
              <a:rPr lang="cs-CZ" sz="4400" dirty="0" smtClean="0">
                <a:ln>
                  <a:solidFill>
                    <a:schemeClr val="accent6">
                      <a:lumMod val="50000"/>
                    </a:schemeClr>
                  </a:solidFill>
                </a:ln>
                <a:solidFill>
                  <a:schemeClr val="bg1"/>
                </a:solidFill>
                <a:latin typeface="Comic Sans MS" pitchFamily="66" charset="0"/>
              </a:rPr>
            </a:br>
            <a:endParaRPr lang="cs-CZ" sz="4400" dirty="0">
              <a:ln>
                <a:solidFill>
                  <a:schemeClr val="accent6">
                    <a:lumMod val="50000"/>
                  </a:schemeClr>
                </a:solidFill>
              </a:ln>
              <a:solidFill>
                <a:schemeClr val="bg1"/>
              </a:solidFill>
              <a:latin typeface="Comic Sans MS" pitchFamily="66" charset="0"/>
            </a:endParaRPr>
          </a:p>
        </p:txBody>
      </p:sp>
      <p:sp>
        <p:nvSpPr>
          <p:cNvPr id="5" name="Podnadpis 4"/>
          <p:cNvSpPr>
            <a:spLocks noGrp="1"/>
          </p:cNvSpPr>
          <p:nvPr>
            <p:ph type="subTitle" idx="1"/>
          </p:nvPr>
        </p:nvSpPr>
        <p:spPr>
          <a:xfrm>
            <a:off x="4283968" y="5517232"/>
            <a:ext cx="4600600" cy="1080120"/>
          </a:xfrm>
          <a:noFill/>
          <a:ln>
            <a:noFill/>
          </a:ln>
          <a:effectLst>
            <a:glow rad="101600">
              <a:schemeClr val="accent1">
                <a:lumMod val="75000"/>
                <a:alpha val="60000"/>
              </a:schemeClr>
            </a:glow>
            <a:outerShdw blurRad="190500" dist="228600" dir="2700000" sy="90000" rotWithShape="0">
              <a:srgbClr val="000000">
                <a:alpha val="25500"/>
              </a:srgbClr>
            </a:outerShdw>
          </a:effectLst>
        </p:spPr>
        <p:style>
          <a:lnRef idx="0">
            <a:schemeClr val="accent3"/>
          </a:lnRef>
          <a:fillRef idx="3">
            <a:schemeClr val="accent3"/>
          </a:fillRef>
          <a:effectRef idx="3">
            <a:schemeClr val="accent3"/>
          </a:effectRef>
          <a:fontRef idx="minor">
            <a:schemeClr val="lt1"/>
          </a:fontRef>
        </p:style>
        <p:txBody>
          <a:bodyPr/>
          <a:lstStyle/>
          <a:p>
            <a:r>
              <a:rPr lang="cs-CZ" b="1" dirty="0" smtClean="0">
                <a:ln>
                  <a:solidFill>
                    <a:schemeClr val="accent3"/>
                  </a:solidFill>
                </a:ln>
                <a:solidFill>
                  <a:schemeClr val="bg1"/>
                </a:solidFill>
              </a:rPr>
              <a:t>Bc. Jaroslava Baďurová</a:t>
            </a:r>
            <a:endParaRPr lang="cs-CZ" b="1" dirty="0">
              <a:ln>
                <a:solidFill>
                  <a:schemeClr val="accent3"/>
                </a:solidFill>
              </a:ln>
              <a:solidFill>
                <a:schemeClr val="bg1"/>
              </a:solidFill>
            </a:endParaRPr>
          </a:p>
        </p:txBody>
      </p:sp>
      <p:sp>
        <p:nvSpPr>
          <p:cNvPr id="6" name="Obdélník 5"/>
          <p:cNvSpPr/>
          <p:nvPr/>
        </p:nvSpPr>
        <p:spPr>
          <a:xfrm>
            <a:off x="827584" y="2996952"/>
            <a:ext cx="7427033" cy="1169551"/>
          </a:xfrm>
          <a:prstGeom prst="rect">
            <a:avLst/>
          </a:prstGeom>
        </p:spPr>
        <p:txBody>
          <a:bodyPr wrap="none">
            <a:spAutoFit/>
          </a:bodyPr>
          <a:lstStyle/>
          <a:p>
            <a:r>
              <a:rPr lang="cs-CZ" sz="7000" dirty="0" smtClean="0">
                <a:ln>
                  <a:solidFill>
                    <a:schemeClr val="accent6">
                      <a:lumMod val="50000"/>
                    </a:schemeClr>
                  </a:solidFill>
                </a:ln>
                <a:solidFill>
                  <a:schemeClr val="bg1"/>
                </a:solidFill>
                <a:latin typeface="Comic Sans MS" pitchFamily="66" charset="0"/>
              </a:rPr>
              <a:t>NETHOLISMUS </a:t>
            </a:r>
            <a:endParaRPr lang="cs-CZ" sz="7000" dirty="0"/>
          </a:p>
        </p:txBody>
      </p:sp>
      <p:pic>
        <p:nvPicPr>
          <p:cNvPr id="7" name="Picture 2"/>
          <p:cNvPicPr/>
          <p:nvPr/>
        </p:nvPicPr>
        <p:blipFill>
          <a:blip r:embed="rId5" cstate="print"/>
          <a:srcRect/>
          <a:stretch>
            <a:fillRect/>
          </a:stretch>
        </p:blipFill>
        <p:spPr bwMode="auto">
          <a:xfrm>
            <a:off x="428596" y="4286256"/>
            <a:ext cx="1837690" cy="1626870"/>
          </a:xfrm>
          <a:prstGeom prst="rect">
            <a:avLst/>
          </a:prstGeom>
          <a:noFill/>
          <a:ln w="9525">
            <a:noFill/>
            <a:miter lim="800000"/>
            <a:headEnd/>
            <a:tailEnd/>
          </a:ln>
          <a:scene3d>
            <a:camera prst="orthographicFront">
              <a:rot lat="868651" lon="21361969" rev="20369749"/>
            </a:camera>
            <a:lightRig rig="threePt" dir="t"/>
          </a:scene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928794" y="1714488"/>
            <a:ext cx="5500726" cy="4125474"/>
          </a:xfrm>
          <a:prstGeom prst="rect">
            <a:avLst/>
          </a:prstGeom>
          <a:noFill/>
          <a:ln w="9525">
            <a:noFill/>
            <a:miter lim="800000"/>
            <a:headEnd/>
            <a:tailEnd/>
          </a:ln>
          <a:effectLst/>
        </p:spPr>
      </p:pic>
      <p:sp>
        <p:nvSpPr>
          <p:cNvPr id="4" name="Vývojový diagram: paměť se sekvenčním přístupem 3"/>
          <p:cNvSpPr/>
          <p:nvPr/>
        </p:nvSpPr>
        <p:spPr>
          <a:xfrm>
            <a:off x="7786710" y="3357562"/>
            <a:ext cx="1143008" cy="1183644"/>
          </a:xfrm>
          <a:prstGeom prst="flowChartMagneticTape">
            <a:avLst/>
          </a:prstGeom>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cs-CZ" sz="1500" dirty="0" smtClean="0"/>
              <a:t>5 a více hodin</a:t>
            </a:r>
            <a:endParaRPr lang="cs-CZ" sz="1500" dirty="0"/>
          </a:p>
        </p:txBody>
      </p:sp>
      <p:sp>
        <p:nvSpPr>
          <p:cNvPr id="5" name="Obláček 4"/>
          <p:cNvSpPr/>
          <p:nvPr/>
        </p:nvSpPr>
        <p:spPr>
          <a:xfrm>
            <a:off x="500034" y="4000504"/>
            <a:ext cx="1214446" cy="928694"/>
          </a:xfrm>
          <a:prstGeom prst="cloudCallout">
            <a:avLst>
              <a:gd name="adj1" fmla="val -38088"/>
              <a:gd name="adj2" fmla="val 52244"/>
            </a:avLst>
          </a:prstGeom>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cs-CZ" sz="1500" dirty="0">
                <a:effectLst/>
                <a:ea typeface="Calibri"/>
                <a:cs typeface="Times New Roman"/>
              </a:rPr>
              <a:t> </a:t>
            </a:r>
            <a:endParaRPr lang="cs-CZ" sz="1500" dirty="0" smtClean="0">
              <a:effectLst/>
              <a:ea typeface="Calibri"/>
              <a:cs typeface="Times New Roman"/>
            </a:endParaRPr>
          </a:p>
          <a:p>
            <a:pPr algn="ctr">
              <a:lnSpc>
                <a:spcPct val="115000"/>
              </a:lnSpc>
              <a:spcAft>
                <a:spcPts val="1000"/>
              </a:spcAft>
            </a:pPr>
            <a:r>
              <a:rPr lang="cs-CZ" sz="1500" dirty="0" smtClean="0">
                <a:effectLst/>
                <a:ea typeface="Calibri"/>
                <a:cs typeface="Times New Roman"/>
              </a:rPr>
              <a:t>vůbec</a:t>
            </a:r>
            <a:endParaRPr lang="cs-CZ" sz="1500" dirty="0">
              <a:effectLst/>
              <a:ea typeface="Calibri"/>
              <a:cs typeface="Times New Roman"/>
            </a:endParaRPr>
          </a:p>
        </p:txBody>
      </p:sp>
      <p:sp>
        <p:nvSpPr>
          <p:cNvPr id="6" name="Oválný popisek 5"/>
          <p:cNvSpPr/>
          <p:nvPr/>
        </p:nvSpPr>
        <p:spPr>
          <a:xfrm>
            <a:off x="285720" y="1857364"/>
            <a:ext cx="1200152" cy="1071570"/>
          </a:xfrm>
          <a:prstGeom prst="wedgeEllipseCallout">
            <a:avLst/>
          </a:prstGeom>
        </p:spPr>
        <p:style>
          <a:lnRef idx="3">
            <a:schemeClr val="lt1"/>
          </a:lnRef>
          <a:fillRef idx="1">
            <a:schemeClr val="accent4"/>
          </a:fillRef>
          <a:effectRef idx="1">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cs-CZ" sz="1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Calibri"/>
                <a:cs typeface="Arial" pitchFamily="34" charset="0"/>
              </a:rPr>
              <a:t>1- 2 hodiny</a:t>
            </a:r>
            <a:endParaRPr lang="cs-CZ" sz="1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Calibri"/>
              <a:cs typeface="Arial" pitchFamily="34" charset="0"/>
            </a:endParaRPr>
          </a:p>
        </p:txBody>
      </p:sp>
      <p:sp>
        <p:nvSpPr>
          <p:cNvPr id="7" name="Zaoblený obdélníkový popisek 6"/>
          <p:cNvSpPr/>
          <p:nvPr/>
        </p:nvSpPr>
        <p:spPr>
          <a:xfrm>
            <a:off x="7858148" y="1643050"/>
            <a:ext cx="914400" cy="857256"/>
          </a:xfrm>
          <a:prstGeom prst="wedgeRoundRectCallout">
            <a:avLst>
              <a:gd name="adj1" fmla="val -84374"/>
              <a:gd name="adj2" fmla="val 11389"/>
              <a:gd name="adj3" fmla="val 16667"/>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cs-CZ" sz="1500" smtClean="0">
                <a:effectLst/>
                <a:ea typeface="Calibri"/>
                <a:cs typeface="Times New Roman"/>
              </a:rPr>
              <a:t>3 - 4 </a:t>
            </a:r>
            <a:r>
              <a:rPr lang="cs-CZ" sz="1500" dirty="0" smtClean="0">
                <a:effectLst/>
                <a:ea typeface="Calibri"/>
                <a:cs typeface="Times New Roman"/>
              </a:rPr>
              <a:t>hodiny</a:t>
            </a:r>
            <a:endParaRPr lang="cs-CZ" sz="1500" dirty="0">
              <a:effectLst/>
              <a:ea typeface="Calibri"/>
              <a:cs typeface="Times New Roman"/>
            </a:endParaRPr>
          </a:p>
        </p:txBody>
      </p:sp>
      <p:sp>
        <p:nvSpPr>
          <p:cNvPr id="9" name="Nadpis 1"/>
          <p:cNvSpPr txBox="1">
            <a:spLocks/>
          </p:cNvSpPr>
          <p:nvPr/>
        </p:nvSpPr>
        <p:spPr>
          <a:xfrm>
            <a:off x="457200" y="274638"/>
            <a:ext cx="8229600" cy="1143000"/>
          </a:xfrm>
          <a:prstGeom prst="rect">
            <a:avLst/>
          </a:prstGeom>
        </p:spPr>
        <p:txBody>
          <a:bodyP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cs-CZ" sz="4100" b="1" i="0" u="none" strike="noStrike" kern="1200" cap="none" spc="0" normalizeH="0" baseline="0" noProof="0" dirty="0" smtClean="0">
                <a:ln w="6350">
                  <a:noFill/>
                </a:ln>
                <a:solidFill>
                  <a:schemeClr val="bg1"/>
                </a:solidFill>
                <a:effectLst>
                  <a:outerShdw blurRad="114300" dist="101600" dir="2700000" algn="tl" rotWithShape="0">
                    <a:srgbClr val="000000">
                      <a:alpha val="40000"/>
                    </a:srgbClr>
                  </a:outerShdw>
                </a:effectLst>
                <a:uLnTx/>
                <a:uFillTx/>
                <a:latin typeface="Comic Sans MS" pitchFamily="66" charset="0"/>
                <a:ea typeface="+mj-ea"/>
                <a:cs typeface="+mj-cs"/>
              </a:rPr>
              <a:t>3. Hodina </a:t>
            </a:r>
            <a:br>
              <a:rPr kumimoji="0" lang="cs-CZ" sz="4100" b="1" i="0" u="none" strike="noStrike" kern="1200" cap="none" spc="0" normalizeH="0" baseline="0" noProof="0" dirty="0" smtClean="0">
                <a:ln w="6350">
                  <a:noFill/>
                </a:ln>
                <a:solidFill>
                  <a:schemeClr val="bg1"/>
                </a:solidFill>
                <a:effectLst>
                  <a:outerShdw blurRad="114300" dist="101600" dir="2700000" algn="tl" rotWithShape="0">
                    <a:srgbClr val="000000">
                      <a:alpha val="40000"/>
                    </a:srgbClr>
                  </a:outerShdw>
                </a:effectLst>
                <a:uLnTx/>
                <a:uFillTx/>
                <a:latin typeface="Comic Sans MS" pitchFamily="66" charset="0"/>
                <a:ea typeface="+mj-ea"/>
                <a:cs typeface="+mj-cs"/>
              </a:rPr>
            </a:br>
            <a:r>
              <a:rPr kumimoji="0" lang="cs-CZ" sz="4100" b="1" i="0" u="none" strike="noStrike" kern="1200" cap="none" spc="0" normalizeH="0" baseline="0" noProof="0" dirty="0" smtClean="0">
                <a:ln w="6350">
                  <a:noFill/>
                </a:ln>
                <a:solidFill>
                  <a:schemeClr val="bg1"/>
                </a:solidFill>
                <a:effectLst>
                  <a:outerShdw blurRad="114300" dist="101600" dir="2700000" algn="tl" rotWithShape="0">
                    <a:srgbClr val="000000">
                      <a:alpha val="40000"/>
                    </a:srgbClr>
                  </a:outerShdw>
                </a:effectLst>
                <a:uLnTx/>
                <a:uFillTx/>
                <a:latin typeface="Comic Sans MS" pitchFamily="66" charset="0"/>
                <a:ea typeface="+mj-ea"/>
                <a:cs typeface="+mj-cs"/>
              </a:rPr>
              <a:t>Články</a:t>
            </a:r>
            <a:r>
              <a:rPr kumimoji="0" lang="cs-CZ" sz="4100" b="1" i="0" u="none" strike="noStrike" kern="1200" cap="none" spc="0" normalizeH="0" baseline="0" noProof="0" dirty="0" smtClean="0">
                <a:ln w="6350">
                  <a:noFill/>
                </a:ln>
                <a:solidFill>
                  <a:srgbClr val="FF0000"/>
                </a:solidFill>
                <a:effectLst>
                  <a:outerShdw blurRad="114300" dist="101600" dir="2700000" algn="tl" rotWithShape="0">
                    <a:srgbClr val="000000">
                      <a:alpha val="40000"/>
                    </a:srgbClr>
                  </a:outerShdw>
                </a:effectLst>
                <a:uLnTx/>
                <a:uFillTx/>
                <a:latin typeface="Comic Sans MS" pitchFamily="66" charset="0"/>
                <a:ea typeface="+mj-ea"/>
                <a:cs typeface="+mj-cs"/>
              </a:rPr>
              <a:t>, graf</a:t>
            </a:r>
            <a:endParaRPr kumimoji="0" lang="cs-CZ" sz="4100" b="1" i="0" u="none" strike="noStrike" kern="1200" cap="none" spc="0" normalizeH="0" baseline="0" noProof="0" dirty="0">
              <a:ln w="6350">
                <a:noFill/>
              </a:ln>
              <a:solidFill>
                <a:srgbClr val="FF0000"/>
              </a:solidFill>
              <a:effectLst>
                <a:outerShdw blurRad="114300" dist="101600" dir="2700000" algn="tl" rotWithShape="0">
                  <a:srgbClr val="000000">
                    <a:alpha val="40000"/>
                  </a:srgbClr>
                </a:outerShdw>
              </a:effectLst>
              <a:uLnTx/>
              <a:uFillTx/>
              <a:latin typeface="+mj-lt"/>
              <a:ea typeface="+mj-ea"/>
              <a:cs typeface="+mj-cs"/>
            </a:endParaRPr>
          </a:p>
        </p:txBody>
      </p:sp>
      <p:sp>
        <p:nvSpPr>
          <p:cNvPr id="10" name="Obdélník 9"/>
          <p:cNvSpPr/>
          <p:nvPr/>
        </p:nvSpPr>
        <p:spPr>
          <a:xfrm>
            <a:off x="395536" y="5949280"/>
            <a:ext cx="5040560" cy="461665"/>
          </a:xfrm>
          <a:prstGeom prst="rect">
            <a:avLst/>
          </a:prstGeom>
        </p:spPr>
        <p:txBody>
          <a:bodyPr wrap="square">
            <a:spAutoFit/>
          </a:bodyPr>
          <a:lstStyle/>
          <a:p>
            <a:pPr lvl="0" fontAlgn="base">
              <a:spcBef>
                <a:spcPct val="0"/>
              </a:spcBef>
              <a:spcAft>
                <a:spcPct val="0"/>
              </a:spcAft>
            </a:pPr>
            <a:r>
              <a:rPr lang="cs-CZ" sz="2400" b="1" dirty="0" smtClean="0">
                <a:solidFill>
                  <a:srgbClr val="FF0000"/>
                </a:solidFill>
                <a:latin typeface="Arial" pitchFamily="34" charset="0"/>
                <a:ea typeface="Times New Roman" pitchFamily="18" charset="0"/>
                <a:cs typeface="Arial" pitchFamily="34" charset="0"/>
              </a:rPr>
              <a:t>Střepiny - Závislost na PC hrách: </a:t>
            </a:r>
            <a:endParaRPr lang="cs-CZ" sz="2400" b="1" dirty="0" smtClean="0">
              <a:solidFill>
                <a:srgbClr val="365F91"/>
              </a:solidFill>
              <a:latin typeface="Arial" pitchFamily="34" charset="0"/>
              <a:ea typeface="Times New Roman" pitchFamily="18" charset="0"/>
              <a:cs typeface="Arial" pitchFamily="34" charset="0"/>
            </a:endParaRPr>
          </a:p>
        </p:txBody>
      </p:sp>
      <p:sp>
        <p:nvSpPr>
          <p:cNvPr id="11" name="Rectangle 1"/>
          <p:cNvSpPr>
            <a:spLocks noChangeArrowheads="1"/>
          </p:cNvSpPr>
          <p:nvPr/>
        </p:nvSpPr>
        <p:spPr bwMode="auto">
          <a:xfrm>
            <a:off x="5292080" y="5661248"/>
            <a:ext cx="1512168" cy="769344"/>
          </a:xfrm>
          <a:prstGeom prst="rect">
            <a:avLst/>
          </a:prstGeom>
          <a:noFill/>
          <a:ln w="9525">
            <a:noFill/>
            <a:miter lim="800000"/>
            <a:headEnd/>
            <a:tailEnd/>
          </a:ln>
          <a:effectLst/>
        </p:spPr>
        <p:txBody>
          <a:bodyPr vert="horz" wrap="square" lIns="91440" tIns="304704"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sz="3000" b="0" i="0" u="none" strike="noStrike" cap="none" normalizeH="0" baseline="0" dirty="0" smtClean="0">
                <a:ln>
                  <a:noFill/>
                </a:ln>
                <a:solidFill>
                  <a:srgbClr val="7030A0"/>
                </a:solidFill>
                <a:effectLst/>
                <a:latin typeface="Arial" pitchFamily="34" charset="0"/>
                <a:ea typeface="Calibri" pitchFamily="34" charset="0"/>
                <a:cs typeface="Arial" pitchFamily="34" charset="0"/>
                <a:hlinkClick r:id="rId3"/>
              </a:rPr>
              <a:t>Video</a:t>
            </a:r>
            <a:endParaRPr kumimoji="0" lang="cs-CZ" sz="3000" b="0" i="0" u="none" strike="noStrike" cap="none" normalizeH="0" baseline="0" dirty="0" smtClean="0">
              <a:ln>
                <a:noFill/>
              </a:ln>
              <a:solidFill>
                <a:srgbClr val="7030A0"/>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9"/>
                                        </p:tgtEl>
                                        <p:attrNameLst>
                                          <p:attrName>style.color</p:attrName>
                                        </p:attrNameLst>
                                      </p:cBhvr>
                                      <p:to>
                                        <a:schemeClr val="hlink"/>
                                      </p:to>
                                    </p:animClr>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6.66667E-6 -7.40741E-7 C 0.24445 0.0169 0.48889 0.03403 0.58524 0.04445 C 0.68195 0.05486 0.5849 0.05857 0.57899 0.0625 C 0.57309 0.06644 0.54879 0.0669 0.54983 0.06806 " pathEditMode="relative" ptsTypes="aaaA">
                                      <p:cBhvr>
                                        <p:cTn id="10" dur="2000" fill="hold"/>
                                        <p:tgtEl>
                                          <p:spTgt spid="6"/>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38889E-6 1.11111E-6 C 0.29236 -0.01736 0.58507 -0.03449 0.68351 -0.05741 C 0.78212 -0.07986 0.68628 -0.1081 0.5908 -0.13634 " pathEditMode="relative" rAng="0" ptsTypes="aaA">
                                      <p:cBhvr>
                                        <p:cTn id="14" dur="2000" fill="hold"/>
                                        <p:tgtEl>
                                          <p:spTgt spid="5"/>
                                        </p:tgtEl>
                                        <p:attrNameLst>
                                          <p:attrName>ppt_x</p:attrName>
                                          <p:attrName>ppt_y</p:attrName>
                                        </p:attrNameLst>
                                      </p:cBhvr>
                                      <p:rCtr x="391" y="-68"/>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7188 0.02014 C -0.34948 0.04653 -0.62709 0.07315 -0.66355 0.14653 C -0.7 0.21991 -0.35313 0.42431 -0.2908 0.46042 C -0.22813 0.49653 -0.25834 0.42986 -0.28855 0.3632 " pathEditMode="relative" ptsTypes="aaaA">
                                      <p:cBhvr>
                                        <p:cTn id="18" dur="2000" fill="hold"/>
                                        <p:tgtEl>
                                          <p:spTgt spid="7"/>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5955 0.06365 C -0.24687 0.12963 -0.5533 0.19583 -0.65295 0.14143 C -0.7526 0.08703 -0.56718 -0.20811 -0.53837 -0.26274 C -0.50955 -0.31737 -0.49062 -0.2 -0.48003 -0.18635 " pathEditMode="relative" rAng="0" ptsTypes="aaaA">
                                      <p:cBhvr>
                                        <p:cTn id="22" dur="2000" fill="hold"/>
                                        <p:tgtEl>
                                          <p:spTgt spid="4"/>
                                        </p:tgtEl>
                                        <p:attrNameLst>
                                          <p:attrName>ppt_x</p:attrName>
                                          <p:attrName>ppt_y</p:attrName>
                                        </p:attrNameLst>
                                      </p:cBhvr>
                                      <p:rCtr x="-406" y="-1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11560" y="0"/>
            <a:ext cx="8229600" cy="1143000"/>
          </a:xfrm>
        </p:spPr>
        <p:txBody>
          <a:bodyPr>
            <a:noAutofit/>
          </a:bodyPr>
          <a:lstStyle/>
          <a:p>
            <a:pPr lvl="0"/>
            <a:r>
              <a:rPr lang="cs-CZ" sz="4000" dirty="0" smtClean="0">
                <a:solidFill>
                  <a:schemeClr val="bg1"/>
                </a:solidFill>
                <a:latin typeface="Comic Sans MS" pitchFamily="66" charset="0"/>
              </a:rPr>
              <a:t>4.Hodina </a:t>
            </a:r>
            <a:br>
              <a:rPr lang="cs-CZ" sz="4000" dirty="0" smtClean="0">
                <a:solidFill>
                  <a:schemeClr val="bg1"/>
                </a:solidFill>
                <a:latin typeface="Comic Sans MS" pitchFamily="66" charset="0"/>
              </a:rPr>
            </a:br>
            <a:r>
              <a:rPr lang="cs-CZ" sz="4000" dirty="0" smtClean="0">
                <a:solidFill>
                  <a:srgbClr val="FF0000"/>
                </a:solidFill>
                <a:latin typeface="Comic Sans MS" pitchFamily="66" charset="0"/>
              </a:rPr>
              <a:t>Poster, </a:t>
            </a:r>
            <a:r>
              <a:rPr lang="cs-CZ" sz="4000" dirty="0" smtClean="0">
                <a:solidFill>
                  <a:schemeClr val="bg1"/>
                </a:solidFill>
                <a:latin typeface="Comic Sans MS" pitchFamily="66" charset="0"/>
              </a:rPr>
              <a:t>obrázky</a:t>
            </a:r>
            <a:endParaRPr lang="cs-CZ" sz="3700" dirty="0">
              <a:solidFill>
                <a:schemeClr val="bg1"/>
              </a:solidFill>
            </a:endParaRPr>
          </a:p>
        </p:txBody>
      </p:sp>
      <p:sp>
        <p:nvSpPr>
          <p:cNvPr id="3" name="Zástupný symbol pro obsah 2"/>
          <p:cNvSpPr>
            <a:spLocks noGrp="1"/>
          </p:cNvSpPr>
          <p:nvPr>
            <p:ph sz="half" idx="1"/>
          </p:nvPr>
        </p:nvSpPr>
        <p:spPr>
          <a:xfrm>
            <a:off x="457200" y="1600201"/>
            <a:ext cx="8363272" cy="1324744"/>
          </a:xfrm>
        </p:spPr>
        <p:txBody>
          <a:bodyPr/>
          <a:lstStyle/>
          <a:p>
            <a:pPr algn="ctr">
              <a:buNone/>
            </a:pPr>
            <a:r>
              <a:rPr lang="cs-CZ" dirty="0" smtClean="0">
                <a:solidFill>
                  <a:schemeClr val="bg1"/>
                </a:solidFill>
                <a:latin typeface="Comic Sans MS" pitchFamily="66" charset="0"/>
              </a:rPr>
              <a:t>Každá skupina si vylosuje 2 různé obrázky, který si nalepí do posteru.</a:t>
            </a:r>
          </a:p>
          <a:p>
            <a:pPr algn="ctr">
              <a:buNone/>
            </a:pPr>
            <a:endParaRPr lang="cs-CZ" dirty="0">
              <a:solidFill>
                <a:schemeClr val="bg1"/>
              </a:solidFill>
              <a:latin typeface="Comic Sans MS" pitchFamily="66" charset="0"/>
            </a:endParaRPr>
          </a:p>
        </p:txBody>
      </p:sp>
      <p:pic>
        <p:nvPicPr>
          <p:cNvPr id="5" name="Obrázek 3"/>
          <p:cNvPicPr/>
          <p:nvPr/>
        </p:nvPicPr>
        <p:blipFill>
          <a:blip r:embed="rId2" cstate="print"/>
          <a:stretch>
            <a:fillRect/>
          </a:stretch>
        </p:blipFill>
        <p:spPr>
          <a:xfrm>
            <a:off x="0" y="0"/>
            <a:ext cx="4752528" cy="6858000"/>
          </a:xfrm>
          <a:prstGeom prst="rect">
            <a:avLst/>
          </a:prstGeom>
        </p:spPr>
      </p:pic>
      <p:pic>
        <p:nvPicPr>
          <p:cNvPr id="6" name="Obrázek 4"/>
          <p:cNvPicPr/>
          <p:nvPr/>
        </p:nvPicPr>
        <p:blipFill>
          <a:blip r:embed="rId3" cstate="print"/>
          <a:stretch>
            <a:fillRect/>
          </a:stretch>
        </p:blipFill>
        <p:spPr>
          <a:xfrm>
            <a:off x="4644008" y="2492896"/>
            <a:ext cx="4307444" cy="2220267"/>
          </a:xfrm>
          <a:prstGeom prst="rect">
            <a:avLst/>
          </a:prstGeom>
        </p:spPr>
      </p:pic>
      <p:pic>
        <p:nvPicPr>
          <p:cNvPr id="7" name="Obrázek 5"/>
          <p:cNvPicPr/>
          <p:nvPr/>
        </p:nvPicPr>
        <p:blipFill>
          <a:blip r:embed="rId4" cstate="print"/>
          <a:stretch>
            <a:fillRect/>
          </a:stretch>
        </p:blipFill>
        <p:spPr>
          <a:xfrm>
            <a:off x="4381500" y="4448175"/>
            <a:ext cx="4762500" cy="2221185"/>
          </a:xfrm>
          <a:prstGeom prst="rect">
            <a:avLst/>
          </a:prstGeom>
        </p:spPr>
      </p:pic>
      <p:pic>
        <p:nvPicPr>
          <p:cNvPr id="8" name="Obrázek 9"/>
          <p:cNvPicPr/>
          <p:nvPr/>
        </p:nvPicPr>
        <p:blipFill>
          <a:blip r:embed="rId5" cstate="print"/>
          <a:stretch>
            <a:fillRect/>
          </a:stretch>
        </p:blipFill>
        <p:spPr>
          <a:xfrm>
            <a:off x="4716016" y="0"/>
            <a:ext cx="4248472" cy="2348880"/>
          </a:xfrm>
          <a:prstGeom prst="rect">
            <a:avLst/>
          </a:prstGeom>
        </p:spPr>
      </p:pic>
      <p:pic>
        <p:nvPicPr>
          <p:cNvPr id="9" name="Obrázek 13"/>
          <p:cNvPicPr/>
          <p:nvPr/>
        </p:nvPicPr>
        <p:blipFill>
          <a:blip r:embed="rId6" cstate="print"/>
          <a:stretch>
            <a:fillRect/>
          </a:stretch>
        </p:blipFill>
        <p:spPr>
          <a:xfrm>
            <a:off x="1187624" y="836712"/>
            <a:ext cx="5687516" cy="48836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chemeClr val="tx2"/>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1" nodeType="clickEffect">
                                  <p:stCondLst>
                                    <p:cond delay="0"/>
                                  </p:stCondLst>
                                  <p:childTnLst>
                                    <p:animClr clrSpc="rgb">
                                      <p:cBhvr override="childStyle">
                                        <p:cTn id="10" dur="2000" fill="hold"/>
                                        <p:tgtEl>
                                          <p:spTgt spid="2"/>
                                        </p:tgtEl>
                                        <p:attrNameLst>
                                          <p:attrName>style.color</p:attrName>
                                        </p:attrNameLst>
                                      </p:cBhvr>
                                      <p:to>
                                        <a:srgbClr val="3405FB"/>
                                      </p:to>
                                    </p:animClr>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51"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770" decel="100000"/>
                                        <p:tgtEl>
                                          <p:spTgt spid="5"/>
                                        </p:tgtEl>
                                      </p:cBhvr>
                                    </p:animEffect>
                                    <p:animScale>
                                      <p:cBhvr>
                                        <p:cTn id="39" dur="770" decel="100000"/>
                                        <p:tgtEl>
                                          <p:spTgt spid="5"/>
                                        </p:tgtEl>
                                      </p:cBhvr>
                                      <p:from x="10000" y="10000"/>
                                      <p:to x="200000" y="450000"/>
                                    </p:animScale>
                                    <p:animScale>
                                      <p:cBhvr>
                                        <p:cTn id="40" dur="1230" accel="100000" fill="hold">
                                          <p:stCondLst>
                                            <p:cond delay="770"/>
                                          </p:stCondLst>
                                        </p:cTn>
                                        <p:tgtEl>
                                          <p:spTgt spid="5"/>
                                        </p:tgtEl>
                                      </p:cBhvr>
                                      <p:from x="200000" y="450000"/>
                                      <p:to x="100000" y="100000"/>
                                    </p:animScale>
                                    <p:set>
                                      <p:cBhvr>
                                        <p:cTn id="41" dur="770" fill="hold"/>
                                        <p:tgtEl>
                                          <p:spTgt spid="5"/>
                                        </p:tgtEl>
                                        <p:attrNameLst>
                                          <p:attrName>ppt_x</p:attrName>
                                        </p:attrNameLst>
                                      </p:cBhvr>
                                      <p:to>
                                        <p:strVal val="(0.5)"/>
                                      </p:to>
                                    </p:set>
                                    <p:anim from="(0.5)" to="(#ppt_x)" calcmode="lin" valueType="num">
                                      <p:cBhvr>
                                        <p:cTn id="42" dur="1230" accel="100000" fill="hold">
                                          <p:stCondLst>
                                            <p:cond delay="770"/>
                                          </p:stCondLst>
                                        </p:cTn>
                                        <p:tgtEl>
                                          <p:spTgt spid="5"/>
                                        </p:tgtEl>
                                        <p:attrNameLst>
                                          <p:attrName>ppt_x</p:attrName>
                                        </p:attrNameLst>
                                      </p:cBhvr>
                                    </p:anim>
                                    <p:set>
                                      <p:cBhvr>
                                        <p:cTn id="43" dur="770" fill="hold"/>
                                        <p:tgtEl>
                                          <p:spTgt spid="5"/>
                                        </p:tgtEl>
                                        <p:attrNameLst>
                                          <p:attrName>ppt_y</p:attrName>
                                        </p:attrNameLst>
                                      </p:cBhvr>
                                      <p:to>
                                        <p:strVal val="(#ppt_y+0.4)"/>
                                      </p:to>
                                    </p:set>
                                    <p:anim from="(#ppt_y+0.4)" to="(#ppt_y)" calcmode="lin" valueType="num">
                                      <p:cBhvr>
                                        <p:cTn id="44" dur="1230" accel="100000" fill="hold">
                                          <p:stCondLst>
                                            <p:cond delay="770"/>
                                          </p:stCondLst>
                                        </p:cTn>
                                        <p:tgtEl>
                                          <p:spTgt spid="5"/>
                                        </p:tgtEl>
                                        <p:attrNameLst>
                                          <p:attrName>ppt_y</p:attrName>
                                        </p:attrNameLst>
                                      </p:cBhvr>
                                    </p:anim>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2" dur="1000" fill="hold"/>
                                        <p:tgtEl>
                                          <p:spTgt spid="8"/>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28" presetClass="entr" presetSubtype="0"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15000" fill="hold"/>
                                        <p:tgtEl>
                                          <p:spTgt spid="9"/>
                                        </p:tgtEl>
                                        <p:attrNameLst>
                                          <p:attrName>ppt_x</p:attrName>
                                        </p:attrNameLst>
                                      </p:cBhvr>
                                      <p:tavLst>
                                        <p:tav tm="0">
                                          <p:val>
                                            <p:strVal val="#ppt_x"/>
                                          </p:val>
                                        </p:tav>
                                        <p:tav tm="100000">
                                          <p:val>
                                            <p:strVal val="#ppt_x"/>
                                          </p:val>
                                        </p:tav>
                                      </p:tavLst>
                                    </p:anim>
                                    <p:anim calcmode="lin" valueType="num">
                                      <p:cBhvr>
                                        <p:cTn id="62" dur="15000" fill="hold"/>
                                        <p:tgtEl>
                                          <p:spTgt spid="9"/>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11560" y="0"/>
            <a:ext cx="8229600" cy="1143000"/>
          </a:xfrm>
        </p:spPr>
        <p:txBody>
          <a:bodyPr>
            <a:noAutofit/>
          </a:bodyPr>
          <a:lstStyle/>
          <a:p>
            <a:pPr lvl="0"/>
            <a:r>
              <a:rPr lang="cs-CZ" sz="4000" dirty="0" smtClean="0">
                <a:solidFill>
                  <a:schemeClr val="bg1"/>
                </a:solidFill>
                <a:latin typeface="Comic Sans MS" pitchFamily="66" charset="0"/>
              </a:rPr>
              <a:t>4.Hodina </a:t>
            </a:r>
            <a:br>
              <a:rPr lang="cs-CZ" sz="4000" dirty="0" smtClean="0">
                <a:solidFill>
                  <a:schemeClr val="bg1"/>
                </a:solidFill>
                <a:latin typeface="Comic Sans MS" pitchFamily="66" charset="0"/>
              </a:rPr>
            </a:br>
            <a:r>
              <a:rPr lang="cs-CZ" sz="4000" dirty="0" smtClean="0">
                <a:solidFill>
                  <a:schemeClr val="bg1"/>
                </a:solidFill>
                <a:latin typeface="Comic Sans MS" pitchFamily="66" charset="0"/>
              </a:rPr>
              <a:t>Poster, </a:t>
            </a:r>
            <a:r>
              <a:rPr lang="cs-CZ" sz="4000" dirty="0" smtClean="0">
                <a:solidFill>
                  <a:srgbClr val="FF0000"/>
                </a:solidFill>
                <a:latin typeface="Comic Sans MS" pitchFamily="66" charset="0"/>
              </a:rPr>
              <a:t>obrázky</a:t>
            </a:r>
            <a:endParaRPr lang="cs-CZ" sz="3700" dirty="0">
              <a:solidFill>
                <a:srgbClr val="FF0000"/>
              </a:solidFill>
            </a:endParaRPr>
          </a:p>
        </p:txBody>
      </p:sp>
      <p:sp>
        <p:nvSpPr>
          <p:cNvPr id="3" name="Zástupný symbol pro obsah 2"/>
          <p:cNvSpPr>
            <a:spLocks noGrp="1"/>
          </p:cNvSpPr>
          <p:nvPr>
            <p:ph sz="half" idx="1"/>
          </p:nvPr>
        </p:nvSpPr>
        <p:spPr>
          <a:xfrm>
            <a:off x="457200" y="1600201"/>
            <a:ext cx="8686800" cy="1108720"/>
          </a:xfrm>
        </p:spPr>
        <p:txBody>
          <a:bodyPr/>
          <a:lstStyle/>
          <a:p>
            <a:pPr algn="ctr">
              <a:buNone/>
            </a:pPr>
            <a:r>
              <a:rPr lang="cs-CZ" dirty="0" smtClean="0">
                <a:solidFill>
                  <a:schemeClr val="bg1"/>
                </a:solidFill>
                <a:latin typeface="Comic Sans MS" pitchFamily="66" charset="0"/>
              </a:rPr>
              <a:t> Na konečné prezentaci posteru vlastními slovy vysvětlí co obrázek vyjadřuje.</a:t>
            </a:r>
          </a:p>
          <a:p>
            <a:pPr algn="ctr">
              <a:buNone/>
            </a:pPr>
            <a:endParaRPr lang="cs-CZ" dirty="0">
              <a:solidFill>
                <a:schemeClr val="bg1"/>
              </a:solidFill>
              <a:latin typeface="Comic Sans MS" pitchFamily="66" charset="0"/>
            </a:endParaRPr>
          </a:p>
        </p:txBody>
      </p:sp>
      <p:pic>
        <p:nvPicPr>
          <p:cNvPr id="5" name="Obrázek 8"/>
          <p:cNvPicPr/>
          <p:nvPr/>
        </p:nvPicPr>
        <p:blipFill>
          <a:blip r:embed="rId2" cstate="print"/>
          <a:stretch>
            <a:fillRect/>
          </a:stretch>
        </p:blipFill>
        <p:spPr>
          <a:xfrm>
            <a:off x="-540568" y="2228645"/>
            <a:ext cx="4305300" cy="4629355"/>
          </a:xfrm>
          <a:prstGeom prst="rect">
            <a:avLst/>
          </a:prstGeom>
        </p:spPr>
      </p:pic>
      <p:pic>
        <p:nvPicPr>
          <p:cNvPr id="6" name="Obrázek 10"/>
          <p:cNvPicPr/>
          <p:nvPr/>
        </p:nvPicPr>
        <p:blipFill>
          <a:blip r:embed="rId3" cstate="print"/>
          <a:stretch>
            <a:fillRect/>
          </a:stretch>
        </p:blipFill>
        <p:spPr>
          <a:xfrm>
            <a:off x="3563888" y="3717032"/>
            <a:ext cx="5580112" cy="3140968"/>
          </a:xfrm>
          <a:prstGeom prst="rect">
            <a:avLst/>
          </a:prstGeom>
        </p:spPr>
      </p:pic>
      <p:pic>
        <p:nvPicPr>
          <p:cNvPr id="8" name="Obrázek 12"/>
          <p:cNvPicPr/>
          <p:nvPr/>
        </p:nvPicPr>
        <p:blipFill>
          <a:blip r:embed="rId4" cstate="print"/>
          <a:stretch>
            <a:fillRect/>
          </a:stretch>
        </p:blipFill>
        <p:spPr>
          <a:xfrm>
            <a:off x="4067944" y="0"/>
            <a:ext cx="4861573" cy="3717032"/>
          </a:xfrm>
          <a:prstGeom prst="rect">
            <a:avLst/>
          </a:prstGeom>
        </p:spPr>
      </p:pic>
      <p:pic>
        <p:nvPicPr>
          <p:cNvPr id="7" name="Obrázek 11"/>
          <p:cNvPicPr/>
          <p:nvPr/>
        </p:nvPicPr>
        <p:blipFill>
          <a:blip r:embed="rId5" cstate="print"/>
          <a:stretch>
            <a:fillRect/>
          </a:stretch>
        </p:blipFill>
        <p:spPr>
          <a:xfrm>
            <a:off x="0" y="0"/>
            <a:ext cx="4029075" cy="29251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chemeClr val="tx2"/>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1" nodeType="clickEffect">
                                  <p:stCondLst>
                                    <p:cond delay="0"/>
                                  </p:stCondLst>
                                  <p:childTnLst>
                                    <p:animClr clrSpc="rgb">
                                      <p:cBhvr override="childStyle">
                                        <p:cTn id="10" dur="2000" fill="hold"/>
                                        <p:tgtEl>
                                          <p:spTgt spid="2"/>
                                        </p:tgtEl>
                                        <p:attrNameLst>
                                          <p:attrName>style.color</p:attrName>
                                        </p:attrNameLst>
                                      </p:cBhvr>
                                      <p:to>
                                        <a:srgbClr val="936D83"/>
                                      </p:to>
                                    </p:animClr>
                                  </p:childTnLst>
                                </p:cTn>
                              </p:par>
                            </p:childTnLst>
                          </p:cTn>
                        </p:par>
                      </p:childTnLst>
                    </p:cTn>
                  </p:par>
                  <p:par>
                    <p:cTn id="11" fill="hold">
                      <p:stCondLst>
                        <p:cond delay="indefinite"/>
                      </p:stCondLst>
                      <p:childTnLst>
                        <p:par>
                          <p:cTn id="12" fill="hold">
                            <p:stCondLst>
                              <p:cond delay="0"/>
                            </p:stCondLst>
                            <p:childTnLst>
                              <p:par>
                                <p:cTn id="13" presetID="20" presetClass="emph" presetSubtype="0" fill="hold" grpId="0" nodeType="clickEffect">
                                  <p:stCondLst>
                                    <p:cond delay="0"/>
                                  </p:stCondLst>
                                  <p:iterate type="lt">
                                    <p:tmPct val="10000"/>
                                  </p:iterate>
                                  <p:childTnLst>
                                    <p:set>
                                      <p:cBhvr override="childStyle">
                                        <p:cTn id="14" dur="500" autoRev="1" fill="hold"/>
                                        <p:tgtEl>
                                          <p:spTgt spid="3">
                                            <p:txEl>
                                              <p:pRg st="0" end="0"/>
                                            </p:txEl>
                                          </p:spTgt>
                                        </p:tgtEl>
                                        <p:attrNameLst>
                                          <p:attrName>style.color</p:attrName>
                                        </p:attrNameLst>
                                      </p:cBhvr>
                                      <p:to>
                                        <p:clrVal>
                                          <a:srgbClr val="3405FB"/>
                                        </p:clrVal>
                                      </p:to>
                                    </p:set>
                                    <p:set>
                                      <p:cBhvr>
                                        <p:cTn id="15" dur="500" autoRev="1" fill="hold"/>
                                        <p:tgtEl>
                                          <p:spTgt spid="3">
                                            <p:txEl>
                                              <p:pRg st="0" end="0"/>
                                            </p:txEl>
                                          </p:spTgt>
                                        </p:tgtEl>
                                        <p:attrNameLst>
                                          <p:attrName>fillcolor</p:attrName>
                                        </p:attrNameLst>
                                      </p:cBhvr>
                                      <p:to>
                                        <p:clrVal>
                                          <a:srgbClr val="3405FB"/>
                                        </p:clrVal>
                                      </p:to>
                                    </p:set>
                                    <p:set>
                                      <p:cBhvr>
                                        <p:cTn id="16" dur="500" autoRev="1" fill="hold"/>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5"/>
                                        </p:tgtEl>
                                        <p:attrNameLst>
                                          <p:attrName>ppt_y</p:attrName>
                                        </p:attrNameLst>
                                      </p:cBhvr>
                                      <p:tavLst>
                                        <p:tav tm="0">
                                          <p:val>
                                            <p:strVal val="#ppt_y"/>
                                          </p:val>
                                        </p:tav>
                                        <p:tav tm="100000">
                                          <p:val>
                                            <p:strVal val="#ppt_y"/>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iterate type="lt">
                                    <p:tmPct val="5000"/>
                                  </p:iterate>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cstate="print"/>
          <a:srcRect/>
          <a:stretch>
            <a:fillRect/>
          </a:stretch>
        </p:blipFill>
        <p:spPr bwMode="auto">
          <a:xfrm>
            <a:off x="6968766" y="428604"/>
            <a:ext cx="1960964" cy="1104676"/>
          </a:xfrm>
          <a:prstGeom prst="rect">
            <a:avLst/>
          </a:prstGeom>
          <a:noFill/>
          <a:ln w="9525">
            <a:noFill/>
            <a:miter lim="800000"/>
            <a:headEnd/>
            <a:tailEnd/>
          </a:ln>
          <a:effectLst/>
          <a:scene3d>
            <a:camera prst="orthographicFront">
              <a:rot lat="300000" lon="0" rev="20699999"/>
            </a:camera>
            <a:lightRig rig="threePt" dir="t"/>
          </a:scene3d>
        </p:spPr>
      </p:pic>
      <p:cxnSp>
        <p:nvCxnSpPr>
          <p:cNvPr id="19" name="Přímá spojovací šipka 18"/>
          <p:cNvCxnSpPr>
            <a:stCxn id="8" idx="2"/>
          </p:cNvCxnSpPr>
          <p:nvPr/>
        </p:nvCxnSpPr>
        <p:spPr>
          <a:xfrm>
            <a:off x="7074024" y="2420888"/>
            <a:ext cx="810344"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a:stCxn id="8" idx="2"/>
          </p:cNvCxnSpPr>
          <p:nvPr/>
        </p:nvCxnSpPr>
        <p:spPr>
          <a:xfrm flipH="1">
            <a:off x="5364088" y="2420888"/>
            <a:ext cx="1709936" cy="1584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Zástupný symbol pro obsah 2"/>
          <p:cNvSpPr>
            <a:spLocks noGrp="1"/>
          </p:cNvSpPr>
          <p:nvPr>
            <p:ph idx="1"/>
          </p:nvPr>
        </p:nvSpPr>
        <p:spPr>
          <a:xfrm>
            <a:off x="0" y="1700808"/>
            <a:ext cx="9144000" cy="5157192"/>
          </a:xfrm>
          <a:ln>
            <a:solidFill>
              <a:schemeClr val="accent3">
                <a:lumMod val="20000"/>
                <a:lumOff val="80000"/>
              </a:schemeClr>
            </a:solidFill>
          </a:ln>
          <a:effectLst>
            <a:glow rad="139700">
              <a:schemeClr val="accent4">
                <a:satMod val="175000"/>
                <a:alpha val="40000"/>
              </a:schemeClr>
            </a:glow>
          </a:effectLst>
        </p:spPr>
        <p:txBody>
          <a:bodyPr>
            <a:noAutofit/>
          </a:bodyPr>
          <a:lstStyle/>
          <a:p>
            <a:pPr>
              <a:buNone/>
            </a:pPr>
            <a:endParaRPr lang="cs-CZ" sz="2500" b="1" u="sng" dirty="0" smtClean="0">
              <a:solidFill>
                <a:srgbClr val="7030A0"/>
              </a:solidFill>
              <a:effectLst>
                <a:outerShdw blurRad="38100" dist="38100" dir="2700000" algn="tl">
                  <a:srgbClr val="000000">
                    <a:alpha val="43137"/>
                  </a:srgbClr>
                </a:outerShdw>
              </a:effectLst>
              <a:latin typeface="Comic Sans MS" pitchFamily="66" charset="0"/>
            </a:endParaRPr>
          </a:p>
          <a:p>
            <a:pPr>
              <a:buNone/>
            </a:pPr>
            <a:r>
              <a:rPr lang="cs-CZ" sz="2500" b="1" u="sng" dirty="0" smtClean="0">
                <a:solidFill>
                  <a:srgbClr val="7030A0"/>
                </a:solidFill>
                <a:effectLst>
                  <a:outerShdw blurRad="38100" dist="38100" dir="2700000" algn="tl">
                    <a:srgbClr val="000000">
                      <a:alpha val="43137"/>
                    </a:srgbClr>
                  </a:outerShdw>
                </a:effectLst>
                <a:latin typeface="Comic Sans MS" pitchFamily="66" charset="0"/>
              </a:rPr>
              <a:t>Do posteru žáci mohou použít:</a:t>
            </a:r>
          </a:p>
          <a:p>
            <a:pPr>
              <a:buNone/>
            </a:pPr>
            <a:endParaRPr lang="cs-CZ" sz="1400" b="1" u="sng" dirty="0" smtClean="0">
              <a:solidFill>
                <a:srgbClr val="7030A0"/>
              </a:solidFill>
              <a:effectLst>
                <a:outerShdw blurRad="38100" dist="38100" dir="2700000" algn="tl">
                  <a:srgbClr val="000000">
                    <a:alpha val="43137"/>
                  </a:srgbClr>
                </a:outerShdw>
              </a:effectLst>
              <a:latin typeface="Comic Sans MS" pitchFamily="66" charset="0"/>
            </a:endParaRPr>
          </a:p>
          <a:p>
            <a:pPr>
              <a:buNone/>
            </a:pPr>
            <a:endParaRPr lang="cs-CZ" sz="1400" b="1" u="sng" dirty="0" smtClean="0">
              <a:solidFill>
                <a:srgbClr val="7030A0"/>
              </a:solidFill>
              <a:effectLst>
                <a:outerShdw blurRad="38100" dist="38100" dir="2700000" algn="tl">
                  <a:srgbClr val="000000">
                    <a:alpha val="43137"/>
                  </a:srgbClr>
                </a:outerShdw>
              </a:effectLst>
              <a:latin typeface="Comic Sans MS" pitchFamily="66" charset="0"/>
            </a:endParaRPr>
          </a:p>
          <a:p>
            <a:pPr>
              <a:lnSpc>
                <a:spcPct val="200000"/>
              </a:lnSpc>
              <a:buClr>
                <a:schemeClr val="bg1"/>
              </a:buClr>
              <a:buSzPct val="300000"/>
              <a:buFont typeface="Webdings" pitchFamily="18" charset="2"/>
              <a:buChar char=""/>
            </a:pPr>
            <a:r>
              <a:rPr lang="cs-CZ" sz="1400" dirty="0" smtClean="0">
                <a:solidFill>
                  <a:srgbClr val="7030A0"/>
                </a:solidFill>
                <a:latin typeface="Comic Sans MS" pitchFamily="66" charset="0"/>
              </a:rPr>
              <a:t>  Již zmíněnou definici, indicie, články, obrázky si mohou nalepit</a:t>
            </a:r>
          </a:p>
          <a:p>
            <a:pPr>
              <a:lnSpc>
                <a:spcPct val="200000"/>
              </a:lnSpc>
              <a:buClr>
                <a:schemeClr val="bg1"/>
              </a:buClr>
              <a:buSzPct val="100000"/>
              <a:buFont typeface="Webdings" pitchFamily="18" charset="2"/>
              <a:buChar char=""/>
            </a:pPr>
            <a:endParaRPr lang="cs-CZ" sz="1400" dirty="0" smtClean="0">
              <a:solidFill>
                <a:srgbClr val="7030A0"/>
              </a:solidFill>
              <a:latin typeface="Comic Sans MS" pitchFamily="66" charset="0"/>
            </a:endParaRPr>
          </a:p>
          <a:p>
            <a:pPr>
              <a:lnSpc>
                <a:spcPct val="200000"/>
              </a:lnSpc>
              <a:buClr>
                <a:schemeClr val="bg1"/>
              </a:buClr>
              <a:buSzPct val="300000"/>
              <a:buFont typeface="Wingdings 2" pitchFamily="18" charset="2"/>
              <a:buChar char=""/>
            </a:pPr>
            <a:r>
              <a:rPr lang="cs-CZ" sz="1400" dirty="0" smtClean="0">
                <a:solidFill>
                  <a:srgbClr val="7030A0"/>
                </a:solidFill>
                <a:latin typeface="Comic Sans MS" pitchFamily="66" charset="0"/>
              </a:rPr>
              <a:t> Vystříhají si otázky z dotazníku, které prezentovali</a:t>
            </a:r>
          </a:p>
          <a:p>
            <a:pPr>
              <a:lnSpc>
                <a:spcPct val="200000"/>
              </a:lnSpc>
              <a:buClr>
                <a:schemeClr val="bg1"/>
              </a:buClr>
              <a:buSzPct val="100000"/>
              <a:buFont typeface="Wingdings 2" pitchFamily="18" charset="2"/>
              <a:buChar char=""/>
            </a:pPr>
            <a:endParaRPr lang="cs-CZ" sz="1400" dirty="0" smtClean="0">
              <a:solidFill>
                <a:srgbClr val="7030A0"/>
              </a:solidFill>
              <a:latin typeface="Comic Sans MS" pitchFamily="66" charset="0"/>
            </a:endParaRPr>
          </a:p>
          <a:p>
            <a:pPr>
              <a:lnSpc>
                <a:spcPct val="200000"/>
              </a:lnSpc>
              <a:buClr>
                <a:schemeClr val="bg1"/>
              </a:buClr>
              <a:buSzPct val="300000"/>
              <a:buFont typeface="Wingdings 2" pitchFamily="18" charset="2"/>
              <a:buChar char=""/>
            </a:pPr>
            <a:r>
              <a:rPr lang="cs-CZ" sz="1400" dirty="0" smtClean="0">
                <a:solidFill>
                  <a:srgbClr val="7030A0"/>
                </a:solidFill>
                <a:latin typeface="Comic Sans MS" pitchFamily="66" charset="0"/>
              </a:rPr>
              <a:t>  Cokoliv napíšou</a:t>
            </a:r>
          </a:p>
          <a:p>
            <a:pPr>
              <a:lnSpc>
                <a:spcPct val="200000"/>
              </a:lnSpc>
              <a:buClr>
                <a:schemeClr val="bg1"/>
              </a:buClr>
              <a:buSzPct val="300000"/>
              <a:buNone/>
            </a:pPr>
            <a:endParaRPr lang="cs-CZ" sz="1400" dirty="0" smtClean="0">
              <a:solidFill>
                <a:srgbClr val="7030A0"/>
              </a:solidFill>
              <a:latin typeface="Comic Sans MS" pitchFamily="66" charset="0"/>
            </a:endParaRPr>
          </a:p>
          <a:p>
            <a:pPr>
              <a:lnSpc>
                <a:spcPct val="200000"/>
              </a:lnSpc>
              <a:buClr>
                <a:schemeClr val="bg1"/>
              </a:buClr>
              <a:buSzPct val="300000"/>
              <a:buFont typeface="Wingdings" pitchFamily="2" charset="2"/>
              <a:buChar char=""/>
            </a:pPr>
            <a:r>
              <a:rPr lang="cs-CZ" sz="1400" dirty="0" smtClean="0">
                <a:solidFill>
                  <a:srgbClr val="7030A0"/>
                </a:solidFill>
                <a:latin typeface="Comic Sans MS" pitchFamily="66" charset="0"/>
              </a:rPr>
              <a:t>  Nakreslí</a:t>
            </a:r>
            <a:endParaRPr lang="cs-CZ" sz="1400" dirty="0">
              <a:solidFill>
                <a:srgbClr val="7030A0"/>
              </a:solidFill>
              <a:latin typeface="Comic Sans MS" pitchFamily="66" charset="0"/>
            </a:endParaRPr>
          </a:p>
        </p:txBody>
      </p:sp>
      <p:sp>
        <p:nvSpPr>
          <p:cNvPr id="5" name="Nadpis 1"/>
          <p:cNvSpPr>
            <a:spLocks noGrp="1"/>
          </p:cNvSpPr>
          <p:nvPr>
            <p:ph type="title"/>
          </p:nvPr>
        </p:nvSpPr>
        <p:spPr>
          <a:xfrm>
            <a:off x="457200" y="274638"/>
            <a:ext cx="8229600" cy="1143000"/>
          </a:xfrm>
        </p:spPr>
        <p:txBody>
          <a:bodyPr>
            <a:normAutofit fontScale="90000"/>
          </a:bodyPr>
          <a:lstStyle/>
          <a:p>
            <a:pPr lvl="0"/>
            <a:r>
              <a:rPr lang="cs-CZ" dirty="0" smtClean="0">
                <a:solidFill>
                  <a:schemeClr val="bg1"/>
                </a:solidFill>
                <a:latin typeface="Comic Sans MS" pitchFamily="66" charset="0"/>
              </a:rPr>
              <a:t>5. Hodina </a:t>
            </a:r>
            <a:br>
              <a:rPr lang="cs-CZ" dirty="0" smtClean="0">
                <a:solidFill>
                  <a:schemeClr val="bg1"/>
                </a:solidFill>
                <a:latin typeface="Comic Sans MS" pitchFamily="66" charset="0"/>
              </a:rPr>
            </a:br>
            <a:r>
              <a:rPr lang="cs-CZ" dirty="0" smtClean="0">
                <a:solidFill>
                  <a:srgbClr val="FF0000"/>
                </a:solidFill>
                <a:latin typeface="Comic Sans MS" pitchFamily="66" charset="0"/>
              </a:rPr>
              <a:t>Poster, </a:t>
            </a:r>
            <a:r>
              <a:rPr lang="cs-CZ" dirty="0" smtClean="0">
                <a:solidFill>
                  <a:schemeClr val="bg1"/>
                </a:solidFill>
                <a:latin typeface="Comic Sans MS" pitchFamily="66" charset="0"/>
              </a:rPr>
              <a:t>obrázky</a:t>
            </a:r>
            <a:endParaRPr lang="cs-CZ" dirty="0">
              <a:solidFill>
                <a:schemeClr val="bg1"/>
              </a:solidFill>
            </a:endParaRPr>
          </a:p>
        </p:txBody>
      </p:sp>
      <p:sp>
        <p:nvSpPr>
          <p:cNvPr id="8" name="Zástupný symbol pro obsah 2"/>
          <p:cNvSpPr txBox="1">
            <a:spLocks/>
          </p:cNvSpPr>
          <p:nvPr/>
        </p:nvSpPr>
        <p:spPr>
          <a:xfrm>
            <a:off x="5652120" y="1600200"/>
            <a:ext cx="2843808" cy="82068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a:norm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cs-CZ" sz="3300" b="0" i="0" u="none" strike="noStrike" kern="1200" cap="none" spc="0" normalizeH="0" baseline="0" noProof="0" dirty="0" smtClean="0">
                <a:ln>
                  <a:noFill/>
                </a:ln>
                <a:solidFill>
                  <a:srgbClr val="7030A0"/>
                </a:solidFill>
                <a:effectLst/>
                <a:uLnTx/>
                <a:uFillTx/>
                <a:latin typeface="Comic Sans MS" pitchFamily="66" charset="0"/>
                <a:ea typeface="+mn-ea"/>
                <a:cs typeface="+mn-cs"/>
              </a:rPr>
              <a:t>Vlastní graf</a:t>
            </a:r>
            <a:endParaRPr kumimoji="0" lang="cs-CZ" sz="3300" b="0" i="0" u="none" strike="noStrike" kern="1200" cap="none" spc="0" normalizeH="0" baseline="0" noProof="0" dirty="0">
              <a:ln>
                <a:noFill/>
              </a:ln>
              <a:solidFill>
                <a:srgbClr val="7030A0"/>
              </a:solidFill>
              <a:effectLst/>
              <a:uLnTx/>
              <a:uFillTx/>
              <a:latin typeface="Comic Sans MS" pitchFamily="66" charset="0"/>
              <a:ea typeface="+mn-ea"/>
              <a:cs typeface="+mn-cs"/>
            </a:endParaRPr>
          </a:p>
        </p:txBody>
      </p:sp>
      <p:pic>
        <p:nvPicPr>
          <p:cNvPr id="22532" name="Picture 4"/>
          <p:cNvPicPr>
            <a:picLocks noChangeAspect="1" noChangeArrowheads="1"/>
          </p:cNvPicPr>
          <p:nvPr/>
        </p:nvPicPr>
        <p:blipFill>
          <a:blip r:embed="rId3" cstate="print"/>
          <a:srcRect/>
          <a:stretch>
            <a:fillRect/>
          </a:stretch>
        </p:blipFill>
        <p:spPr bwMode="auto">
          <a:xfrm>
            <a:off x="6324600" y="4076700"/>
            <a:ext cx="2819400" cy="2781300"/>
          </a:xfrm>
          <a:prstGeom prst="rect">
            <a:avLst/>
          </a:prstGeom>
          <a:noFill/>
          <a:ln w="9525">
            <a:noFill/>
            <a:miter lim="800000"/>
            <a:headEnd/>
            <a:tailEnd/>
          </a:ln>
        </p:spPr>
      </p:pic>
      <p:pic>
        <p:nvPicPr>
          <p:cNvPr id="22535" name="Picture 7"/>
          <p:cNvPicPr>
            <a:picLocks noChangeAspect="1" noChangeArrowheads="1"/>
          </p:cNvPicPr>
          <p:nvPr/>
        </p:nvPicPr>
        <p:blipFill>
          <a:blip r:embed="rId4" cstate="print"/>
          <a:srcRect/>
          <a:stretch>
            <a:fillRect/>
          </a:stretch>
        </p:blipFill>
        <p:spPr bwMode="auto">
          <a:xfrm>
            <a:off x="3347864" y="4149080"/>
            <a:ext cx="2847975" cy="2708920"/>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a:stretch>
            <a:fillRect/>
          </a:stretch>
        </p:blipFill>
        <p:spPr bwMode="auto">
          <a:xfrm>
            <a:off x="285720" y="3000372"/>
            <a:ext cx="336065" cy="574764"/>
          </a:xfrm>
          <a:prstGeom prst="rect">
            <a:avLst/>
          </a:prstGeom>
          <a:noFill/>
          <a:ln w="9525">
            <a:noFill/>
            <a:miter lim="800000"/>
            <a:headEnd/>
            <a:tailEnd/>
          </a:ln>
          <a:effectLst/>
        </p:spPr>
      </p:pic>
      <p:pic>
        <p:nvPicPr>
          <p:cNvPr id="11" name="Picture 3"/>
          <p:cNvPicPr>
            <a:picLocks noChangeAspect="1" noChangeArrowheads="1"/>
          </p:cNvPicPr>
          <p:nvPr/>
        </p:nvPicPr>
        <p:blipFill>
          <a:blip r:embed="rId6" cstate="print"/>
          <a:srcRect/>
          <a:stretch>
            <a:fillRect/>
          </a:stretch>
        </p:blipFill>
        <p:spPr bwMode="auto">
          <a:xfrm>
            <a:off x="285720" y="428604"/>
            <a:ext cx="1984201" cy="1117766"/>
          </a:xfrm>
          <a:prstGeom prst="rect">
            <a:avLst/>
          </a:prstGeom>
          <a:noFill/>
          <a:ln w="9525">
            <a:noFill/>
            <a:miter lim="800000"/>
            <a:headEnd/>
            <a:tailEnd/>
          </a:ln>
          <a:effectLst/>
          <a:scene3d>
            <a:camera prst="orthographicFront">
              <a:rot lat="300000" lon="0" rev="90000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5"/>
                                        </p:tgtEl>
                                        <p:attrNameLst>
                                          <p:attrName>style.color</p:attrName>
                                        </p:attrNameLst>
                                      </p:cBhvr>
                                      <p:to>
                                        <a:schemeClr val="folHlink"/>
                                      </p:to>
                                    </p:animClr>
                                  </p:childTnLst>
                                </p:cTn>
                              </p:par>
                            </p:childTnLst>
                          </p:cTn>
                        </p:par>
                      </p:childTnLst>
                    </p:cTn>
                  </p:par>
                  <p:par>
                    <p:cTn id="7" fill="hold">
                      <p:stCondLst>
                        <p:cond delay="indefinite"/>
                      </p:stCondLst>
                      <p:childTnLst>
                        <p:par>
                          <p:cTn id="8" fill="hold">
                            <p:stCondLst>
                              <p:cond delay="0"/>
                            </p:stCondLst>
                            <p:childTnLst>
                              <p:par>
                                <p:cTn id="9" presetID="15" presetClass="emph" presetSubtype="0" grpId="0" nodeType="clickEffect">
                                  <p:stCondLst>
                                    <p:cond delay="0"/>
                                  </p:stCondLst>
                                  <p:iterate type="lt">
                                    <p:tmAbs val="25"/>
                                  </p:iterate>
                                  <p:childTnLst>
                                    <p:set>
                                      <p:cBhvr override="childStyle">
                                        <p:cTn id="10" dur="indefinite"/>
                                        <p:tgtEl>
                                          <p:spTgt spid="3">
                                            <p:txEl>
                                              <p:pRg st="1" end="1"/>
                                            </p:txEl>
                                          </p:spTgt>
                                        </p:tgtEl>
                                        <p:attrNameLst>
                                          <p:attrName>style.fontWeight</p:attrName>
                                        </p:attrNameLst>
                                      </p:cBhvr>
                                      <p:to>
                                        <p:strVal val="bold"/>
                                      </p:to>
                                    </p:set>
                                  </p:childTnLst>
                                </p:cTn>
                              </p:par>
                            </p:childTnLst>
                          </p:cTn>
                        </p:par>
                      </p:childTnLst>
                    </p:cTn>
                  </p:par>
                  <p:par>
                    <p:cTn id="11" fill="hold">
                      <p:stCondLst>
                        <p:cond delay="indefinite"/>
                      </p:stCondLst>
                      <p:childTnLst>
                        <p:par>
                          <p:cTn id="12" fill="hold">
                            <p:stCondLst>
                              <p:cond delay="0"/>
                            </p:stCondLst>
                            <p:childTnLst>
                              <p:par>
                                <p:cTn id="13" presetID="15" presetClass="emph" presetSubtype="0" grpId="0" nodeType="clickEffect">
                                  <p:stCondLst>
                                    <p:cond delay="0"/>
                                  </p:stCondLst>
                                  <p:iterate type="lt">
                                    <p:tmAbs val="25"/>
                                  </p:iterate>
                                  <p:childTnLst>
                                    <p:set>
                                      <p:cBhvr override="childStyle">
                                        <p:cTn id="14" dur="indefinite"/>
                                        <p:tgtEl>
                                          <p:spTgt spid="3">
                                            <p:txEl>
                                              <p:pRg st="4" end="4"/>
                                            </p:txEl>
                                          </p:spTgt>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grpId="0" nodeType="clickEffect">
                                  <p:stCondLst>
                                    <p:cond delay="0"/>
                                  </p:stCondLst>
                                  <p:iterate type="lt">
                                    <p:tmAbs val="25"/>
                                  </p:iterate>
                                  <p:childTnLst>
                                    <p:set>
                                      <p:cBhvr override="childStyle">
                                        <p:cTn id="18" dur="indefinite"/>
                                        <p:tgtEl>
                                          <p:spTgt spid="3">
                                            <p:txEl>
                                              <p:pRg st="6" end="6"/>
                                            </p:txEl>
                                          </p:spTgt>
                                        </p:tgtEl>
                                        <p:attrNameLst>
                                          <p:attrName>style.fontWeight</p:attrName>
                                        </p:attrNameLst>
                                      </p:cBhvr>
                                      <p:to>
                                        <p:strVal val="bold"/>
                                      </p:to>
                                    </p:set>
                                  </p:childTnLst>
                                </p:cTn>
                              </p:par>
                            </p:childTnLst>
                          </p:cTn>
                        </p:par>
                      </p:childTnLst>
                    </p:cTn>
                  </p:par>
                  <p:par>
                    <p:cTn id="19" fill="hold">
                      <p:stCondLst>
                        <p:cond delay="indefinite"/>
                      </p:stCondLst>
                      <p:childTnLst>
                        <p:par>
                          <p:cTn id="20" fill="hold">
                            <p:stCondLst>
                              <p:cond delay="0"/>
                            </p:stCondLst>
                            <p:childTnLst>
                              <p:par>
                                <p:cTn id="21" presetID="15" presetClass="emph" presetSubtype="0" grpId="0" nodeType="clickEffect">
                                  <p:stCondLst>
                                    <p:cond delay="0"/>
                                  </p:stCondLst>
                                  <p:iterate type="lt">
                                    <p:tmAbs val="25"/>
                                  </p:iterate>
                                  <p:childTnLst>
                                    <p:set>
                                      <p:cBhvr override="childStyle">
                                        <p:cTn id="22" dur="indefinite"/>
                                        <p:tgtEl>
                                          <p:spTgt spid="3">
                                            <p:txEl>
                                              <p:pRg st="8" end="8"/>
                                            </p:txEl>
                                          </p:spTgt>
                                        </p:tgtEl>
                                        <p:attrNameLst>
                                          <p:attrName>style.fontWeight</p:attrName>
                                        </p:attrNameLst>
                                      </p:cBhvr>
                                      <p:to>
                                        <p:strVal val="bold"/>
                                      </p:to>
                                    </p:set>
                                  </p:childTnLst>
                                </p:cTn>
                              </p:par>
                            </p:childTnLst>
                          </p:cTn>
                        </p:par>
                      </p:childTnLst>
                    </p:cTn>
                  </p:par>
                  <p:par>
                    <p:cTn id="23" fill="hold">
                      <p:stCondLst>
                        <p:cond delay="indefinite"/>
                      </p:stCondLst>
                      <p:childTnLst>
                        <p:par>
                          <p:cTn id="24" fill="hold">
                            <p:stCondLst>
                              <p:cond delay="0"/>
                            </p:stCondLst>
                            <p:childTnLst>
                              <p:par>
                                <p:cTn id="25" presetID="15" presetClass="emph" presetSubtype="0" grpId="0" nodeType="clickEffect">
                                  <p:stCondLst>
                                    <p:cond delay="0"/>
                                  </p:stCondLst>
                                  <p:iterate type="lt">
                                    <p:tmAbs val="25"/>
                                  </p:iterate>
                                  <p:childTnLst>
                                    <p:set>
                                      <p:cBhvr override="childStyle">
                                        <p:cTn id="26" dur="indefinite"/>
                                        <p:tgtEl>
                                          <p:spTgt spid="3">
                                            <p:txEl>
                                              <p:pRg st="10" end="10"/>
                                            </p:txEl>
                                          </p:spTgt>
                                        </p:tgtEl>
                                        <p:attrNameLst>
                                          <p:attrName>style.fontWeight</p:attrName>
                                        </p:attrNameLst>
                                      </p:cBhvr>
                                      <p:to>
                                        <p:strVal val="bold"/>
                                      </p:to>
                                    </p:se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800" decel="100000"/>
                                        <p:tgtEl>
                                          <p:spTgt spid="16"/>
                                        </p:tgtEl>
                                      </p:cBhvr>
                                    </p:animEffect>
                                    <p:anim calcmode="lin" valueType="num">
                                      <p:cBhvr>
                                        <p:cTn id="44" dur="800" decel="100000" fill="hold"/>
                                        <p:tgtEl>
                                          <p:spTgt spid="16"/>
                                        </p:tgtEl>
                                        <p:attrNameLst>
                                          <p:attrName>style.rotation</p:attrName>
                                        </p:attrNameLst>
                                      </p:cBhvr>
                                      <p:tavLst>
                                        <p:tav tm="0">
                                          <p:val>
                                            <p:fltVal val="-90"/>
                                          </p:val>
                                        </p:tav>
                                        <p:tav tm="100000">
                                          <p:val>
                                            <p:fltVal val="0"/>
                                          </p:val>
                                        </p:tav>
                                      </p:tavLst>
                                    </p:anim>
                                    <p:anim calcmode="lin" valueType="num">
                                      <p:cBhvr>
                                        <p:cTn id="45" dur="800" decel="100000" fill="hold"/>
                                        <p:tgtEl>
                                          <p:spTgt spid="16"/>
                                        </p:tgtEl>
                                        <p:attrNameLst>
                                          <p:attrName>ppt_x</p:attrName>
                                        </p:attrNameLst>
                                      </p:cBhvr>
                                      <p:tavLst>
                                        <p:tav tm="0">
                                          <p:val>
                                            <p:strVal val="#ppt_x+0.4"/>
                                          </p:val>
                                        </p:tav>
                                        <p:tav tm="100000">
                                          <p:val>
                                            <p:strVal val="#ppt_x-0.05"/>
                                          </p:val>
                                        </p:tav>
                                      </p:tavLst>
                                    </p:anim>
                                    <p:anim calcmode="lin" valueType="num">
                                      <p:cBhvr>
                                        <p:cTn id="46" dur="800" decel="100000" fill="hold"/>
                                        <p:tgtEl>
                                          <p:spTgt spid="16"/>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0"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800" decel="100000"/>
                                        <p:tgtEl>
                                          <p:spTgt spid="19"/>
                                        </p:tgtEl>
                                      </p:cBhvr>
                                    </p:animEffect>
                                    <p:anim calcmode="lin" valueType="num">
                                      <p:cBhvr>
                                        <p:cTn id="54" dur="800" decel="100000" fill="hold"/>
                                        <p:tgtEl>
                                          <p:spTgt spid="19"/>
                                        </p:tgtEl>
                                        <p:attrNameLst>
                                          <p:attrName>style.rotation</p:attrName>
                                        </p:attrNameLst>
                                      </p:cBhvr>
                                      <p:tavLst>
                                        <p:tav tm="0">
                                          <p:val>
                                            <p:fltVal val="-90"/>
                                          </p:val>
                                        </p:tav>
                                        <p:tav tm="100000">
                                          <p:val>
                                            <p:fltVal val="0"/>
                                          </p:val>
                                        </p:tav>
                                      </p:tavLst>
                                    </p:anim>
                                    <p:anim calcmode="lin" valueType="num">
                                      <p:cBhvr>
                                        <p:cTn id="55" dur="800" decel="100000" fill="hold"/>
                                        <p:tgtEl>
                                          <p:spTgt spid="19"/>
                                        </p:tgtEl>
                                        <p:attrNameLst>
                                          <p:attrName>ppt_x</p:attrName>
                                        </p:attrNameLst>
                                      </p:cBhvr>
                                      <p:tavLst>
                                        <p:tav tm="0">
                                          <p:val>
                                            <p:strVal val="#ppt_x+0.4"/>
                                          </p:val>
                                        </p:tav>
                                        <p:tav tm="100000">
                                          <p:val>
                                            <p:strVal val="#ppt_x-0.05"/>
                                          </p:val>
                                        </p:tav>
                                      </p:tavLst>
                                    </p:anim>
                                    <p:anim calcmode="lin" valueType="num">
                                      <p:cBhvr>
                                        <p:cTn id="56" dur="800" decel="100000" fill="hold"/>
                                        <p:tgtEl>
                                          <p:spTgt spid="19"/>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22535"/>
                                        </p:tgtEl>
                                        <p:attrNameLst>
                                          <p:attrName>style.visibility</p:attrName>
                                        </p:attrNameLst>
                                      </p:cBhvr>
                                      <p:to>
                                        <p:strVal val="visible"/>
                                      </p:to>
                                    </p:set>
                                    <p:animEffect transition="in" filter="dissolve">
                                      <p:cBhvr>
                                        <p:cTn id="63" dur="500"/>
                                        <p:tgtEl>
                                          <p:spTgt spid="22535"/>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22532"/>
                                        </p:tgtEl>
                                        <p:attrNameLst>
                                          <p:attrName>style.visibility</p:attrName>
                                        </p:attrNameLst>
                                      </p:cBhvr>
                                      <p:to>
                                        <p:strVal val="visible"/>
                                      </p:to>
                                    </p:set>
                                    <p:animEffect transition="in" filter="dissolve">
                                      <p:cBhvr>
                                        <p:cTn id="68"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solidFill>
                  <a:schemeClr val="bg1"/>
                </a:solidFill>
                <a:latin typeface="Comic Sans MS" pitchFamily="66" charset="0"/>
              </a:rPr>
              <a:t>6. Hodina </a:t>
            </a:r>
            <a:br>
              <a:rPr lang="cs-CZ" dirty="0" smtClean="0">
                <a:solidFill>
                  <a:schemeClr val="bg1"/>
                </a:solidFill>
                <a:latin typeface="Comic Sans MS" pitchFamily="66" charset="0"/>
              </a:rPr>
            </a:br>
            <a:r>
              <a:rPr lang="cs-CZ" dirty="0" smtClean="0">
                <a:solidFill>
                  <a:srgbClr val="FF0000"/>
                </a:solidFill>
                <a:latin typeface="Comic Sans MS" pitchFamily="66" charset="0"/>
              </a:rPr>
              <a:t>Videa</a:t>
            </a:r>
            <a:endParaRPr lang="cs-CZ" dirty="0"/>
          </a:p>
        </p:txBody>
      </p:sp>
      <p:sp>
        <p:nvSpPr>
          <p:cNvPr id="3" name="Zástupný symbol pro obsah 2"/>
          <p:cNvSpPr>
            <a:spLocks noGrp="1"/>
          </p:cNvSpPr>
          <p:nvPr>
            <p:ph idx="1"/>
          </p:nvPr>
        </p:nvSpPr>
        <p:spPr>
          <a:xfrm>
            <a:off x="457200" y="1600200"/>
            <a:ext cx="8229600" cy="4853136"/>
          </a:xfrm>
          <a:effectLst>
            <a:glow rad="101600">
              <a:schemeClr val="accent3">
                <a:satMod val="175000"/>
                <a:alpha val="40000"/>
              </a:schemeClr>
            </a:glow>
            <a:outerShdw blurRad="190500" dist="228600" dir="2700000" sy="90000" rotWithShape="0">
              <a:srgbClr val="000000">
                <a:alpha val="25500"/>
              </a:srgbClr>
            </a:outerShdw>
          </a:effectLst>
        </p:spPr>
        <p:style>
          <a:lnRef idx="1">
            <a:schemeClr val="accent3"/>
          </a:lnRef>
          <a:fillRef idx="3">
            <a:schemeClr val="accent3"/>
          </a:fillRef>
          <a:effectRef idx="2">
            <a:schemeClr val="accent3"/>
          </a:effectRef>
          <a:fontRef idx="minor">
            <a:schemeClr val="lt1"/>
          </a:fontRef>
        </p:style>
        <p:txBody>
          <a:bodyPr>
            <a:normAutofit fontScale="55000" lnSpcReduction="20000"/>
          </a:bodyPr>
          <a:lstStyle/>
          <a:p>
            <a:pPr>
              <a:buNone/>
            </a:pPr>
            <a:r>
              <a:rPr lang="cs-CZ" b="1" dirty="0" err="1" smtClean="0">
                <a:solidFill>
                  <a:schemeClr val="bg1"/>
                </a:solidFill>
                <a:latin typeface="Comic Sans MS" pitchFamily="66" charset="0"/>
              </a:rPr>
              <a:t>Facebook</a:t>
            </a:r>
            <a:r>
              <a:rPr lang="cs-CZ" b="1" dirty="0" smtClean="0">
                <a:solidFill>
                  <a:schemeClr val="bg1"/>
                </a:solidFill>
                <a:latin typeface="Comic Sans MS" pitchFamily="66" charset="0"/>
              </a:rPr>
              <a:t> vs. Realita</a:t>
            </a:r>
            <a:endParaRPr lang="cs-CZ" dirty="0" smtClean="0">
              <a:solidFill>
                <a:schemeClr val="bg1"/>
              </a:solidFill>
              <a:latin typeface="Comic Sans MS" pitchFamily="66" charset="0"/>
            </a:endParaRPr>
          </a:p>
          <a:p>
            <a:pPr>
              <a:buNone/>
            </a:pPr>
            <a:r>
              <a:rPr lang="cs-CZ" u="sng" dirty="0" smtClean="0">
                <a:solidFill>
                  <a:schemeClr val="bg1"/>
                </a:solidFill>
                <a:latin typeface="Comic Sans MS" pitchFamily="66" charset="0"/>
                <a:hlinkClick r:id="rId2"/>
              </a:rPr>
              <a:t>Video</a:t>
            </a:r>
            <a:endParaRPr lang="cs-CZ" u="sng"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r>
              <a:rPr lang="cs-CZ" b="1" dirty="0" smtClean="0">
                <a:solidFill>
                  <a:schemeClr val="bg1"/>
                </a:solidFill>
                <a:latin typeface="Comic Sans MS" pitchFamily="66" charset="0"/>
              </a:rPr>
              <a:t>Status Online - film o ZÁVISLOSTI na INTERNETU </a:t>
            </a:r>
          </a:p>
          <a:p>
            <a:pPr>
              <a:buNone/>
            </a:pPr>
            <a:r>
              <a:rPr lang="cs-CZ" u="sng" dirty="0" smtClean="0">
                <a:solidFill>
                  <a:schemeClr val="bg1"/>
                </a:solidFill>
                <a:latin typeface="Comic Sans MS" pitchFamily="66" charset="0"/>
                <a:hlinkClick r:id="rId3"/>
              </a:rPr>
              <a:t>Video</a:t>
            </a:r>
            <a:endParaRPr lang="cs-CZ" u="sng"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endParaRPr lang="cs-CZ" dirty="0" smtClean="0">
              <a:solidFill>
                <a:schemeClr val="bg1"/>
              </a:solidFill>
              <a:latin typeface="Comic Sans MS" pitchFamily="66" charset="0"/>
            </a:endParaRPr>
          </a:p>
          <a:p>
            <a:pPr>
              <a:buNone/>
            </a:pPr>
            <a:r>
              <a:rPr lang="cs-CZ" b="1" dirty="0" err="1" smtClean="0">
                <a:solidFill>
                  <a:schemeClr val="bg1"/>
                </a:solidFill>
                <a:latin typeface="Comic Sans MS" pitchFamily="66" charset="0"/>
              </a:rPr>
              <a:t>Facebook</a:t>
            </a:r>
            <a:r>
              <a:rPr lang="cs-CZ" b="1" dirty="0" smtClean="0">
                <a:solidFill>
                  <a:schemeClr val="bg1"/>
                </a:solidFill>
                <a:latin typeface="Comic Sans MS" pitchFamily="66" charset="0"/>
              </a:rPr>
              <a:t> nebo láska? </a:t>
            </a:r>
          </a:p>
          <a:p>
            <a:pPr>
              <a:buNone/>
            </a:pPr>
            <a:r>
              <a:rPr lang="cs-CZ" u="sng" dirty="0" smtClean="0">
                <a:solidFill>
                  <a:srgbClr val="0D851B"/>
                </a:solidFill>
                <a:latin typeface="Comic Sans MS" pitchFamily="66" charset="0"/>
                <a:hlinkClick r:id="rId4"/>
              </a:rPr>
              <a:t>Video</a:t>
            </a:r>
            <a:endParaRPr lang="cs-CZ" u="sng" dirty="0" smtClean="0">
              <a:solidFill>
                <a:srgbClr val="0D851B"/>
              </a:solidFill>
              <a:latin typeface="Comic Sans MS" pitchFamily="66" charset="0"/>
            </a:endParaRPr>
          </a:p>
          <a:p>
            <a:pPr>
              <a:buNone/>
            </a:pPr>
            <a:endParaRPr lang="cs-CZ" dirty="0" smtClean="0">
              <a:solidFill>
                <a:schemeClr val="bg1"/>
              </a:solidFill>
              <a:latin typeface="Comic Sans MS" pitchFamily="66" charset="0"/>
            </a:endParaRPr>
          </a:p>
          <a:p>
            <a:pPr>
              <a:buNone/>
            </a:pPr>
            <a:r>
              <a:rPr lang="cs-CZ" b="1" dirty="0" err="1" smtClean="0">
                <a:solidFill>
                  <a:schemeClr val="bg1"/>
                </a:solidFill>
                <a:latin typeface="Comic Sans MS" pitchFamily="66" charset="0"/>
              </a:rPr>
              <a:t>Facebook</a:t>
            </a:r>
            <a:r>
              <a:rPr lang="cs-CZ" b="1" dirty="0" smtClean="0">
                <a:solidFill>
                  <a:schemeClr val="bg1"/>
                </a:solidFill>
                <a:latin typeface="Comic Sans MS" pitchFamily="66" charset="0"/>
              </a:rPr>
              <a:t> &amp; volný čas </a:t>
            </a:r>
          </a:p>
          <a:p>
            <a:pPr>
              <a:buNone/>
            </a:pPr>
            <a:r>
              <a:rPr lang="cs-CZ" u="sng" dirty="0" smtClean="0">
                <a:solidFill>
                  <a:schemeClr val="bg1"/>
                </a:solidFill>
                <a:latin typeface="Comic Sans MS" pitchFamily="66" charset="0"/>
                <a:hlinkClick r:id="rId5"/>
              </a:rPr>
              <a:t>Video</a:t>
            </a:r>
            <a:endParaRPr lang="cs-CZ" dirty="0" smtClean="0">
              <a:solidFill>
                <a:schemeClr val="bg1"/>
              </a:solidFill>
              <a:latin typeface="Comic Sans MS" pitchFamily="66" charset="0"/>
            </a:endParaRPr>
          </a:p>
          <a:p>
            <a:endParaRPr lang="cs-CZ" dirty="0">
              <a:solidFill>
                <a:schemeClr val="bg1"/>
              </a:solidFill>
              <a:latin typeface="Comic Sans MS" pitchFamily="66" charset="0"/>
            </a:endParaRPr>
          </a:p>
        </p:txBody>
      </p:sp>
      <p:pic>
        <p:nvPicPr>
          <p:cNvPr id="4" name="Picture 4"/>
          <p:cNvPicPr>
            <a:picLocks noChangeAspect="1" noChangeArrowheads="1"/>
          </p:cNvPicPr>
          <p:nvPr/>
        </p:nvPicPr>
        <p:blipFill>
          <a:blip r:embed="rId6" cstate="print"/>
          <a:srcRect/>
          <a:stretch>
            <a:fillRect/>
          </a:stretch>
        </p:blipFill>
        <p:spPr bwMode="auto">
          <a:xfrm>
            <a:off x="642910" y="214290"/>
            <a:ext cx="2214562" cy="1301055"/>
          </a:xfrm>
          <a:prstGeom prst="rect">
            <a:avLst/>
          </a:prstGeom>
          <a:noFill/>
          <a:ln w="9525">
            <a:noFill/>
            <a:miter lim="800000"/>
            <a:headEnd/>
            <a:tailEnd/>
          </a:ln>
          <a:effectLst/>
        </p:spPr>
      </p:pic>
      <p:pic>
        <p:nvPicPr>
          <p:cNvPr id="1027" name="Picture 3"/>
          <p:cNvPicPr>
            <a:picLocks noChangeAspect="1" noChangeArrowheads="1"/>
          </p:cNvPicPr>
          <p:nvPr/>
        </p:nvPicPr>
        <p:blipFill>
          <a:blip r:embed="rId7" cstate="print"/>
          <a:srcRect/>
          <a:stretch>
            <a:fillRect/>
          </a:stretch>
        </p:blipFill>
        <p:spPr bwMode="auto">
          <a:xfrm>
            <a:off x="1259632" y="2636912"/>
            <a:ext cx="7105253" cy="2088232"/>
          </a:xfrm>
          <a:prstGeom prst="rect">
            <a:avLst/>
          </a:prstGeom>
          <a:noFill/>
          <a:ln w="9525">
            <a:noFill/>
            <a:miter lim="800000"/>
            <a:headEnd/>
            <a:tailEnd/>
          </a:ln>
        </p:spPr>
      </p:pic>
      <p:pic>
        <p:nvPicPr>
          <p:cNvPr id="1028" name="Picture 4"/>
          <p:cNvPicPr>
            <a:picLocks noChangeAspect="1" noChangeArrowheads="1"/>
          </p:cNvPicPr>
          <p:nvPr/>
        </p:nvPicPr>
        <p:blipFill>
          <a:blip r:embed="rId8" cstate="print"/>
          <a:srcRect/>
          <a:stretch>
            <a:fillRect/>
          </a:stretch>
        </p:blipFill>
        <p:spPr bwMode="auto">
          <a:xfrm>
            <a:off x="6012160" y="260649"/>
            <a:ext cx="2831976" cy="23275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rgbClr val="99E6F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Použité zdroje</a:t>
            </a:r>
            <a:endParaRPr lang="cs-CZ" dirty="0"/>
          </a:p>
        </p:txBody>
      </p:sp>
      <p:sp>
        <p:nvSpPr>
          <p:cNvPr id="3" name="Zástupný symbol pro obsah 2"/>
          <p:cNvSpPr>
            <a:spLocks noGrp="1"/>
          </p:cNvSpPr>
          <p:nvPr>
            <p:ph idx="1"/>
          </p:nvPr>
        </p:nvSpPr>
        <p:spPr>
          <a:xfrm>
            <a:off x="0" y="1285860"/>
            <a:ext cx="9144000" cy="5572140"/>
          </a:xfrm>
        </p:spPr>
        <p:txBody>
          <a:bodyPr>
            <a:normAutofit fontScale="55000" lnSpcReduction="20000"/>
          </a:bodyPr>
          <a:lstStyle/>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2"/>
              </a:rPr>
              <a:t>www.</a:t>
            </a:r>
            <a:r>
              <a:rPr lang="cs-CZ" u="sng" dirty="0" err="1" smtClean="0">
                <a:solidFill>
                  <a:schemeClr val="accent1">
                    <a:lumMod val="50000"/>
                  </a:schemeClr>
                </a:solidFill>
                <a:hlinkClick r:id="rId2"/>
              </a:rPr>
              <a:t>Antifacebook.net</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3"/>
              </a:rPr>
              <a:t>http://www.novinky.</a:t>
            </a:r>
            <a:r>
              <a:rPr lang="cs-CZ" u="sng" dirty="0" err="1" smtClean="0">
                <a:solidFill>
                  <a:schemeClr val="accent1">
                    <a:lumMod val="50000"/>
                  </a:schemeClr>
                </a:solidFill>
                <a:hlinkClick r:id="rId3"/>
              </a:rPr>
              <a:t>cz</a:t>
            </a:r>
            <a:r>
              <a:rPr lang="cs-CZ" u="sng" dirty="0" smtClean="0">
                <a:solidFill>
                  <a:schemeClr val="accent1">
                    <a:lumMod val="50000"/>
                  </a:schemeClr>
                </a:solidFill>
                <a:hlinkClick r:id="rId3"/>
              </a:rPr>
              <a:t>/internet-a-</a:t>
            </a:r>
            <a:r>
              <a:rPr lang="cs-CZ" u="sng" dirty="0" err="1" smtClean="0">
                <a:solidFill>
                  <a:schemeClr val="accent1">
                    <a:lumMod val="50000"/>
                  </a:schemeClr>
                </a:solidFill>
                <a:hlinkClick r:id="rId3"/>
              </a:rPr>
              <a:t>pc</a:t>
            </a:r>
            <a:r>
              <a:rPr lang="cs-CZ" u="sng" dirty="0" smtClean="0">
                <a:solidFill>
                  <a:schemeClr val="accent1">
                    <a:lumMod val="50000"/>
                  </a:schemeClr>
                </a:solidFill>
                <a:hlinkClick r:id="rId3"/>
              </a:rPr>
              <a:t>/256160-</a:t>
            </a:r>
            <a:r>
              <a:rPr lang="cs-CZ" u="sng" dirty="0" err="1" smtClean="0">
                <a:solidFill>
                  <a:schemeClr val="accent1">
                    <a:lumMod val="50000"/>
                  </a:schemeClr>
                </a:solidFill>
                <a:hlinkClick r:id="rId3"/>
              </a:rPr>
              <a:t>zavislost</a:t>
            </a:r>
            <a:r>
              <a:rPr lang="cs-CZ" u="sng" dirty="0" smtClean="0">
                <a:solidFill>
                  <a:schemeClr val="accent1">
                    <a:lumMod val="50000"/>
                  </a:schemeClr>
                </a:solidFill>
                <a:hlinkClick r:id="rId3"/>
              </a:rPr>
              <a:t>-na-internetu-</a:t>
            </a:r>
            <a:r>
              <a:rPr lang="cs-CZ" u="sng" dirty="0" err="1" smtClean="0">
                <a:solidFill>
                  <a:schemeClr val="accent1">
                    <a:lumMod val="50000"/>
                  </a:schemeClr>
                </a:solidFill>
                <a:hlinkClick r:id="rId3"/>
              </a:rPr>
              <a:t>pusobi</a:t>
            </a:r>
            <a:r>
              <a:rPr lang="cs-CZ" u="sng" dirty="0" smtClean="0">
                <a:solidFill>
                  <a:schemeClr val="accent1">
                    <a:lumMod val="50000"/>
                  </a:schemeClr>
                </a:solidFill>
                <a:hlinkClick r:id="rId3"/>
              </a:rPr>
              <a:t>-</a:t>
            </a:r>
            <a:r>
              <a:rPr lang="cs-CZ" u="sng" dirty="0" err="1" smtClean="0">
                <a:solidFill>
                  <a:schemeClr val="accent1">
                    <a:lumMod val="50000"/>
                  </a:schemeClr>
                </a:solidFill>
                <a:hlinkClick r:id="rId3"/>
              </a:rPr>
              <a:t>podobne</a:t>
            </a:r>
            <a:r>
              <a:rPr lang="cs-CZ" u="sng" dirty="0" smtClean="0">
                <a:solidFill>
                  <a:schemeClr val="accent1">
                    <a:lumMod val="50000"/>
                  </a:schemeClr>
                </a:solidFill>
                <a:hlinkClick r:id="rId3"/>
              </a:rPr>
              <a:t>-</a:t>
            </a:r>
            <a:r>
              <a:rPr lang="cs-CZ" u="sng" dirty="0" err="1" smtClean="0">
                <a:solidFill>
                  <a:schemeClr val="accent1">
                    <a:lumMod val="50000"/>
                  </a:schemeClr>
                </a:solidFill>
                <a:hlinkClick r:id="rId3"/>
              </a:rPr>
              <a:t>zmeny</a:t>
            </a:r>
            <a:r>
              <a:rPr lang="cs-CZ" u="sng" dirty="0" smtClean="0">
                <a:solidFill>
                  <a:schemeClr val="accent1">
                    <a:lumMod val="50000"/>
                  </a:schemeClr>
                </a:solidFill>
                <a:hlinkClick r:id="rId3"/>
              </a:rPr>
              <a:t>-v-mozku-jako-alkohol-nebo-drogy.</a:t>
            </a:r>
            <a:r>
              <a:rPr lang="cs-CZ" u="sng" dirty="0" err="1" smtClean="0">
                <a:solidFill>
                  <a:schemeClr val="accent1">
                    <a:lumMod val="50000"/>
                  </a:schemeClr>
                </a:solidFill>
                <a:hlinkClick r:id="rId3"/>
              </a:rPr>
              <a:t>html</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4"/>
              </a:rPr>
              <a:t>http://hospudka.net/5845/zavislost-na-internetu/</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5"/>
              </a:rPr>
              <a:t>http://www.blesk.</a:t>
            </a:r>
            <a:r>
              <a:rPr lang="cs-CZ" u="sng" dirty="0" err="1" smtClean="0">
                <a:solidFill>
                  <a:schemeClr val="accent1">
                    <a:lumMod val="50000"/>
                  </a:schemeClr>
                </a:solidFill>
                <a:hlinkClick r:id="rId5"/>
              </a:rPr>
              <a:t>cz</a:t>
            </a:r>
            <a:r>
              <a:rPr lang="cs-CZ" u="sng" dirty="0" smtClean="0">
                <a:solidFill>
                  <a:schemeClr val="accent1">
                    <a:lumMod val="50000"/>
                  </a:schemeClr>
                </a:solidFill>
                <a:hlinkClick r:id="rId5"/>
              </a:rPr>
              <a:t>/</a:t>
            </a:r>
            <a:r>
              <a:rPr lang="cs-CZ" u="sng" dirty="0" err="1" smtClean="0">
                <a:solidFill>
                  <a:schemeClr val="accent1">
                    <a:lumMod val="50000"/>
                  </a:schemeClr>
                </a:solidFill>
                <a:hlinkClick r:id="rId5"/>
              </a:rPr>
              <a:t>clanek</a:t>
            </a:r>
            <a:r>
              <a:rPr lang="cs-CZ" u="sng" dirty="0" smtClean="0">
                <a:solidFill>
                  <a:schemeClr val="accent1">
                    <a:lumMod val="50000"/>
                  </a:schemeClr>
                </a:solidFill>
                <a:hlinkClick r:id="rId5"/>
              </a:rPr>
              <a:t>/</a:t>
            </a:r>
            <a:r>
              <a:rPr lang="cs-CZ" u="sng" dirty="0" err="1" smtClean="0">
                <a:solidFill>
                  <a:schemeClr val="accent1">
                    <a:lumMod val="50000"/>
                  </a:schemeClr>
                </a:solidFill>
                <a:hlinkClick r:id="rId5"/>
              </a:rPr>
              <a:t>zpravy</a:t>
            </a:r>
            <a:r>
              <a:rPr lang="cs-CZ" u="sng" dirty="0" smtClean="0">
                <a:solidFill>
                  <a:schemeClr val="accent1">
                    <a:lumMod val="50000"/>
                  </a:schemeClr>
                </a:solidFill>
                <a:hlinkClick r:id="rId5"/>
              </a:rPr>
              <a:t>-</a:t>
            </a:r>
            <a:r>
              <a:rPr lang="cs-CZ" u="sng" dirty="0" err="1" smtClean="0">
                <a:solidFill>
                  <a:schemeClr val="accent1">
                    <a:lumMod val="50000"/>
                  </a:schemeClr>
                </a:solidFill>
                <a:hlinkClick r:id="rId5"/>
              </a:rPr>
              <a:t>udalosti</a:t>
            </a:r>
            <a:r>
              <a:rPr lang="cs-CZ" u="sng" dirty="0" smtClean="0">
                <a:solidFill>
                  <a:schemeClr val="accent1">
                    <a:lumMod val="50000"/>
                  </a:schemeClr>
                </a:solidFill>
                <a:hlinkClick r:id="rId5"/>
              </a:rPr>
              <a:t>-</a:t>
            </a:r>
            <a:r>
              <a:rPr lang="cs-CZ" u="sng" dirty="0" err="1" smtClean="0">
                <a:solidFill>
                  <a:schemeClr val="accent1">
                    <a:lumMod val="50000"/>
                  </a:schemeClr>
                </a:solidFill>
                <a:hlinkClick r:id="rId5"/>
              </a:rPr>
              <a:t>zajimavosti</a:t>
            </a:r>
            <a:r>
              <a:rPr lang="cs-CZ" u="sng" dirty="0" smtClean="0">
                <a:solidFill>
                  <a:schemeClr val="accent1">
                    <a:lumMod val="50000"/>
                  </a:schemeClr>
                </a:solidFill>
                <a:hlinkClick r:id="rId5"/>
              </a:rPr>
              <a:t>/167246/jste-</a:t>
            </a:r>
            <a:r>
              <a:rPr lang="cs-CZ" u="sng" dirty="0" err="1" smtClean="0">
                <a:solidFill>
                  <a:schemeClr val="accent1">
                    <a:lumMod val="50000"/>
                  </a:schemeClr>
                </a:solidFill>
                <a:hlinkClick r:id="rId5"/>
              </a:rPr>
              <a:t>zavisli</a:t>
            </a:r>
            <a:r>
              <a:rPr lang="cs-CZ" u="sng" dirty="0" smtClean="0">
                <a:solidFill>
                  <a:schemeClr val="accent1">
                    <a:lumMod val="50000"/>
                  </a:schemeClr>
                </a:solidFill>
                <a:hlinkClick r:id="rId5"/>
              </a:rPr>
              <a:t>-na-</a:t>
            </a:r>
            <a:r>
              <a:rPr lang="cs-CZ" u="sng" dirty="0" err="1" smtClean="0">
                <a:solidFill>
                  <a:schemeClr val="accent1">
                    <a:lumMod val="50000"/>
                  </a:schemeClr>
                </a:solidFill>
                <a:hlinkClick r:id="rId5"/>
              </a:rPr>
              <a:t>facebooku</a:t>
            </a:r>
            <a:r>
              <a:rPr lang="cs-CZ" u="sng" dirty="0" smtClean="0">
                <a:solidFill>
                  <a:schemeClr val="accent1">
                    <a:lumMod val="50000"/>
                  </a:schemeClr>
                </a:solidFill>
                <a:hlinkClick r:id="rId5"/>
              </a:rPr>
              <a:t>-pak-je-tahle-postel-primo-pro-</a:t>
            </a:r>
            <a:r>
              <a:rPr lang="cs-CZ" u="sng" dirty="0" err="1" smtClean="0">
                <a:solidFill>
                  <a:schemeClr val="accent1">
                    <a:lumMod val="50000"/>
                  </a:schemeClr>
                </a:solidFill>
                <a:hlinkClick r:id="rId5"/>
              </a:rPr>
              <a:t>vas.html</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6"/>
              </a:rPr>
              <a:t>http://www.</a:t>
            </a:r>
            <a:r>
              <a:rPr lang="cs-CZ" u="sng" dirty="0" err="1" smtClean="0">
                <a:solidFill>
                  <a:schemeClr val="accent1">
                    <a:lumMod val="50000"/>
                  </a:schemeClr>
                </a:solidFill>
                <a:hlinkClick r:id="rId6"/>
              </a:rPr>
              <a:t>vyplnto.cz</a:t>
            </a:r>
            <a:r>
              <a:rPr lang="cs-CZ" u="sng" dirty="0" smtClean="0">
                <a:solidFill>
                  <a:schemeClr val="accent1">
                    <a:lumMod val="50000"/>
                  </a:schemeClr>
                </a:solidFill>
                <a:hlinkClick r:id="rId6"/>
              </a:rPr>
              <a:t>/</a:t>
            </a:r>
            <a:r>
              <a:rPr lang="cs-CZ" u="sng" dirty="0" err="1" smtClean="0">
                <a:solidFill>
                  <a:schemeClr val="accent1">
                    <a:lumMod val="50000"/>
                  </a:schemeClr>
                </a:solidFill>
                <a:hlinkClick r:id="rId6"/>
              </a:rPr>
              <a:t>realizovane</a:t>
            </a:r>
            <a:r>
              <a:rPr lang="cs-CZ" u="sng" dirty="0" smtClean="0">
                <a:solidFill>
                  <a:schemeClr val="accent1">
                    <a:lumMod val="50000"/>
                  </a:schemeClr>
                </a:solidFill>
                <a:hlinkClick r:id="rId6"/>
              </a:rPr>
              <a:t>-</a:t>
            </a:r>
            <a:r>
              <a:rPr lang="cs-CZ" u="sng" dirty="0" err="1" smtClean="0">
                <a:solidFill>
                  <a:schemeClr val="accent1">
                    <a:lumMod val="50000"/>
                  </a:schemeClr>
                </a:solidFill>
                <a:hlinkClick r:id="rId6"/>
              </a:rPr>
              <a:t>pruzkumy</a:t>
            </a:r>
            <a:r>
              <a:rPr lang="cs-CZ" u="sng" dirty="0" smtClean="0">
                <a:solidFill>
                  <a:schemeClr val="accent1">
                    <a:lumMod val="50000"/>
                  </a:schemeClr>
                </a:solidFill>
                <a:hlinkClick r:id="rId6"/>
              </a:rPr>
              <a:t>/</a:t>
            </a:r>
            <a:r>
              <a:rPr lang="cs-CZ" u="sng" dirty="0" err="1" smtClean="0">
                <a:solidFill>
                  <a:schemeClr val="accent1">
                    <a:lumMod val="50000"/>
                  </a:schemeClr>
                </a:solidFill>
                <a:hlinkClick r:id="rId6"/>
              </a:rPr>
              <a:t>zavislost</a:t>
            </a:r>
            <a:r>
              <a:rPr lang="cs-CZ" u="sng" dirty="0" smtClean="0">
                <a:solidFill>
                  <a:schemeClr val="accent1">
                    <a:lumMod val="50000"/>
                  </a:schemeClr>
                </a:solidFill>
                <a:hlinkClick r:id="rId6"/>
              </a:rPr>
              <a:t>-na-</a:t>
            </a:r>
            <a:r>
              <a:rPr lang="cs-CZ" u="sng" dirty="0" err="1" smtClean="0">
                <a:solidFill>
                  <a:schemeClr val="accent1">
                    <a:lumMod val="50000"/>
                  </a:schemeClr>
                </a:solidFill>
                <a:hlinkClick r:id="rId6"/>
              </a:rPr>
              <a:t>pc</a:t>
            </a:r>
            <a:r>
              <a:rPr lang="cs-CZ" u="sng" dirty="0" smtClean="0">
                <a:solidFill>
                  <a:schemeClr val="accent1">
                    <a:lumMod val="50000"/>
                  </a:schemeClr>
                </a:solidFill>
                <a:hlinkClick r:id="rId6"/>
              </a:rPr>
              <a:t>-internetu-</a:t>
            </a:r>
            <a:r>
              <a:rPr lang="cs-CZ" u="sng" dirty="0" err="1" smtClean="0">
                <a:solidFill>
                  <a:schemeClr val="accent1">
                    <a:lumMod val="50000"/>
                  </a:schemeClr>
                </a:solidFill>
                <a:hlinkClick r:id="rId6"/>
              </a:rPr>
              <a:t>hrach</a:t>
            </a:r>
            <a:r>
              <a:rPr lang="cs-CZ" u="sng" dirty="0" smtClean="0">
                <a:solidFill>
                  <a:schemeClr val="accent1">
                    <a:lumMod val="50000"/>
                  </a:schemeClr>
                </a:solidFill>
                <a:hlinkClick r:id="rId6"/>
              </a:rPr>
              <a:t>/</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7"/>
              </a:rPr>
              <a:t>http://www.</a:t>
            </a:r>
            <a:r>
              <a:rPr lang="cs-CZ" u="sng" dirty="0" err="1" smtClean="0">
                <a:solidFill>
                  <a:schemeClr val="accent1">
                    <a:lumMod val="50000"/>
                  </a:schemeClr>
                </a:solidFill>
                <a:hlinkClick r:id="rId7"/>
              </a:rPr>
              <a:t>bedlive.info</a:t>
            </a:r>
            <a:r>
              <a:rPr lang="cs-CZ" u="sng" dirty="0" smtClean="0">
                <a:solidFill>
                  <a:schemeClr val="accent1">
                    <a:lumMod val="50000"/>
                  </a:schemeClr>
                </a:solidFill>
                <a:hlinkClick r:id="rId7"/>
              </a:rPr>
              <a:t>/2010/11/</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8"/>
              </a:rPr>
              <a:t>http://aktualne-svet.pise.cz/63613-zavislost-deti-na-pc.html</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9"/>
              </a:rPr>
              <a:t>http://www.</a:t>
            </a:r>
            <a:r>
              <a:rPr lang="cs-CZ" u="sng" dirty="0" err="1" smtClean="0">
                <a:solidFill>
                  <a:schemeClr val="accent1">
                    <a:lumMod val="50000"/>
                  </a:schemeClr>
                </a:solidFill>
                <a:hlinkClick r:id="rId9"/>
              </a:rPr>
              <a:t>nebudobet.cz</a:t>
            </a:r>
            <a:r>
              <a:rPr lang="cs-CZ" u="sng" dirty="0" smtClean="0">
                <a:solidFill>
                  <a:schemeClr val="accent1">
                    <a:lumMod val="50000"/>
                  </a:schemeClr>
                </a:solidFill>
                <a:hlinkClick r:id="rId9"/>
              </a:rPr>
              <a:t>/?</a:t>
            </a:r>
            <a:r>
              <a:rPr lang="cs-CZ" u="sng" dirty="0" err="1" smtClean="0">
                <a:solidFill>
                  <a:schemeClr val="accent1">
                    <a:lumMod val="50000"/>
                  </a:schemeClr>
                </a:solidFill>
                <a:hlinkClick r:id="rId9"/>
              </a:rPr>
              <a:t>page</a:t>
            </a:r>
            <a:r>
              <a:rPr lang="cs-CZ" u="sng" dirty="0" smtClean="0">
                <a:solidFill>
                  <a:schemeClr val="accent1">
                    <a:lumMod val="50000"/>
                  </a:schemeClr>
                </a:solidFill>
                <a:hlinkClick r:id="rId9"/>
              </a:rPr>
              <a:t>=</a:t>
            </a:r>
            <a:r>
              <a:rPr lang="cs-CZ" u="sng" dirty="0" err="1" smtClean="0">
                <a:solidFill>
                  <a:schemeClr val="accent1">
                    <a:lumMod val="50000"/>
                  </a:schemeClr>
                </a:solidFill>
                <a:hlinkClick r:id="rId9"/>
              </a:rPr>
              <a:t>netholismus</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10"/>
              </a:rPr>
              <a:t>http://www.</a:t>
            </a:r>
            <a:r>
              <a:rPr lang="cs-CZ" u="sng" dirty="0" err="1" smtClean="0">
                <a:solidFill>
                  <a:schemeClr val="accent1">
                    <a:lumMod val="50000"/>
                  </a:schemeClr>
                </a:solidFill>
                <a:hlinkClick r:id="rId10"/>
              </a:rPr>
              <a:t>gamepark.cz</a:t>
            </a:r>
            <a:r>
              <a:rPr lang="cs-CZ" u="sng" dirty="0" smtClean="0">
                <a:solidFill>
                  <a:schemeClr val="accent1">
                    <a:lumMod val="50000"/>
                  </a:schemeClr>
                </a:solidFill>
                <a:hlinkClick r:id="rId10"/>
              </a:rPr>
              <a:t>/</a:t>
            </a:r>
            <a:r>
              <a:rPr lang="cs-CZ" u="sng" dirty="0" err="1" smtClean="0">
                <a:solidFill>
                  <a:schemeClr val="accent1">
                    <a:lumMod val="50000"/>
                  </a:schemeClr>
                </a:solidFill>
                <a:hlinkClick r:id="rId10"/>
              </a:rPr>
              <a:t>aikuv</a:t>
            </a:r>
            <a:r>
              <a:rPr lang="cs-CZ" u="sng" dirty="0" smtClean="0">
                <a:solidFill>
                  <a:schemeClr val="accent1">
                    <a:lumMod val="50000"/>
                  </a:schemeClr>
                </a:solidFill>
                <a:hlinkClick r:id="rId10"/>
              </a:rPr>
              <a:t>_blog_1_</a:t>
            </a:r>
            <a:r>
              <a:rPr lang="cs-CZ" u="sng" dirty="0" err="1" smtClean="0">
                <a:solidFill>
                  <a:schemeClr val="accent1">
                    <a:lumMod val="50000"/>
                  </a:schemeClr>
                </a:solidFill>
                <a:hlinkClick r:id="rId10"/>
              </a:rPr>
              <a:t>gemblerstvi</a:t>
            </a:r>
            <a:r>
              <a:rPr lang="cs-CZ" u="sng" dirty="0" smtClean="0">
                <a:solidFill>
                  <a:schemeClr val="accent1">
                    <a:lumMod val="50000"/>
                  </a:schemeClr>
                </a:solidFill>
                <a:hlinkClick r:id="rId10"/>
              </a:rPr>
              <a:t>_406692.htm</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11"/>
              </a:rPr>
              <a:t>http://www.</a:t>
            </a:r>
            <a:r>
              <a:rPr lang="cs-CZ" u="sng" dirty="0" err="1" smtClean="0">
                <a:solidFill>
                  <a:schemeClr val="accent1">
                    <a:lumMod val="50000"/>
                  </a:schemeClr>
                </a:solidFill>
                <a:hlinkClick r:id="rId11"/>
              </a:rPr>
              <a:t>detskestranky.cz</a:t>
            </a:r>
            <a:r>
              <a:rPr lang="cs-CZ" u="sng" dirty="0" smtClean="0">
                <a:solidFill>
                  <a:schemeClr val="accent1">
                    <a:lumMod val="50000"/>
                  </a:schemeClr>
                </a:solidFill>
                <a:hlinkClick r:id="rId11"/>
              </a:rPr>
              <a:t>/rubrika/27-</a:t>
            </a:r>
            <a:r>
              <a:rPr lang="cs-CZ" u="sng" dirty="0" err="1" smtClean="0">
                <a:solidFill>
                  <a:schemeClr val="accent1">
                    <a:lumMod val="50000"/>
                  </a:schemeClr>
                </a:solidFill>
                <a:hlinkClick r:id="rId11"/>
              </a:rPr>
              <a:t>zdravi</a:t>
            </a:r>
            <a:r>
              <a:rPr lang="cs-CZ" u="sng" dirty="0" smtClean="0">
                <a:solidFill>
                  <a:schemeClr val="accent1">
                    <a:lumMod val="50000"/>
                  </a:schemeClr>
                </a:solidFill>
                <a:hlinkClick r:id="rId11"/>
              </a:rPr>
              <a:t>_a_</a:t>
            </a:r>
            <a:r>
              <a:rPr lang="cs-CZ" u="sng" dirty="0" err="1" smtClean="0">
                <a:solidFill>
                  <a:schemeClr val="accent1">
                    <a:lumMod val="50000"/>
                  </a:schemeClr>
                </a:solidFill>
                <a:hlinkClick r:id="rId11"/>
              </a:rPr>
              <a:t>vychova</a:t>
            </a:r>
            <a:r>
              <a:rPr lang="cs-CZ" u="sng" dirty="0" smtClean="0">
                <a:solidFill>
                  <a:schemeClr val="accent1">
                    <a:lumMod val="50000"/>
                  </a:schemeClr>
                </a:solidFill>
                <a:hlinkClick r:id="rId11"/>
              </a:rPr>
              <a:t>/21</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12"/>
              </a:rPr>
              <a:t>http://tomaserlich.cz/zavislost-na-pocitacich-a-pocitacovych-hrach/</a:t>
            </a:r>
            <a:r>
              <a:rPr lang="cs-CZ" dirty="0" smtClean="0">
                <a:solidFill>
                  <a:schemeClr val="accent1">
                    <a:lumMod val="50000"/>
                  </a:schemeClr>
                </a:solidFill>
              </a:rPr>
              <a:t> </a:t>
            </a:r>
          </a:p>
          <a:p>
            <a:pPr lvl="0">
              <a:lnSpc>
                <a:spcPct val="170000"/>
              </a:lnSpc>
              <a:buClr>
                <a:schemeClr val="accent2">
                  <a:lumMod val="75000"/>
                </a:schemeClr>
              </a:buClr>
              <a:buSzPct val="150000"/>
              <a:buFont typeface="Wingdings" pitchFamily="2" charset="2"/>
              <a:buChar char=":"/>
            </a:pPr>
            <a:r>
              <a:rPr lang="cs-CZ" u="sng" dirty="0" smtClean="0">
                <a:solidFill>
                  <a:schemeClr val="accent1">
                    <a:lumMod val="50000"/>
                  </a:schemeClr>
                </a:solidFill>
                <a:hlinkClick r:id="rId13"/>
              </a:rPr>
              <a:t>http://pcdrogou.blog.cz/0906/zavislost-na-pc-neni-legrace</a:t>
            </a:r>
            <a:r>
              <a:rPr lang="cs-CZ" dirty="0" smtClean="0">
                <a:solidFill>
                  <a:schemeClr val="accent1">
                    <a:lumMod val="50000"/>
                  </a:schemeClr>
                </a:solidFill>
              </a:rPr>
              <a:t> </a:t>
            </a:r>
          </a:p>
          <a:p>
            <a:endParaRPr lang="cs-CZ"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pt-BR" dirty="0" smtClean="0"/>
              <a:t>Související odkazy</a:t>
            </a:r>
            <a:br>
              <a:rPr lang="pt-BR" dirty="0" smtClean="0"/>
            </a:br>
            <a:endParaRPr lang="cs-CZ" dirty="0"/>
          </a:p>
        </p:txBody>
      </p:sp>
      <p:sp>
        <p:nvSpPr>
          <p:cNvPr id="3" name="Zástupný symbol pro obsah 2"/>
          <p:cNvSpPr>
            <a:spLocks noGrp="1"/>
          </p:cNvSpPr>
          <p:nvPr>
            <p:ph idx="1"/>
          </p:nvPr>
        </p:nvSpPr>
        <p:spPr>
          <a:xfrm>
            <a:off x="214282" y="1571612"/>
            <a:ext cx="8572560" cy="5043510"/>
          </a:xfrm>
        </p:spPr>
        <p:txBody>
          <a:bodyPr>
            <a:normAutofit fontScale="55000" lnSpcReduction="20000"/>
          </a:bodyPr>
          <a:lstStyle/>
          <a:p>
            <a:pPr>
              <a:buClr>
                <a:schemeClr val="bg1"/>
              </a:buClr>
              <a:buSzPct val="150000"/>
              <a:buFont typeface="Book Antiqua" pitchFamily="18" charset="0"/>
              <a:buChar char="☺"/>
            </a:pPr>
            <a:r>
              <a:rPr lang="pt-BR" dirty="0" smtClean="0">
                <a:hlinkClick r:id="rId2"/>
              </a:rPr>
              <a:t>http</a:t>
            </a:r>
            <a:r>
              <a:rPr lang="pt-BR" dirty="0" smtClean="0">
                <a:hlinkClick r:id="rId2"/>
              </a:rPr>
              <a:t>://</a:t>
            </a:r>
            <a:r>
              <a:rPr lang="pt-BR" dirty="0" smtClean="0">
                <a:hlinkClick r:id="rId2"/>
              </a:rPr>
              <a:t>www.novinky.cz/internet-a-pc/146969-zavislost-na-internetu-muze-obratit-zivot-vzhuru-nohama.html</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3"/>
              </a:rPr>
              <a:t>http://</a:t>
            </a:r>
            <a:r>
              <a:rPr lang="pt-BR" dirty="0" smtClean="0">
                <a:hlinkClick r:id="rId3"/>
              </a:rPr>
              <a:t>www.mediafax.cz/zahranici/3118653-Americanka-zabila-svoje-dite-protoze-ji-rusilo-pri-hre-na-Facebooku</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4"/>
              </a:rPr>
              <a:t>http://</a:t>
            </a:r>
            <a:r>
              <a:rPr lang="pt-BR" dirty="0" smtClean="0">
                <a:hlinkClick r:id="rId4"/>
              </a:rPr>
              <a:t>www.fiftyfifty.cz/Novy-prizrak-zavislosti-8649604.php</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5"/>
              </a:rPr>
              <a:t>http://</a:t>
            </a:r>
            <a:r>
              <a:rPr lang="pt-BR" dirty="0" smtClean="0">
                <a:hlinkClick r:id="rId5"/>
              </a:rPr>
              <a:t>www.kafe.cz/chci-byt-zdrava/co-trapi-dusi/netholismus-zavislost-na-internetu-728.aspx</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6"/>
              </a:rPr>
              <a:t>http://</a:t>
            </a:r>
            <a:r>
              <a:rPr lang="pt-BR" dirty="0" smtClean="0">
                <a:hlinkClick r:id="rId6"/>
              </a:rPr>
              <a:t>technet.idnes.cz/sw_internet.asp?r=sw_internet&amp;c=A050330_113519_sw_internet_brz</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7"/>
              </a:rPr>
              <a:t>http://www.lupa.cz/clanky/zavislost-na-internetu-bluf-ci-realita</a:t>
            </a:r>
            <a:r>
              <a:rPr lang="pt-BR" dirty="0" smtClean="0">
                <a:hlinkClick r:id="rId7"/>
              </a:rPr>
              <a:t>/</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8"/>
              </a:rPr>
              <a:t>http://diskuse.doktorka.cz/patologicka-zavislost-internetu</a:t>
            </a:r>
            <a:r>
              <a:rPr lang="pt-BR" dirty="0" smtClean="0">
                <a:hlinkClick r:id="rId8"/>
              </a:rPr>
              <a:t>/</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9"/>
              </a:rPr>
              <a:t>http://</a:t>
            </a:r>
            <a:r>
              <a:rPr lang="pt-BR" dirty="0" smtClean="0">
                <a:hlinkClick r:id="rId9"/>
              </a:rPr>
              <a:t>www.aktip.cz/cs/publikace/z-tisku/zavislost-na-pocitacich-ocima-odbornika.html</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10"/>
              </a:rPr>
              <a:t>http://web.net-mag.cz/?</a:t>
            </a:r>
            <a:r>
              <a:rPr lang="pt-BR" dirty="0" smtClean="0">
                <a:hlinkClick r:id="rId10"/>
              </a:rPr>
              <a:t>action=art&amp;num=731</a:t>
            </a:r>
            <a:endParaRPr lang="cs-CZ" dirty="0" smtClean="0"/>
          </a:p>
          <a:p>
            <a:pPr>
              <a:buClr>
                <a:schemeClr val="bg1"/>
              </a:buClr>
              <a:buSzPct val="150000"/>
              <a:buFont typeface="Book Antiqua" pitchFamily="18" charset="0"/>
              <a:buChar char="☺"/>
            </a:pPr>
            <a:r>
              <a:rPr lang="pt-BR" dirty="0" smtClean="0"/>
              <a:t/>
            </a:r>
            <a:br>
              <a:rPr lang="pt-BR" dirty="0" smtClean="0"/>
            </a:br>
            <a:r>
              <a:rPr lang="pt-BR" dirty="0" smtClean="0">
                <a:hlinkClick r:id="rId11"/>
              </a:rPr>
              <a:t>http://</a:t>
            </a:r>
            <a:r>
              <a:rPr lang="pt-BR" dirty="0" smtClean="0">
                <a:hlinkClick r:id="rId11"/>
              </a:rPr>
              <a:t>pctuning.tyden.cz/index.php?option=com_content&amp;view=article&amp;id=15178&amp;catid=1&amp;Itemid=57</a:t>
            </a:r>
            <a:endParaRPr lang="cs-CZ" dirty="0" smtClean="0"/>
          </a:p>
          <a:p>
            <a:pPr>
              <a:buClr>
                <a:schemeClr val="bg1"/>
              </a:buClr>
              <a:buSzPct val="150000"/>
              <a:buFont typeface="Book Antiqua" pitchFamily="18" charset="0"/>
              <a:buChar char="☺"/>
            </a:pPr>
            <a:endParaRPr lang="cs-CZ"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39552" y="836712"/>
            <a:ext cx="8229600" cy="1143000"/>
          </a:xfrm>
        </p:spPr>
        <p:txBody>
          <a:bodyPr>
            <a:noAutofit/>
          </a:bodyPr>
          <a:lstStyle/>
          <a:p>
            <a:r>
              <a:rPr lang="cs-CZ" sz="7000" dirty="0" smtClean="0">
                <a:ln>
                  <a:solidFill>
                    <a:schemeClr val="accent6">
                      <a:lumMod val="50000"/>
                    </a:schemeClr>
                  </a:solidFill>
                </a:ln>
                <a:solidFill>
                  <a:schemeClr val="bg1"/>
                </a:solidFill>
                <a:latin typeface="Comic Sans MS" pitchFamily="66" charset="0"/>
              </a:rPr>
              <a:t>NETHOLISMUS </a:t>
            </a:r>
            <a:r>
              <a:rPr lang="cs-CZ" sz="7000" dirty="0" smtClean="0"/>
              <a:t/>
            </a:r>
            <a:br>
              <a:rPr lang="cs-CZ" sz="7000" dirty="0" smtClean="0"/>
            </a:br>
            <a:endParaRPr lang="cs-CZ" sz="7000" dirty="0"/>
          </a:p>
        </p:txBody>
      </p:sp>
      <p:sp>
        <p:nvSpPr>
          <p:cNvPr id="3" name="Zástupný symbol pro obsah 2"/>
          <p:cNvSpPr>
            <a:spLocks noGrp="1"/>
          </p:cNvSpPr>
          <p:nvPr>
            <p:ph idx="1"/>
          </p:nvPr>
        </p:nvSpPr>
        <p:spPr>
          <a:xfrm>
            <a:off x="500034" y="1571612"/>
            <a:ext cx="8229600" cy="4709160"/>
          </a:xfrm>
        </p:spPr>
        <p:txBody>
          <a:bodyPr>
            <a:normAutofit/>
          </a:bodyPr>
          <a:lstStyle/>
          <a:p>
            <a:pPr>
              <a:lnSpc>
                <a:spcPct val="200000"/>
              </a:lnSpc>
              <a:buNone/>
            </a:pPr>
            <a:r>
              <a:rPr lang="cs-CZ" sz="3500" b="1" dirty="0" smtClean="0">
                <a:solidFill>
                  <a:schemeClr val="bg1"/>
                </a:solidFill>
                <a:latin typeface="Arial" pitchFamily="34" charset="0"/>
                <a:cs typeface="Arial" pitchFamily="34" charset="0"/>
              </a:rPr>
              <a:t>Ročník:</a:t>
            </a:r>
            <a:r>
              <a:rPr lang="cs-CZ" sz="3500" dirty="0" smtClean="0">
                <a:solidFill>
                  <a:schemeClr val="bg1"/>
                </a:solidFill>
                <a:latin typeface="Arial" pitchFamily="34" charset="0"/>
                <a:cs typeface="Arial" pitchFamily="34" charset="0"/>
              </a:rPr>
              <a:t> 9. Třída</a:t>
            </a:r>
          </a:p>
          <a:p>
            <a:pPr>
              <a:lnSpc>
                <a:spcPct val="200000"/>
              </a:lnSpc>
              <a:buNone/>
            </a:pPr>
            <a:r>
              <a:rPr lang="cs-CZ" sz="3500" b="1" dirty="0" smtClean="0">
                <a:solidFill>
                  <a:schemeClr val="bg1"/>
                </a:solidFill>
                <a:latin typeface="Arial" pitchFamily="34" charset="0"/>
                <a:cs typeface="Arial" pitchFamily="34" charset="0"/>
              </a:rPr>
              <a:t>Hodinová dotace:</a:t>
            </a:r>
            <a:r>
              <a:rPr lang="cs-CZ" sz="3500" dirty="0" smtClean="0">
                <a:solidFill>
                  <a:schemeClr val="bg1"/>
                </a:solidFill>
                <a:latin typeface="Arial" pitchFamily="34" charset="0"/>
                <a:cs typeface="Arial" pitchFamily="34" charset="0"/>
              </a:rPr>
              <a:t> 6. Hodin</a:t>
            </a:r>
          </a:p>
          <a:p>
            <a:pPr>
              <a:lnSpc>
                <a:spcPct val="200000"/>
              </a:lnSpc>
              <a:buNone/>
            </a:pPr>
            <a:r>
              <a:rPr lang="cs-CZ" sz="3500" b="1" dirty="0" smtClean="0">
                <a:solidFill>
                  <a:schemeClr val="bg1"/>
                </a:solidFill>
                <a:latin typeface="Arial" pitchFamily="34" charset="0"/>
                <a:cs typeface="Arial" pitchFamily="34" charset="0"/>
              </a:rPr>
              <a:t>Vzdělávací oblast:</a:t>
            </a:r>
            <a:r>
              <a:rPr lang="cs-CZ" sz="3500" dirty="0" smtClean="0">
                <a:solidFill>
                  <a:schemeClr val="bg1"/>
                </a:solidFill>
                <a:latin typeface="Arial" pitchFamily="34" charset="0"/>
                <a:cs typeface="Arial" pitchFamily="34" charset="0"/>
              </a:rPr>
              <a:t> Člověk a zdraví</a:t>
            </a:r>
          </a:p>
          <a:p>
            <a:pPr>
              <a:lnSpc>
                <a:spcPct val="200000"/>
              </a:lnSpc>
              <a:buNone/>
            </a:pPr>
            <a:r>
              <a:rPr lang="cs-CZ" sz="3500" b="1" dirty="0" smtClean="0">
                <a:solidFill>
                  <a:schemeClr val="bg1"/>
                </a:solidFill>
                <a:latin typeface="Arial" pitchFamily="34" charset="0"/>
                <a:cs typeface="Arial" pitchFamily="34" charset="0"/>
              </a:rPr>
              <a:t>Vzdělávací obor:</a:t>
            </a:r>
            <a:r>
              <a:rPr lang="cs-CZ" sz="3500" dirty="0" smtClean="0">
                <a:solidFill>
                  <a:schemeClr val="bg1"/>
                </a:solidFill>
                <a:latin typeface="Arial" pitchFamily="34" charset="0"/>
                <a:cs typeface="Arial" pitchFamily="34" charset="0"/>
              </a:rPr>
              <a:t> Výchova ke zdraví</a:t>
            </a:r>
          </a:p>
          <a:p>
            <a:endParaRPr lang="cs-CZ" sz="3500" dirty="0">
              <a:solidFill>
                <a:schemeClr val="bg1"/>
              </a:solidFill>
              <a:latin typeface="Arial" pitchFamily="34" charset="0"/>
              <a:cs typeface="Arial" pitchFamily="34" charset="0"/>
            </a:endParaRPr>
          </a:p>
        </p:txBody>
      </p:sp>
      <p:pic>
        <p:nvPicPr>
          <p:cNvPr id="2053" name="Picture 5"/>
          <p:cNvPicPr>
            <a:picLocks noChangeAspect="1" noChangeArrowheads="1"/>
          </p:cNvPicPr>
          <p:nvPr/>
        </p:nvPicPr>
        <p:blipFill>
          <a:blip r:embed="rId2" cstate="print"/>
          <a:srcRect/>
          <a:stretch>
            <a:fillRect/>
          </a:stretch>
        </p:blipFill>
        <p:spPr bwMode="auto">
          <a:xfrm>
            <a:off x="6715130" y="1571612"/>
            <a:ext cx="1928826" cy="1928826"/>
          </a:xfrm>
          <a:prstGeom prst="rect">
            <a:avLst/>
          </a:prstGeom>
          <a:noFill/>
          <a:ln w="9525">
            <a:noFill/>
            <a:miter lim="800000"/>
            <a:headEnd/>
            <a:tailEnd/>
          </a:ln>
          <a:effectLst/>
          <a:scene3d>
            <a:camera prst="orthographicFront">
              <a:rot lat="0" lon="0" rev="60000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Autofit/>
          </a:bodyPr>
          <a:lstStyle/>
          <a:p>
            <a:pPr lvl="0"/>
            <a:r>
              <a:rPr lang="cs-CZ" sz="3000" dirty="0" smtClean="0">
                <a:solidFill>
                  <a:schemeClr val="bg1"/>
                </a:solidFill>
                <a:effectLst/>
                <a:latin typeface="Comic Sans MS" pitchFamily="66" charset="0"/>
                <a:cs typeface="Arial" pitchFamily="34" charset="0"/>
              </a:rPr>
              <a:t>1. Hodina</a:t>
            </a:r>
            <a:br>
              <a:rPr lang="cs-CZ" sz="3000" dirty="0" smtClean="0">
                <a:solidFill>
                  <a:schemeClr val="bg1"/>
                </a:solidFill>
                <a:effectLst/>
                <a:latin typeface="Comic Sans MS" pitchFamily="66" charset="0"/>
                <a:cs typeface="Arial" pitchFamily="34" charset="0"/>
              </a:rPr>
            </a:br>
            <a:r>
              <a:rPr lang="cs-CZ" sz="3000" dirty="0" smtClean="0">
                <a:solidFill>
                  <a:srgbClr val="FF0000"/>
                </a:solidFill>
                <a:effectLst/>
                <a:latin typeface="Comic Sans MS" pitchFamily="66" charset="0"/>
                <a:cs typeface="Arial" pitchFamily="34" charset="0"/>
              </a:rPr>
              <a:t>Hra, </a:t>
            </a:r>
            <a:r>
              <a:rPr lang="cs-CZ" sz="3000" dirty="0" err="1" smtClean="0">
                <a:solidFill>
                  <a:schemeClr val="bg1"/>
                </a:solidFill>
                <a:effectLst/>
                <a:latin typeface="Comic Sans MS" pitchFamily="66" charset="0"/>
                <a:cs typeface="Arial" pitchFamily="34" charset="0"/>
              </a:rPr>
              <a:t>osmisměrka</a:t>
            </a:r>
            <a:r>
              <a:rPr lang="cs-CZ" sz="3000" dirty="0" smtClean="0">
                <a:solidFill>
                  <a:schemeClr val="bg1"/>
                </a:solidFill>
                <a:effectLst/>
                <a:latin typeface="Comic Sans MS" pitchFamily="66" charset="0"/>
                <a:cs typeface="Arial" pitchFamily="34" charset="0"/>
              </a:rPr>
              <a:t>, definice, diskuse</a:t>
            </a:r>
            <a:br>
              <a:rPr lang="cs-CZ" sz="3000" dirty="0" smtClean="0">
                <a:solidFill>
                  <a:schemeClr val="bg1"/>
                </a:solidFill>
                <a:effectLst/>
                <a:latin typeface="Comic Sans MS" pitchFamily="66" charset="0"/>
                <a:cs typeface="Arial" pitchFamily="34" charset="0"/>
              </a:rPr>
            </a:br>
            <a:endParaRPr lang="cs-CZ" sz="3000" dirty="0">
              <a:solidFill>
                <a:schemeClr val="bg1"/>
              </a:solidFill>
              <a:effectLst/>
              <a:latin typeface="Comic Sans MS" pitchFamily="66" charset="0"/>
              <a:cs typeface="Arial" pitchFamily="34" charset="0"/>
            </a:endParaRPr>
          </a:p>
        </p:txBody>
      </p:sp>
      <p:sp>
        <p:nvSpPr>
          <p:cNvPr id="3" name="Zástupný symbol pro obsah 2"/>
          <p:cNvSpPr>
            <a:spLocks noGrp="1"/>
          </p:cNvSpPr>
          <p:nvPr>
            <p:ph idx="1"/>
          </p:nvPr>
        </p:nvSpPr>
        <p:spPr>
          <a:xfrm>
            <a:off x="179512" y="1600200"/>
            <a:ext cx="8784976" cy="5257800"/>
          </a:xfrm>
        </p:spPr>
        <p:txBody>
          <a:bodyPr>
            <a:normAutofit/>
          </a:bodyPr>
          <a:lstStyle/>
          <a:p>
            <a:pPr algn="ctr">
              <a:buNone/>
            </a:pPr>
            <a:r>
              <a:rPr lang="cs-CZ" sz="3000" b="1" dirty="0" smtClean="0">
                <a:solidFill>
                  <a:schemeClr val="bg1"/>
                </a:solidFill>
                <a:latin typeface="Comic Sans MS" pitchFamily="66" charset="0"/>
              </a:rPr>
              <a:t>Rozřazovací hra do 5 skupin po 4-5 lidech</a:t>
            </a:r>
            <a:endParaRPr lang="cs-CZ" sz="3000" b="1" dirty="0">
              <a:solidFill>
                <a:schemeClr val="bg1"/>
              </a:solidFill>
              <a:latin typeface="Comic Sans MS" pitchFamily="66" charset="0"/>
            </a:endParaRPr>
          </a:p>
        </p:txBody>
      </p:sp>
      <p:pic>
        <p:nvPicPr>
          <p:cNvPr id="4" name="Obrázek 9222"/>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0" y="4797152"/>
            <a:ext cx="3843020" cy="1042035"/>
          </a:xfrm>
          <a:prstGeom prst="rect">
            <a:avLst/>
          </a:prstGeom>
          <a:noFill/>
          <a:ln>
            <a:noFill/>
          </a:ln>
          <a:scene3d>
            <a:camera prst="orthographicFront">
              <a:rot lat="0" lon="0" rev="2100000"/>
            </a:camera>
            <a:lightRig rig="threePt" dir="t"/>
          </a:scene3d>
        </p:spPr>
      </p:pic>
      <p:pic>
        <p:nvPicPr>
          <p:cNvPr id="5" name="Obrázek 9223"/>
          <p:cNvPicPr/>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004048" y="3933056"/>
            <a:ext cx="3773170" cy="1042035"/>
          </a:xfrm>
          <a:prstGeom prst="rect">
            <a:avLst/>
          </a:prstGeom>
          <a:noFill/>
          <a:ln>
            <a:noFill/>
          </a:ln>
          <a:scene3d>
            <a:camera prst="orthographicFront">
              <a:rot lat="0" lon="0" rev="600000"/>
            </a:camera>
            <a:lightRig rig="threePt" dir="t"/>
          </a:scene3d>
        </p:spPr>
      </p:pic>
      <p:pic>
        <p:nvPicPr>
          <p:cNvPr id="6" name="Obrázek 9224"/>
          <p:cNvPicPr/>
          <p:nvPr/>
        </p:nvPicPr>
        <p:blipFill>
          <a:blip r:embed="rId4"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059832" y="5445224"/>
            <a:ext cx="3750310" cy="1076325"/>
          </a:xfrm>
          <a:prstGeom prst="rect">
            <a:avLst/>
          </a:prstGeom>
          <a:noFill/>
          <a:ln>
            <a:noFill/>
          </a:ln>
          <a:scene3d>
            <a:camera prst="orthographicFront">
              <a:rot lat="0" lon="0" rev="20699999"/>
            </a:camera>
            <a:lightRig rig="threePt" dir="t"/>
          </a:scene3d>
        </p:spPr>
      </p:pic>
      <p:pic>
        <p:nvPicPr>
          <p:cNvPr id="7" name="Obrázek 9225"/>
          <p:cNvPicPr/>
          <p:nvPr/>
        </p:nvPicPr>
        <p:blipFill>
          <a:blip r:embed="rId5"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148064" y="2420888"/>
            <a:ext cx="1921510" cy="1042035"/>
          </a:xfrm>
          <a:prstGeom prst="rect">
            <a:avLst/>
          </a:prstGeom>
          <a:noFill/>
          <a:ln>
            <a:noFill/>
          </a:ln>
        </p:spPr>
      </p:pic>
      <p:pic>
        <p:nvPicPr>
          <p:cNvPr id="8" name="Obrázek 29"/>
          <p:cNvPicPr/>
          <p:nvPr/>
        </p:nvPicPr>
        <p:blipFill>
          <a:blip r:embed="rId6" cstate="print"/>
          <a:stretch>
            <a:fillRect/>
          </a:stretch>
        </p:blipFill>
        <p:spPr>
          <a:xfrm>
            <a:off x="6948264" y="2492896"/>
            <a:ext cx="1770926" cy="972273"/>
          </a:xfrm>
          <a:prstGeom prst="rect">
            <a:avLst/>
          </a:prstGeom>
        </p:spPr>
      </p:pic>
      <p:pic>
        <p:nvPicPr>
          <p:cNvPr id="9" name="Obrázek 9226"/>
          <p:cNvPicPr/>
          <p:nvPr/>
        </p:nvPicPr>
        <p:blipFill>
          <a:blip r:embed="rId7"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467544" y="2492896"/>
            <a:ext cx="3680460" cy="1157605"/>
          </a:xfrm>
          <a:prstGeom prst="rect">
            <a:avLst/>
          </a:prstGeom>
          <a:noFill/>
          <a:ln>
            <a:noFill/>
          </a:ln>
          <a:scene3d>
            <a:camera prst="orthographicFront">
              <a:rot lat="298855" lon="21298860" rev="20673786"/>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rgbClr val="FFFFFF"/>
                                      </p:to>
                                    </p:animClr>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39552" y="404664"/>
            <a:ext cx="8229600" cy="1143000"/>
          </a:xfrm>
        </p:spPr>
        <p:txBody>
          <a:bodyPr>
            <a:noAutofit/>
          </a:bodyPr>
          <a:lstStyle/>
          <a:p>
            <a:r>
              <a:rPr lang="cs-CZ" sz="3000" dirty="0" smtClean="0">
                <a:solidFill>
                  <a:schemeClr val="bg1"/>
                </a:solidFill>
                <a:effectLst/>
                <a:latin typeface="Comic Sans MS" pitchFamily="66" charset="0"/>
                <a:cs typeface="Arial" pitchFamily="34" charset="0"/>
              </a:rPr>
              <a:t>1. Hodina</a:t>
            </a:r>
            <a:br>
              <a:rPr lang="cs-CZ" sz="3000" dirty="0" smtClean="0">
                <a:solidFill>
                  <a:schemeClr val="bg1"/>
                </a:solidFill>
                <a:effectLst/>
                <a:latin typeface="Comic Sans MS" pitchFamily="66" charset="0"/>
                <a:cs typeface="Arial" pitchFamily="34" charset="0"/>
              </a:rPr>
            </a:br>
            <a:r>
              <a:rPr lang="cs-CZ" sz="3000" dirty="0" smtClean="0">
                <a:solidFill>
                  <a:schemeClr val="bg1"/>
                </a:solidFill>
                <a:effectLst/>
                <a:latin typeface="Comic Sans MS" pitchFamily="66" charset="0"/>
                <a:cs typeface="Arial" pitchFamily="34" charset="0"/>
              </a:rPr>
              <a:t>Hra, </a:t>
            </a:r>
            <a:r>
              <a:rPr lang="cs-CZ" sz="3000" dirty="0" err="1" smtClean="0">
                <a:solidFill>
                  <a:srgbClr val="FF0000"/>
                </a:solidFill>
                <a:effectLst/>
                <a:latin typeface="Comic Sans MS" pitchFamily="66" charset="0"/>
                <a:cs typeface="Arial" pitchFamily="34" charset="0"/>
              </a:rPr>
              <a:t>osmisměrka</a:t>
            </a:r>
            <a:r>
              <a:rPr lang="cs-CZ" sz="3000" dirty="0" smtClean="0">
                <a:solidFill>
                  <a:schemeClr val="bg1"/>
                </a:solidFill>
                <a:effectLst/>
                <a:latin typeface="Comic Sans MS" pitchFamily="66" charset="0"/>
                <a:cs typeface="Arial" pitchFamily="34" charset="0"/>
              </a:rPr>
              <a:t>, definice, diskuse</a:t>
            </a:r>
            <a:br>
              <a:rPr lang="cs-CZ" sz="3000" dirty="0" smtClean="0">
                <a:solidFill>
                  <a:schemeClr val="bg1"/>
                </a:solidFill>
                <a:effectLst/>
                <a:latin typeface="Comic Sans MS" pitchFamily="66" charset="0"/>
                <a:cs typeface="Arial" pitchFamily="34" charset="0"/>
              </a:rPr>
            </a:br>
            <a:endParaRPr lang="cs-CZ" sz="3000" dirty="0">
              <a:solidFill>
                <a:schemeClr val="bg1"/>
              </a:solidFill>
            </a:endParaRPr>
          </a:p>
        </p:txBody>
      </p:sp>
      <p:sp>
        <p:nvSpPr>
          <p:cNvPr id="3" name="Zástupný symbol pro obsah 2"/>
          <p:cNvSpPr>
            <a:spLocks noGrp="1"/>
          </p:cNvSpPr>
          <p:nvPr>
            <p:ph idx="1"/>
          </p:nvPr>
        </p:nvSpPr>
        <p:spPr>
          <a:xfrm>
            <a:off x="457200" y="1600200"/>
            <a:ext cx="8229600" cy="5069160"/>
          </a:xfrm>
        </p:spPr>
        <p:txBody>
          <a:bodyPr>
            <a:normAutofit fontScale="92500" lnSpcReduction="10000"/>
          </a:bodyPr>
          <a:lstStyle/>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endParaRPr lang="cs-CZ" sz="1600" dirty="0" smtClean="0">
              <a:solidFill>
                <a:schemeClr val="bg1"/>
              </a:solidFill>
              <a:latin typeface="Comic Sans MS" pitchFamily="66" charset="0"/>
            </a:endParaRPr>
          </a:p>
          <a:p>
            <a:pPr>
              <a:buNone/>
            </a:pPr>
            <a:r>
              <a:rPr lang="cs-CZ" sz="3000" dirty="0" smtClean="0">
                <a:solidFill>
                  <a:schemeClr val="bg1"/>
                </a:solidFill>
              </a:rPr>
              <a:t>Tajenka: ___ ___ ___ ___ ___ ___ ___ ___ M U S.</a:t>
            </a:r>
          </a:p>
          <a:p>
            <a:pPr algn="ctr">
              <a:buNone/>
            </a:pPr>
            <a:r>
              <a:rPr lang="cs-CZ" sz="1600" dirty="0" smtClean="0">
                <a:solidFill>
                  <a:schemeClr val="bg1"/>
                </a:solidFill>
              </a:rPr>
              <a:t>BOURCI, BRAŠNA, DRMOLA, FARAON, HOREČKA, HRUŠKA, ÍKAROS, KABELA, LAKMUS, LALOKY, OŠÁLENÉ, PRAKTIK, SVISLÉ, TNOUTI, TŘÍMAT, VIKLÉR, VRANOV</a:t>
            </a:r>
          </a:p>
          <a:p>
            <a:pPr>
              <a:buNone/>
            </a:pPr>
            <a:endParaRPr lang="cs-CZ" sz="1600" dirty="0" smtClean="0">
              <a:solidFill>
                <a:schemeClr val="bg1"/>
              </a:solidFill>
            </a:endParaRPr>
          </a:p>
          <a:p>
            <a:pPr>
              <a:buNone/>
            </a:pPr>
            <a:endParaRPr lang="cs-CZ" sz="1600" dirty="0">
              <a:solidFill>
                <a:schemeClr val="bg1"/>
              </a:solidFill>
              <a:latin typeface="Comic Sans MS" pitchFamily="66" charset="0"/>
            </a:endParaRPr>
          </a:p>
        </p:txBody>
      </p:sp>
      <p:pic>
        <p:nvPicPr>
          <p:cNvPr id="4" name="Obrázek 16"/>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1835696" y="1844824"/>
            <a:ext cx="5184576" cy="3168352"/>
          </a:xfrm>
          <a:prstGeom prst="rect">
            <a:avLst/>
          </a:prstGeom>
          <a:noFill/>
          <a:ln>
            <a:noFill/>
          </a:ln>
        </p:spPr>
      </p:pic>
      <p:pic>
        <p:nvPicPr>
          <p:cNvPr id="6146" name="Picture 2"/>
          <p:cNvPicPr>
            <a:picLocks noChangeAspect="1" noChangeArrowheads="1"/>
          </p:cNvPicPr>
          <p:nvPr/>
        </p:nvPicPr>
        <p:blipFill>
          <a:blip r:embed="rId3" cstate="print"/>
          <a:srcRect/>
          <a:stretch>
            <a:fillRect/>
          </a:stretch>
        </p:blipFill>
        <p:spPr bwMode="auto">
          <a:xfrm>
            <a:off x="7149253" y="2214554"/>
            <a:ext cx="1566141" cy="135732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rgbClr val="99663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Autofit/>
          </a:bodyPr>
          <a:lstStyle/>
          <a:p>
            <a:r>
              <a:rPr lang="cs-CZ" sz="3000" dirty="0" smtClean="0">
                <a:solidFill>
                  <a:schemeClr val="bg1"/>
                </a:solidFill>
                <a:effectLst/>
                <a:latin typeface="Comic Sans MS" pitchFamily="66" charset="0"/>
                <a:cs typeface="Arial" pitchFamily="34" charset="0"/>
              </a:rPr>
              <a:t>1. Hodina</a:t>
            </a:r>
            <a:br>
              <a:rPr lang="cs-CZ" sz="3000" dirty="0" smtClean="0">
                <a:solidFill>
                  <a:schemeClr val="bg1"/>
                </a:solidFill>
                <a:effectLst/>
                <a:latin typeface="Comic Sans MS" pitchFamily="66" charset="0"/>
                <a:cs typeface="Arial" pitchFamily="34" charset="0"/>
              </a:rPr>
            </a:br>
            <a:r>
              <a:rPr lang="cs-CZ" sz="3000" dirty="0" smtClean="0">
                <a:solidFill>
                  <a:schemeClr val="bg1"/>
                </a:solidFill>
                <a:effectLst/>
                <a:latin typeface="Comic Sans MS" pitchFamily="66" charset="0"/>
                <a:cs typeface="Arial" pitchFamily="34" charset="0"/>
              </a:rPr>
              <a:t>Hra, </a:t>
            </a:r>
            <a:r>
              <a:rPr lang="cs-CZ" sz="3000" dirty="0" err="1" smtClean="0">
                <a:solidFill>
                  <a:schemeClr val="bg1"/>
                </a:solidFill>
                <a:effectLst/>
                <a:latin typeface="Comic Sans MS" pitchFamily="66" charset="0"/>
                <a:cs typeface="Arial" pitchFamily="34" charset="0"/>
              </a:rPr>
              <a:t>osmisměrka</a:t>
            </a:r>
            <a:r>
              <a:rPr lang="cs-CZ" sz="3000" dirty="0" smtClean="0">
                <a:solidFill>
                  <a:schemeClr val="bg1"/>
                </a:solidFill>
                <a:effectLst/>
                <a:latin typeface="Comic Sans MS" pitchFamily="66" charset="0"/>
                <a:cs typeface="Arial" pitchFamily="34" charset="0"/>
              </a:rPr>
              <a:t>, </a:t>
            </a:r>
            <a:r>
              <a:rPr lang="cs-CZ" sz="3000" dirty="0" smtClean="0">
                <a:solidFill>
                  <a:srgbClr val="FF0000"/>
                </a:solidFill>
                <a:effectLst/>
                <a:latin typeface="Comic Sans MS" pitchFamily="66" charset="0"/>
                <a:cs typeface="Arial" pitchFamily="34" charset="0"/>
              </a:rPr>
              <a:t>definice, diskuse</a:t>
            </a:r>
            <a:r>
              <a:rPr lang="cs-CZ" sz="3000" dirty="0" smtClean="0">
                <a:solidFill>
                  <a:schemeClr val="bg1"/>
                </a:solidFill>
                <a:effectLst/>
                <a:latin typeface="Comic Sans MS" pitchFamily="66" charset="0"/>
                <a:cs typeface="Arial" pitchFamily="34" charset="0"/>
              </a:rPr>
              <a:t/>
            </a:r>
            <a:br>
              <a:rPr lang="cs-CZ" sz="3000" dirty="0" smtClean="0">
                <a:solidFill>
                  <a:schemeClr val="bg1"/>
                </a:solidFill>
                <a:effectLst/>
                <a:latin typeface="Comic Sans MS" pitchFamily="66" charset="0"/>
                <a:cs typeface="Arial" pitchFamily="34" charset="0"/>
              </a:rPr>
            </a:br>
            <a:endParaRPr lang="cs-CZ" sz="3000" dirty="0">
              <a:solidFill>
                <a:schemeClr val="bg1"/>
              </a:solidFill>
            </a:endParaRPr>
          </a:p>
        </p:txBody>
      </p:sp>
      <p:sp>
        <p:nvSpPr>
          <p:cNvPr id="1026" name="Elipsa 12"/>
          <p:cNvSpPr>
            <a:spLocks noChangeArrowheads="1"/>
          </p:cNvSpPr>
          <p:nvPr/>
        </p:nvSpPr>
        <p:spPr bwMode="auto">
          <a:xfrm>
            <a:off x="6156176" y="3933056"/>
            <a:ext cx="3455988" cy="1735137"/>
          </a:xfrm>
          <a:prstGeom prst="ellipse">
            <a:avLst/>
          </a:prstGeom>
          <a:gradFill rotWithShape="1">
            <a:gsLst>
              <a:gs pos="0">
                <a:srgbClr val="5D417E"/>
              </a:gs>
              <a:gs pos="80000">
                <a:srgbClr val="7B58A6"/>
              </a:gs>
              <a:gs pos="100000">
                <a:srgbClr val="7B57A8"/>
              </a:gs>
            </a:gsLst>
            <a:lin ang="16200000"/>
          </a:gradFill>
          <a:ln w="9525">
            <a:solidFill>
              <a:srgbClr val="795D9B"/>
            </a:solidFill>
            <a:round/>
            <a:headEnd/>
            <a:tailEnd/>
          </a:ln>
          <a:effectLst>
            <a:outerShdw dist="23000" dir="5400000" rotWithShape="0">
              <a:srgbClr val="000000">
                <a:alpha val="34999"/>
              </a:srgbClr>
            </a:outerShdw>
          </a:effectLst>
          <a:scene3d>
            <a:camera prst="orthographicFront">
              <a:rot lat="0" lon="0" rev="20699999"/>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(tzn., že čas věnovaný internetu v zaměstnání nelze počítat jako závislost).</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7" name="Zaoblený obdélník 8"/>
          <p:cNvSpPr>
            <a:spLocks noChangeArrowheads="1"/>
          </p:cNvSpPr>
          <p:nvPr/>
        </p:nvSpPr>
        <p:spPr bwMode="auto">
          <a:xfrm>
            <a:off x="3635896" y="3429000"/>
            <a:ext cx="2663825" cy="1423987"/>
          </a:xfrm>
          <a:prstGeom prst="roundRect">
            <a:avLst>
              <a:gd name="adj" fmla="val 16667"/>
            </a:avLst>
          </a:prstGeom>
          <a:solidFill>
            <a:srgbClr val="F79646"/>
          </a:solidFill>
          <a:ln w="25400">
            <a:solidFill>
              <a:srgbClr val="974706"/>
            </a:solidFill>
            <a:round/>
            <a:headEnd/>
            <a:tailEnd/>
          </a:ln>
          <a:scene3d>
            <a:camera prst="orthographicFront">
              <a:rot lat="0" lon="0" rev="20999999"/>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a v neposlední řádě s příchodem </a:t>
            </a:r>
            <a:r>
              <a:rPr kumimoji="0" lang="cs-CZ" sz="1800" b="0" i="0" u="none" strike="noStrike" cap="none" normalizeH="0" baseline="0" dirty="0" err="1" smtClean="0">
                <a:ln>
                  <a:noFill/>
                </a:ln>
                <a:solidFill>
                  <a:schemeClr val="bg1"/>
                </a:solidFill>
                <a:effectLst/>
                <a:latin typeface="Calibri" pitchFamily="34" charset="0"/>
                <a:cs typeface="Arial" pitchFamily="34" charset="0"/>
              </a:rPr>
              <a:t>Facebooku</a:t>
            </a:r>
            <a:r>
              <a:rPr kumimoji="0" lang="cs-CZ" sz="1800" b="0" i="0" u="none" strike="noStrike" cap="none" normalizeH="0" baseline="0" dirty="0" smtClean="0">
                <a:ln>
                  <a:noFill/>
                </a:ln>
                <a:solidFill>
                  <a:schemeClr val="bg1"/>
                </a:solidFill>
                <a:effectLst/>
                <a:latin typeface="Calibri" pitchFamily="34" charset="0"/>
                <a:cs typeface="Arial" pitchFamily="34" charset="0"/>
              </a:rPr>
              <a:t> také závislost na sociálních sítích.</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8" name="Elipsa 7"/>
          <p:cNvSpPr>
            <a:spLocks noChangeArrowheads="1"/>
          </p:cNvSpPr>
          <p:nvPr/>
        </p:nvSpPr>
        <p:spPr bwMode="auto">
          <a:xfrm>
            <a:off x="211138" y="5064124"/>
            <a:ext cx="3352750" cy="1793876"/>
          </a:xfrm>
          <a:prstGeom prst="ellipse">
            <a:avLst/>
          </a:prstGeom>
          <a:gradFill rotWithShape="1">
            <a:gsLst>
              <a:gs pos="0">
                <a:srgbClr val="DAFDA7"/>
              </a:gs>
              <a:gs pos="35001">
                <a:srgbClr val="E4FDC2"/>
              </a:gs>
              <a:gs pos="100000">
                <a:srgbClr val="F5FFE6"/>
              </a:gs>
            </a:gsLst>
            <a:lin ang="16200000" scaled="1"/>
          </a:gradFill>
          <a:ln w="9525">
            <a:solidFill>
              <a:srgbClr val="94B64E"/>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psaní e-mailů, hraní her, chatování, běžné surfování</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9" name="Obdélník 4"/>
          <p:cNvSpPr>
            <a:spLocks noChangeArrowheads="1"/>
          </p:cNvSpPr>
          <p:nvPr/>
        </p:nvSpPr>
        <p:spPr bwMode="auto">
          <a:xfrm>
            <a:off x="4067944" y="2564904"/>
            <a:ext cx="1800225" cy="627062"/>
          </a:xfrm>
          <a:prstGeom prst="rect">
            <a:avLst/>
          </a:prstGeom>
          <a:gradFill rotWithShape="1">
            <a:gsLst>
              <a:gs pos="0">
                <a:srgbClr val="A3C4FF"/>
              </a:gs>
              <a:gs pos="35001">
                <a:srgbClr val="BFD5FF"/>
              </a:gs>
              <a:gs pos="100000">
                <a:srgbClr val="E5EEFF"/>
              </a:gs>
            </a:gsLst>
            <a:lin ang="16200000" scaled="1"/>
          </a:gradFill>
          <a:ln w="9525">
            <a:solidFill>
              <a:srgbClr val="4579B8"/>
            </a:solidFill>
            <a:miter lim="800000"/>
            <a:headEnd/>
            <a:tailEnd/>
          </a:ln>
          <a:effectLst>
            <a:outerShdw dist="20000" dir="5400000" rotWithShape="0">
              <a:srgbClr val="000000">
                <a:alpha val="37999"/>
              </a:srgbClr>
            </a:outerShdw>
          </a:effectLst>
          <a:scene3d>
            <a:camera prst="orthographicFront">
              <a:rot lat="0" lon="0" rev="19199999"/>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1" i="0" u="none" strike="noStrike" cap="none" normalizeH="0" baseline="0" dirty="0" err="1" smtClean="0">
                <a:ln>
                  <a:noFill/>
                </a:ln>
                <a:solidFill>
                  <a:schemeClr val="bg1"/>
                </a:solidFill>
                <a:effectLst/>
                <a:latin typeface="Calibri" pitchFamily="34" charset="0"/>
                <a:cs typeface="Arial" pitchFamily="34" charset="0"/>
              </a:rPr>
              <a:t>Netholismus</a:t>
            </a:r>
            <a:r>
              <a:rPr kumimoji="0" lang="cs-CZ" sz="1800" b="0" i="0" u="none" strike="noStrike" cap="none" normalizeH="0" baseline="0" dirty="0" smtClean="0">
                <a:ln>
                  <a:noFill/>
                </a:ln>
                <a:solidFill>
                  <a:schemeClr val="bg1"/>
                </a:solidFill>
                <a:effectLst/>
                <a:latin typeface="Calibri" pitchFamily="34" charset="0"/>
                <a:cs typeface="Arial" pitchFamily="34" charset="0"/>
              </a:rPr>
              <a:t> </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0" name="Obdélník 10"/>
          <p:cNvSpPr>
            <a:spLocks noChangeArrowheads="1"/>
          </p:cNvSpPr>
          <p:nvPr/>
        </p:nvSpPr>
        <p:spPr bwMode="auto">
          <a:xfrm>
            <a:off x="3635896" y="5229200"/>
            <a:ext cx="2087562" cy="769937"/>
          </a:xfrm>
          <a:prstGeom prst="rect">
            <a:avLst/>
          </a:prstGeom>
          <a:gradFill rotWithShape="1">
            <a:gsLst>
              <a:gs pos="0">
                <a:srgbClr val="BEC9E5"/>
              </a:gs>
              <a:gs pos="39999">
                <a:srgbClr val="B4C1E1"/>
              </a:gs>
              <a:gs pos="100000">
                <a:srgbClr val="001A5E"/>
              </a:gs>
            </a:gsLst>
            <a:path path="shape">
              <a:fillToRect l="50000" t="-80000" r="50000" b="180000"/>
            </a:path>
          </a:gradFill>
          <a:ln w="25400">
            <a:solidFill>
              <a:srgbClr val="243F60"/>
            </a:solidFill>
            <a:miter lim="800000"/>
            <a:headEnd/>
            <a:tailEnd/>
          </a:ln>
          <a:scene3d>
            <a:camera prst="orthographicFront">
              <a:rot lat="0" lon="0" rev="21299999"/>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O závislosti můžeme hovořit tehdy, </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1" name="Elipsa 9"/>
          <p:cNvSpPr>
            <a:spLocks noChangeArrowheads="1"/>
          </p:cNvSpPr>
          <p:nvPr/>
        </p:nvSpPr>
        <p:spPr bwMode="auto">
          <a:xfrm>
            <a:off x="0" y="2420888"/>
            <a:ext cx="3929062" cy="2609850"/>
          </a:xfrm>
          <a:prstGeom prst="ellipse">
            <a:avLst/>
          </a:prstGeom>
          <a:gradFill rotWithShape="1">
            <a:gsLst>
              <a:gs pos="0">
                <a:srgbClr val="9EEAFF"/>
              </a:gs>
              <a:gs pos="35001">
                <a:srgbClr val="BBEFFF"/>
              </a:gs>
              <a:gs pos="100000">
                <a:srgbClr val="E4F9FF"/>
              </a:gs>
            </a:gsLst>
            <a:lin ang="16200000" scaled="1"/>
          </a:gradFill>
          <a:ln w="9525">
            <a:solidFill>
              <a:srgbClr val="40A7C2"/>
            </a:solidFill>
            <a:round/>
            <a:headEnd/>
            <a:tailEnd/>
          </a:ln>
          <a:effectLst>
            <a:outerShdw dist="20000" dir="5400000" rotWithShape="0">
              <a:srgbClr val="000000">
                <a:alpha val="37999"/>
              </a:srgbClr>
            </a:outerShdw>
          </a:effectLst>
          <a:scene3d>
            <a:camera prst="orthographicFront">
              <a:rot lat="0" lon="20699983" rev="300000"/>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Hranice mezi závislostí a pouhým zájmem je v tomto případě velice tenká, neboť většinové procento populace se bez přístupu na internet neobejde. </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2" name="Zaoblený obdélník 11"/>
          <p:cNvSpPr>
            <a:spLocks noChangeArrowheads="1"/>
          </p:cNvSpPr>
          <p:nvPr/>
        </p:nvSpPr>
        <p:spPr bwMode="auto">
          <a:xfrm>
            <a:off x="5724128" y="1628800"/>
            <a:ext cx="2905125" cy="1931987"/>
          </a:xfrm>
          <a:prstGeom prst="roundRect">
            <a:avLst>
              <a:gd name="adj" fmla="val 16667"/>
            </a:avLst>
          </a:prstGeom>
          <a:gradFill rotWithShape="1">
            <a:gsLst>
              <a:gs pos="0">
                <a:srgbClr val="F1EFE6"/>
              </a:gs>
              <a:gs pos="100000">
                <a:srgbClr val="575131"/>
              </a:gs>
            </a:gsLst>
            <a:path path="shape">
              <a:fillToRect l="50000" t="50000" r="50000" b="50000"/>
            </a:path>
          </a:gradFill>
          <a:ln w="25400">
            <a:solidFill>
              <a:srgbClr val="243F60"/>
            </a:solidFill>
            <a:round/>
            <a:headEnd/>
            <a:tailEnd/>
          </a:ln>
          <a:scene3d>
            <a:camera prst="orthographicFront">
              <a:rot lat="0" lon="0" rev="1500000"/>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pokud člověk tráví na internetu více než šest hodin denně svého volného času </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3" name="Obdélník 5"/>
          <p:cNvSpPr>
            <a:spLocks noChangeArrowheads="1"/>
          </p:cNvSpPr>
          <p:nvPr/>
        </p:nvSpPr>
        <p:spPr bwMode="auto">
          <a:xfrm>
            <a:off x="5652120" y="6021288"/>
            <a:ext cx="3491880" cy="836712"/>
          </a:xfrm>
          <a:prstGeom prst="rect">
            <a:avLst/>
          </a:prstGeom>
          <a:gradFill rotWithShape="1">
            <a:gsLst>
              <a:gs pos="0">
                <a:srgbClr val="254872"/>
              </a:gs>
              <a:gs pos="50000">
                <a:srgbClr val="3A6BA5"/>
              </a:gs>
              <a:gs pos="100000">
                <a:srgbClr val="4780C5"/>
              </a:gs>
            </a:gsLst>
            <a:path path="shape">
              <a:fillToRect l="50000" t="50000" r="50000" b="50000"/>
            </a:path>
          </a:gra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smtClean="0">
                <a:ln>
                  <a:noFill/>
                </a:ln>
                <a:solidFill>
                  <a:schemeClr val="bg1"/>
                </a:solidFill>
                <a:effectLst/>
                <a:latin typeface="Calibri" pitchFamily="34" charset="0"/>
                <a:cs typeface="Arial" pitchFamily="34" charset="0"/>
              </a:rPr>
              <a:t>je odborný výraz pro závislost na internetu v jakékoliv formě. </a:t>
            </a:r>
            <a:endParaRPr kumimoji="0" lang="cs-CZ" sz="1800" b="0" i="0" u="none" strike="noStrike" cap="none" normalizeH="0" baseline="0" smtClean="0">
              <a:ln>
                <a:noFill/>
              </a:ln>
              <a:solidFill>
                <a:schemeClr val="bg1"/>
              </a:solidFill>
              <a:effectLst/>
              <a:latin typeface="Arial" pitchFamily="34" charset="0"/>
              <a:cs typeface="Arial" pitchFamily="34" charset="0"/>
            </a:endParaRPr>
          </a:p>
        </p:txBody>
      </p:sp>
      <p:sp>
        <p:nvSpPr>
          <p:cNvPr id="1034" name="Zaoblený obdélník 6"/>
          <p:cNvSpPr>
            <a:spLocks noChangeArrowheads="1"/>
          </p:cNvSpPr>
          <p:nvPr/>
        </p:nvSpPr>
        <p:spPr bwMode="auto">
          <a:xfrm>
            <a:off x="539552" y="1412776"/>
            <a:ext cx="2808287" cy="936625"/>
          </a:xfrm>
          <a:prstGeom prst="roundRect">
            <a:avLst>
              <a:gd name="adj" fmla="val 16667"/>
            </a:avLst>
          </a:prstGeom>
          <a:gradFill rotWithShape="1">
            <a:gsLst>
              <a:gs pos="0">
                <a:srgbClr val="9B2D2A"/>
              </a:gs>
              <a:gs pos="80000">
                <a:srgbClr val="CB3D3A"/>
              </a:gs>
              <a:gs pos="100000">
                <a:srgbClr val="CE3B37"/>
              </a:gs>
            </a:gsLst>
            <a:lin ang="16200000"/>
          </a:gradFill>
          <a:ln w="9525">
            <a:noFill/>
            <a:round/>
            <a:headEnd/>
            <a:tailEnd/>
          </a:ln>
          <a:effectLst>
            <a:outerShdw dist="23000" dir="5400000" rotWithShape="0">
              <a:srgbClr val="000000">
                <a:alpha val="34999"/>
              </a:srgbClr>
            </a:outerShdw>
          </a:effectLst>
          <a:scene3d>
            <a:camera prst="orthographicFront">
              <a:rot lat="272751" lon="21300197" rev="21275037"/>
            </a:camera>
            <a:lightRig rig="threePt" dir="t"/>
          </a:scene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cs-CZ" sz="1800" b="0" i="0" u="none" strike="noStrike" cap="none" normalizeH="0" baseline="0" dirty="0" smtClean="0">
                <a:ln>
                  <a:noFill/>
                </a:ln>
                <a:solidFill>
                  <a:schemeClr val="bg1"/>
                </a:solidFill>
                <a:effectLst/>
                <a:latin typeface="Calibri" pitchFamily="34" charset="0"/>
                <a:cs typeface="Arial" pitchFamily="34" charset="0"/>
              </a:rPr>
              <a:t>Může se jednat o závislost na počítačových hrách,</a:t>
            </a:r>
            <a:endParaRPr kumimoji="0" lang="cs-CZ" sz="18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rgbClr val="99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cstate="print"/>
          <a:srcRect/>
          <a:stretch>
            <a:fillRect/>
          </a:stretch>
        </p:blipFill>
        <p:spPr bwMode="auto">
          <a:xfrm>
            <a:off x="571472" y="214290"/>
            <a:ext cx="1123062" cy="1166818"/>
          </a:xfrm>
          <a:prstGeom prst="rect">
            <a:avLst/>
          </a:prstGeom>
          <a:noFill/>
          <a:ln w="9525">
            <a:noFill/>
            <a:miter lim="800000"/>
            <a:headEnd/>
            <a:tailEnd/>
          </a:ln>
          <a:effectLst/>
        </p:spPr>
      </p:pic>
      <p:sp>
        <p:nvSpPr>
          <p:cNvPr id="2" name="Nadpis 1"/>
          <p:cNvSpPr>
            <a:spLocks noGrp="1"/>
          </p:cNvSpPr>
          <p:nvPr>
            <p:ph type="title"/>
          </p:nvPr>
        </p:nvSpPr>
        <p:spPr/>
        <p:txBody>
          <a:bodyPr>
            <a:normAutofit fontScale="90000"/>
          </a:bodyPr>
          <a:lstStyle/>
          <a:p>
            <a:r>
              <a:rPr lang="cs-CZ" dirty="0" smtClean="0">
                <a:solidFill>
                  <a:schemeClr val="bg1"/>
                </a:solidFill>
                <a:latin typeface="Comic Sans MS" pitchFamily="66" charset="0"/>
              </a:rPr>
              <a:t>2. Hodina </a:t>
            </a:r>
            <a:br>
              <a:rPr lang="cs-CZ" dirty="0" smtClean="0">
                <a:solidFill>
                  <a:schemeClr val="bg1"/>
                </a:solidFill>
                <a:latin typeface="Comic Sans MS" pitchFamily="66" charset="0"/>
              </a:rPr>
            </a:br>
            <a:r>
              <a:rPr lang="cs-CZ" dirty="0" smtClean="0">
                <a:solidFill>
                  <a:srgbClr val="FF0000"/>
                </a:solidFill>
                <a:latin typeface="Comic Sans MS" pitchFamily="66" charset="0"/>
              </a:rPr>
              <a:t>Dotazník ANO/NE, </a:t>
            </a:r>
            <a:r>
              <a:rPr lang="cs-CZ" dirty="0" smtClean="0">
                <a:solidFill>
                  <a:schemeClr val="bg1"/>
                </a:solidFill>
                <a:latin typeface="Comic Sans MS" pitchFamily="66" charset="0"/>
              </a:rPr>
              <a:t>Hra s míčkem</a:t>
            </a:r>
            <a:endParaRPr lang="cs-CZ" dirty="0">
              <a:solidFill>
                <a:schemeClr val="bg1"/>
              </a:solidFill>
              <a:latin typeface="Comic Sans MS" pitchFamily="66" charset="0"/>
            </a:endParaRPr>
          </a:p>
        </p:txBody>
      </p:sp>
      <p:sp>
        <p:nvSpPr>
          <p:cNvPr id="3" name="Zástupný symbol pro obsah 2"/>
          <p:cNvSpPr>
            <a:spLocks noGrp="1"/>
          </p:cNvSpPr>
          <p:nvPr>
            <p:ph idx="1"/>
          </p:nvPr>
        </p:nvSpPr>
        <p:spPr>
          <a:xfrm>
            <a:off x="142844" y="1142984"/>
            <a:ext cx="9001156" cy="5715016"/>
          </a:xfrm>
        </p:spPr>
        <p:txBody>
          <a:bodyPr>
            <a:noAutofit/>
          </a:bodyPr>
          <a:lstStyle/>
          <a:p>
            <a:pPr lvl="0">
              <a:lnSpc>
                <a:spcPct val="150000"/>
              </a:lnSpc>
              <a:buClrTx/>
              <a:buSzPct val="200000"/>
              <a:buFont typeface="Wingdings" pitchFamily="2" charset="2"/>
              <a:buChar char=":"/>
            </a:pPr>
            <a:endParaRPr lang="cs-CZ" sz="1600" i="1"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
            </a:pPr>
            <a:r>
              <a:rPr lang="cs-CZ" sz="1600" i="1" dirty="0" smtClean="0">
                <a:solidFill>
                  <a:schemeClr val="bg1"/>
                </a:solidFill>
                <a:latin typeface="Arial" pitchFamily="34" charset="0"/>
                <a:cs typeface="Arial" pitchFamily="34" charset="0"/>
              </a:rPr>
              <a:t>Když nejsi zrovna on-line, přemýšlíš, co budeš dělat příště, až budeš?</a:t>
            </a:r>
            <a:endParaRPr lang="cs-CZ" sz="1600" dirty="0" smtClean="0">
              <a:solidFill>
                <a:schemeClr val="bg1"/>
              </a:solidFill>
              <a:latin typeface="Arial" pitchFamily="34" charset="0"/>
              <a:cs typeface="Arial" pitchFamily="34" charset="0"/>
            </a:endParaRPr>
          </a:p>
          <a:p>
            <a:pPr lvl="0">
              <a:lnSpc>
                <a:spcPct val="150000"/>
              </a:lnSpc>
              <a:buClrTx/>
              <a:buSzPct val="200000"/>
              <a:buFont typeface="Wingdings" pitchFamily="2" charset="2"/>
              <a:buChar char=":"/>
            </a:pPr>
            <a:r>
              <a:rPr lang="cs-CZ" sz="1600" i="1" dirty="0" smtClean="0">
                <a:solidFill>
                  <a:schemeClr val="bg1"/>
                </a:solidFill>
                <a:latin typeface="Arial" pitchFamily="34" charset="0"/>
                <a:cs typeface="Arial" pitchFamily="34" charset="0"/>
              </a:rPr>
              <a:t>Je internet ve vašem hodnotovém žebříčku na jednom z prvních třech míst?</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
            </a:pPr>
            <a:r>
              <a:rPr lang="cs-CZ" sz="1600" i="1" dirty="0" smtClean="0">
                <a:solidFill>
                  <a:schemeClr val="bg1"/>
                </a:solidFill>
                <a:latin typeface="Arial" pitchFamily="34" charset="0"/>
                <a:cs typeface="Arial" pitchFamily="34" charset="0"/>
              </a:rPr>
              <a:t>Zhorší se ti nálada po tom, co se musíš odpojit od internetu?</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
            </a:pPr>
            <a:r>
              <a:rPr lang="cs-CZ" sz="1600" i="1" dirty="0" smtClean="0">
                <a:solidFill>
                  <a:schemeClr val="bg1"/>
                </a:solidFill>
                <a:latin typeface="Arial" pitchFamily="34" charset="0"/>
                <a:cs typeface="Arial" pitchFamily="34" charset="0"/>
              </a:rPr>
              <a:t>Zdá se ti, že se hůř soustředíš, nejsi-li on-line?</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8"/>
            </a:pPr>
            <a:r>
              <a:rPr lang="cs-CZ" sz="1600" i="1" dirty="0" smtClean="0">
                <a:solidFill>
                  <a:schemeClr val="bg1"/>
                </a:solidFill>
                <a:latin typeface="Arial" pitchFamily="34" charset="0"/>
                <a:cs typeface="Arial" pitchFamily="34" charset="0"/>
              </a:rPr>
              <a:t>Nezdá se ti po odpojení od internetu svět značně neskutečný?</a:t>
            </a:r>
            <a:endParaRPr lang="cs-CZ" sz="1600" dirty="0" smtClean="0">
              <a:solidFill>
                <a:schemeClr val="bg1"/>
              </a:solidFill>
              <a:latin typeface="Arial" pitchFamily="34" charset="0"/>
              <a:cs typeface="Arial" pitchFamily="34" charset="0"/>
            </a:endParaRPr>
          </a:p>
          <a:p>
            <a:pPr lvl="0">
              <a:lnSpc>
                <a:spcPct val="150000"/>
              </a:lnSpc>
              <a:buClrTx/>
              <a:buSzPct val="200000"/>
              <a:buFont typeface="Wingdings" pitchFamily="2" charset="2"/>
              <a:buChar char=":"/>
            </a:pPr>
            <a:r>
              <a:rPr lang="cs-CZ" sz="1600" i="1" dirty="0" smtClean="0">
                <a:solidFill>
                  <a:schemeClr val="bg1"/>
                </a:solidFill>
                <a:latin typeface="Arial" pitchFamily="34" charset="0"/>
                <a:cs typeface="Arial" pitchFamily="34" charset="0"/>
              </a:rPr>
              <a:t>Trávíš na internetu stále větší množství času? </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9"/>
            </a:pPr>
            <a:r>
              <a:rPr lang="cs-CZ" sz="1600" i="1" dirty="0" smtClean="0">
                <a:solidFill>
                  <a:schemeClr val="bg1"/>
                </a:solidFill>
                <a:latin typeface="Arial" pitchFamily="34" charset="0"/>
                <a:cs typeface="Arial" pitchFamily="34" charset="0"/>
              </a:rPr>
              <a:t>Potřebuješ na internetu stále více času, abys našel, co chceš?</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7"/>
            </a:pPr>
            <a:r>
              <a:rPr lang="cs-CZ" sz="1600" i="1" dirty="0" smtClean="0">
                <a:solidFill>
                  <a:schemeClr val="bg1"/>
                </a:solidFill>
                <a:latin typeface="Arial" pitchFamily="34" charset="0"/>
                <a:cs typeface="Arial" pitchFamily="34" charset="0"/>
              </a:rPr>
              <a:t>Máš nepříjemné psychické, či fyzické pocity po tom, co se odpojíš?</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8"/>
            </a:pPr>
            <a:r>
              <a:rPr lang="cs-CZ" sz="1600" i="1" dirty="0" smtClean="0">
                <a:solidFill>
                  <a:schemeClr val="bg1"/>
                </a:solidFill>
                <a:latin typeface="Arial" pitchFamily="34" charset="0"/>
                <a:cs typeface="Arial" pitchFamily="34" charset="0"/>
              </a:rPr>
              <a:t>Chtěl ji snížit čas, který trávíš on-line, ale nepodařilo se ti to?</a:t>
            </a:r>
            <a:endParaRPr lang="cs-CZ" sz="1600" dirty="0" smtClean="0">
              <a:solidFill>
                <a:schemeClr val="bg1"/>
              </a:solidFill>
              <a:latin typeface="Arial" pitchFamily="34" charset="0"/>
              <a:cs typeface="Arial" pitchFamily="34" charset="0"/>
            </a:endParaRPr>
          </a:p>
          <a:p>
            <a:pPr lvl="0">
              <a:lnSpc>
                <a:spcPct val="150000"/>
              </a:lnSpc>
              <a:buClrTx/>
              <a:buSzPct val="200000"/>
              <a:buFont typeface="Wingdings" pitchFamily="2" charset="2"/>
              <a:buChar char=":"/>
            </a:pPr>
            <a:r>
              <a:rPr lang="cs-CZ" sz="1600" i="1" dirty="0" smtClean="0">
                <a:solidFill>
                  <a:schemeClr val="bg1"/>
                </a:solidFill>
                <a:latin typeface="Arial" pitchFamily="34" charset="0"/>
                <a:cs typeface="Arial" pitchFamily="34" charset="0"/>
              </a:rPr>
              <a:t>Myslíš, že se kvůli internetu vídáš méně s přáteli?</a:t>
            </a:r>
            <a:endParaRPr lang="cs-CZ" sz="1600" dirty="0" smtClean="0">
              <a:solidFill>
                <a:schemeClr val="bg1"/>
              </a:solidFill>
              <a:latin typeface="Arial" pitchFamily="34" charset="0"/>
              <a:cs typeface="Arial" pitchFamily="34" charset="0"/>
            </a:endParaRPr>
          </a:p>
          <a:p>
            <a:pPr lvl="0">
              <a:lnSpc>
                <a:spcPct val="150000"/>
              </a:lnSpc>
              <a:buClrTx/>
              <a:buSzPct val="150000"/>
              <a:buFont typeface="Wingdings" pitchFamily="2" charset="2"/>
              <a:buChar char="9"/>
            </a:pPr>
            <a:r>
              <a:rPr lang="cs-CZ" sz="1600" i="1" dirty="0" smtClean="0">
                <a:solidFill>
                  <a:schemeClr val="bg1"/>
                </a:solidFill>
                <a:latin typeface="Arial" pitchFamily="34" charset="0"/>
                <a:cs typeface="Arial" pitchFamily="34" charset="0"/>
              </a:rPr>
              <a:t>Omezil si kvůli internetu nějaké své zájmy - sportovní, kulturní, rekreační?</a:t>
            </a:r>
            <a:endParaRPr lang="cs-CZ" sz="1600" dirty="0" smtClean="0">
              <a:solidFill>
                <a:schemeClr val="bg1"/>
              </a:solidFill>
              <a:latin typeface="Arial" pitchFamily="34" charset="0"/>
              <a:cs typeface="Arial" pitchFamily="34" charset="0"/>
            </a:endParaRPr>
          </a:p>
          <a:p>
            <a:pPr lvl="0">
              <a:lnSpc>
                <a:spcPct val="150000"/>
              </a:lnSpc>
              <a:buClr>
                <a:schemeClr val="bg1"/>
              </a:buClr>
              <a:buSzPct val="150000"/>
              <a:buFont typeface="Wingdings" pitchFamily="2" charset="2"/>
              <a:buChar char="7"/>
            </a:pPr>
            <a:r>
              <a:rPr lang="cs-CZ" sz="1600" i="1" dirty="0" smtClean="0">
                <a:solidFill>
                  <a:schemeClr val="bg1"/>
                </a:solidFill>
                <a:latin typeface="Arial" pitchFamily="34" charset="0"/>
                <a:cs typeface="Arial" pitchFamily="34" charset="0"/>
              </a:rPr>
              <a:t>Měl si kvůli internetu potíže s vykonáváním svých pracovních, rodinných, či školních povinností?</a:t>
            </a:r>
            <a:endParaRPr lang="cs-CZ" sz="1600" dirty="0" smtClean="0">
              <a:solidFill>
                <a:schemeClr val="bg1"/>
              </a:solidFill>
              <a:latin typeface="Arial" pitchFamily="34" charset="0"/>
              <a:cs typeface="Arial" pitchFamily="34" charset="0"/>
            </a:endParaRPr>
          </a:p>
          <a:p>
            <a:pPr>
              <a:lnSpc>
                <a:spcPct val="150000"/>
              </a:lnSpc>
            </a:pPr>
            <a:endParaRPr lang="cs-CZ" sz="1600" dirty="0">
              <a:solidFill>
                <a:schemeClr val="bg1"/>
              </a:solidFill>
              <a:latin typeface="Arial" pitchFamily="34" charset="0"/>
              <a:cs typeface="Arial" pitchFamily="34" charset="0"/>
            </a:endParaRPr>
          </a:p>
        </p:txBody>
      </p:sp>
      <p:pic>
        <p:nvPicPr>
          <p:cNvPr id="4099" name="Picture 3"/>
          <p:cNvPicPr>
            <a:picLocks noChangeAspect="1" noChangeArrowheads="1"/>
          </p:cNvPicPr>
          <p:nvPr/>
        </p:nvPicPr>
        <p:blipFill>
          <a:blip r:embed="rId3" cstate="print"/>
          <a:srcRect/>
          <a:stretch>
            <a:fillRect/>
          </a:stretch>
        </p:blipFill>
        <p:spPr bwMode="auto">
          <a:xfrm>
            <a:off x="6786578" y="2500306"/>
            <a:ext cx="2000250" cy="1619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solidFill>
                  <a:schemeClr val="bg1"/>
                </a:solidFill>
                <a:latin typeface="Comic Sans MS" pitchFamily="66" charset="0"/>
              </a:rPr>
              <a:t>2. Hodina </a:t>
            </a:r>
            <a:br>
              <a:rPr lang="cs-CZ" dirty="0" smtClean="0">
                <a:solidFill>
                  <a:schemeClr val="bg1"/>
                </a:solidFill>
                <a:latin typeface="Comic Sans MS" pitchFamily="66" charset="0"/>
              </a:rPr>
            </a:br>
            <a:r>
              <a:rPr lang="cs-CZ" dirty="0" smtClean="0">
                <a:solidFill>
                  <a:schemeClr val="bg1"/>
                </a:solidFill>
                <a:latin typeface="Comic Sans MS" pitchFamily="66" charset="0"/>
              </a:rPr>
              <a:t>Dotazník ANO/NE, </a:t>
            </a:r>
            <a:r>
              <a:rPr lang="cs-CZ" dirty="0" smtClean="0">
                <a:solidFill>
                  <a:srgbClr val="FF0000"/>
                </a:solidFill>
                <a:latin typeface="Comic Sans MS" pitchFamily="66" charset="0"/>
              </a:rPr>
              <a:t>Hra s míčkem</a:t>
            </a:r>
            <a:endParaRPr lang="cs-CZ" dirty="0">
              <a:solidFill>
                <a:srgbClr val="FF0000"/>
              </a:solidFill>
            </a:endParaRPr>
          </a:p>
        </p:txBody>
      </p:sp>
      <p:sp>
        <p:nvSpPr>
          <p:cNvPr id="3" name="Zástupný symbol pro obsah 2"/>
          <p:cNvSpPr>
            <a:spLocks noGrp="1"/>
          </p:cNvSpPr>
          <p:nvPr>
            <p:ph idx="1"/>
          </p:nvPr>
        </p:nvSpPr>
        <p:spPr>
          <a:xfrm>
            <a:off x="0" y="1600200"/>
            <a:ext cx="8929718" cy="5257800"/>
          </a:xfrm>
        </p:spPr>
        <p:txBody>
          <a:bodyPr>
            <a:normAutofit fontScale="55000" lnSpcReduction="20000"/>
          </a:bodyPr>
          <a:lstStyle/>
          <a:p>
            <a:pPr>
              <a:buNone/>
            </a:pPr>
            <a:endParaRPr lang="cs-CZ" dirty="0" smtClean="0">
              <a:solidFill>
                <a:schemeClr val="accent3">
                  <a:lumMod val="50000"/>
                </a:schemeClr>
              </a:solidFill>
            </a:endParaRPr>
          </a:p>
          <a:p>
            <a:pPr>
              <a:lnSpc>
                <a:spcPct val="170000"/>
              </a:lnSpc>
              <a:buNone/>
            </a:pPr>
            <a:r>
              <a:rPr lang="cs-CZ" dirty="0" smtClean="0">
                <a:solidFill>
                  <a:schemeClr val="accent1">
                    <a:lumMod val="50000"/>
                  </a:schemeClr>
                </a:solidFill>
              </a:rPr>
              <a:t>Žák zapřemýšlí, co mu internet dává-bere, co se může stát při brouzdání po internetu. Co tím může ztratit, o co přichází, když sedí věčně u internetu.</a:t>
            </a: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endParaRPr lang="cs-CZ" b="1" dirty="0" smtClean="0">
              <a:solidFill>
                <a:schemeClr val="accent3">
                  <a:lumMod val="50000"/>
                </a:schemeClr>
              </a:solidFill>
            </a:endParaRPr>
          </a:p>
          <a:p>
            <a:pPr>
              <a:buNone/>
            </a:pPr>
            <a:r>
              <a:rPr lang="cs-CZ" b="1" dirty="0" smtClean="0">
                <a:solidFill>
                  <a:srgbClr val="002060"/>
                </a:solidFill>
              </a:rPr>
              <a:t>Hodí míčkem spolužákovi </a:t>
            </a:r>
          </a:p>
          <a:p>
            <a:pPr>
              <a:buNone/>
            </a:pPr>
            <a:r>
              <a:rPr lang="cs-CZ" b="1" dirty="0" smtClean="0">
                <a:solidFill>
                  <a:srgbClr val="002060"/>
                </a:solidFill>
              </a:rPr>
              <a:t>a řekne větu např.:</a:t>
            </a:r>
          </a:p>
          <a:p>
            <a:pPr>
              <a:lnSpc>
                <a:spcPct val="170000"/>
              </a:lnSpc>
              <a:buNone/>
            </a:pPr>
            <a:r>
              <a:rPr lang="cs-CZ" dirty="0" smtClean="0">
                <a:solidFill>
                  <a:srgbClr val="002060"/>
                </a:solidFill>
              </a:rPr>
              <a:t> „ Internet nejčastěji používám ke stahování filmů.“</a:t>
            </a:r>
          </a:p>
          <a:p>
            <a:pPr>
              <a:lnSpc>
                <a:spcPct val="170000"/>
              </a:lnSpc>
              <a:buNone/>
            </a:pPr>
            <a:r>
              <a:rPr lang="cs-CZ" dirty="0" smtClean="0">
                <a:solidFill>
                  <a:srgbClr val="002060"/>
                </a:solidFill>
              </a:rPr>
              <a:t>„ Na internetu se můžu potkat s lidmi, kteří nejsou hodní.“</a:t>
            </a:r>
          </a:p>
          <a:p>
            <a:pPr>
              <a:lnSpc>
                <a:spcPct val="170000"/>
              </a:lnSpc>
              <a:buNone/>
            </a:pPr>
            <a:r>
              <a:rPr lang="cs-CZ" dirty="0" smtClean="0">
                <a:solidFill>
                  <a:srgbClr val="002060"/>
                </a:solidFill>
              </a:rPr>
              <a:t>„Tím že jsem pořád na internetu, nemám čas na fotbal.“</a:t>
            </a:r>
          </a:p>
          <a:p>
            <a:pPr>
              <a:lnSpc>
                <a:spcPct val="170000"/>
              </a:lnSpc>
              <a:buNone/>
            </a:pPr>
            <a:r>
              <a:rPr lang="cs-CZ" dirty="0" smtClean="0">
                <a:solidFill>
                  <a:srgbClr val="002060"/>
                </a:solidFill>
              </a:rPr>
              <a:t>„Chatuju s lidmi, které jsem v životě neviděl.“</a:t>
            </a:r>
          </a:p>
          <a:p>
            <a:pPr>
              <a:lnSpc>
                <a:spcPct val="170000"/>
              </a:lnSpc>
              <a:buNone/>
            </a:pPr>
            <a:r>
              <a:rPr lang="cs-CZ" dirty="0" smtClean="0">
                <a:solidFill>
                  <a:srgbClr val="002060"/>
                </a:solidFill>
              </a:rPr>
              <a:t>„Díky internetu dokážu vyjádřit svůj názor a nikdo mi za to nenadává.“</a:t>
            </a:r>
          </a:p>
          <a:p>
            <a:endParaRPr lang="cs-CZ" dirty="0">
              <a:solidFill>
                <a:schemeClr val="accent3">
                  <a:lumMod val="50000"/>
                </a:schemeClr>
              </a:solidFill>
            </a:endParaRPr>
          </a:p>
        </p:txBody>
      </p:sp>
      <p:pic>
        <p:nvPicPr>
          <p:cNvPr id="10243" name="Picture 3"/>
          <p:cNvPicPr>
            <a:picLocks noChangeAspect="1" noChangeArrowheads="1"/>
          </p:cNvPicPr>
          <p:nvPr/>
        </p:nvPicPr>
        <p:blipFill>
          <a:blip r:embed="rId2" cstate="print"/>
          <a:srcRect/>
          <a:stretch>
            <a:fillRect/>
          </a:stretch>
        </p:blipFill>
        <p:spPr bwMode="auto">
          <a:xfrm>
            <a:off x="571472" y="860474"/>
            <a:ext cx="8358246" cy="416453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rgbClr val="959E62"/>
                                      </p:to>
                                    </p:animClr>
                                  </p:childTnLst>
                                </p:cTn>
                              </p:par>
                            </p:childTnLst>
                          </p:cTn>
                        </p:par>
                      </p:childTnLst>
                    </p:cTn>
                  </p:par>
                  <p:par>
                    <p:cTn id="7" fill="hold">
                      <p:stCondLst>
                        <p:cond delay="indefinite"/>
                      </p:stCondLst>
                      <p:childTnLst>
                        <p:par>
                          <p:cTn id="8" fill="hold">
                            <p:stCondLst>
                              <p:cond delay="0"/>
                            </p:stCondLst>
                            <p:childTnLst>
                              <p:par>
                                <p:cTn id="9" presetID="13" presetClass="entr" presetSubtype="16" fill="hold" nodeType="click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plus(in)">
                                      <p:cBhvr>
                                        <p:cTn id="11"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6786578" y="3429000"/>
            <a:ext cx="2047876" cy="1285874"/>
          </a:xfrm>
          <a:prstGeom prst="rect">
            <a:avLst/>
          </a:prstGeom>
          <a:noFill/>
          <a:ln w="9525">
            <a:noFill/>
            <a:miter lim="800000"/>
            <a:headEnd/>
            <a:tailEnd/>
          </a:ln>
          <a:effectLst/>
        </p:spPr>
      </p:pic>
      <p:sp>
        <p:nvSpPr>
          <p:cNvPr id="2" name="Nadpis 1"/>
          <p:cNvSpPr>
            <a:spLocks noGrp="1"/>
          </p:cNvSpPr>
          <p:nvPr>
            <p:ph type="title"/>
          </p:nvPr>
        </p:nvSpPr>
        <p:spPr/>
        <p:txBody>
          <a:bodyPr>
            <a:normAutofit fontScale="90000"/>
          </a:bodyPr>
          <a:lstStyle/>
          <a:p>
            <a:pPr lvl="0"/>
            <a:r>
              <a:rPr lang="cs-CZ" dirty="0" smtClean="0">
                <a:solidFill>
                  <a:schemeClr val="bg1"/>
                </a:solidFill>
                <a:latin typeface="Comic Sans MS" pitchFamily="66" charset="0"/>
              </a:rPr>
              <a:t>3. Hodina </a:t>
            </a:r>
            <a:br>
              <a:rPr lang="cs-CZ" dirty="0" smtClean="0">
                <a:solidFill>
                  <a:schemeClr val="bg1"/>
                </a:solidFill>
                <a:latin typeface="Comic Sans MS" pitchFamily="66" charset="0"/>
              </a:rPr>
            </a:br>
            <a:r>
              <a:rPr lang="cs-CZ" dirty="0" smtClean="0">
                <a:solidFill>
                  <a:srgbClr val="FF0000"/>
                </a:solidFill>
                <a:latin typeface="Comic Sans MS" pitchFamily="66" charset="0"/>
              </a:rPr>
              <a:t>Články, </a:t>
            </a:r>
            <a:r>
              <a:rPr lang="cs-CZ" dirty="0" smtClean="0">
                <a:solidFill>
                  <a:schemeClr val="bg1"/>
                </a:solidFill>
                <a:latin typeface="Comic Sans MS" pitchFamily="66" charset="0"/>
              </a:rPr>
              <a:t>graf</a:t>
            </a:r>
            <a:endParaRPr lang="cs-CZ" dirty="0"/>
          </a:p>
        </p:txBody>
      </p:sp>
      <p:sp>
        <p:nvSpPr>
          <p:cNvPr id="3" name="Zástupný symbol pro obsah 2"/>
          <p:cNvSpPr>
            <a:spLocks noGrp="1"/>
          </p:cNvSpPr>
          <p:nvPr>
            <p:ph idx="1"/>
          </p:nvPr>
        </p:nvSpPr>
        <p:spPr>
          <a:xfrm>
            <a:off x="214282" y="1600200"/>
            <a:ext cx="8715436" cy="5257800"/>
          </a:xfrm>
        </p:spPr>
        <p:txBody>
          <a:bodyPr>
            <a:noAutofit/>
          </a:bodyPr>
          <a:lstStyle/>
          <a:p>
            <a:pPr lvl="0">
              <a:buNone/>
            </a:pPr>
            <a:r>
              <a:rPr lang="cs-CZ" sz="2000" b="1" dirty="0" smtClean="0">
                <a:solidFill>
                  <a:schemeClr val="bg1"/>
                </a:solidFill>
                <a:latin typeface="Arial" pitchFamily="34" charset="0"/>
                <a:cs typeface="Arial" pitchFamily="34" charset="0"/>
              </a:rPr>
              <a:t>Každá skupina si vylosuje článek, ve skupině promyslí, nahlas ho přečte a řekne svůj názor. </a:t>
            </a:r>
          </a:p>
          <a:p>
            <a:pPr>
              <a:buNone/>
            </a:pPr>
            <a:r>
              <a:rPr lang="cs-CZ" sz="1400" b="1" dirty="0" smtClean="0">
                <a:solidFill>
                  <a:schemeClr val="bg1"/>
                </a:solidFill>
                <a:latin typeface="Arial" pitchFamily="34" charset="0"/>
                <a:cs typeface="Arial" pitchFamily="34" charset="0"/>
              </a:rPr>
              <a:t> </a:t>
            </a:r>
          </a:p>
          <a:p>
            <a:pPr lvl="0">
              <a:buNone/>
            </a:pPr>
            <a:r>
              <a:rPr lang="cs-CZ" sz="1400" b="1" dirty="0" smtClean="0">
                <a:solidFill>
                  <a:schemeClr val="bg1"/>
                </a:solidFill>
                <a:latin typeface="Arial" pitchFamily="34" charset="0"/>
                <a:cs typeface="Arial" pitchFamily="34" charset="0"/>
              </a:rPr>
              <a:t>Odebrání dětí</a:t>
            </a:r>
            <a:r>
              <a:rPr lang="cs-CZ" sz="1400" dirty="0" smtClean="0">
                <a:solidFill>
                  <a:schemeClr val="bg1"/>
                </a:solidFill>
                <a:latin typeface="Arial" pitchFamily="34" charset="0"/>
                <a:cs typeface="Arial" pitchFamily="34" charset="0"/>
              </a:rPr>
              <a:t/>
            </a:r>
            <a:br>
              <a:rPr lang="cs-CZ" sz="1400" dirty="0" smtClean="0">
                <a:solidFill>
                  <a:schemeClr val="bg1"/>
                </a:solidFill>
                <a:latin typeface="Arial" pitchFamily="34" charset="0"/>
                <a:cs typeface="Arial" pitchFamily="34" charset="0"/>
              </a:rPr>
            </a:br>
            <a:r>
              <a:rPr lang="cs-CZ" sz="1400" dirty="0" smtClean="0">
                <a:solidFill>
                  <a:schemeClr val="bg1"/>
                </a:solidFill>
                <a:latin typeface="Arial" pitchFamily="34" charset="0"/>
                <a:cs typeface="Arial" pitchFamily="34" charset="0"/>
              </a:rPr>
              <a:t>Třiatřicetiletá Polka byla soudem odsouzena k psychiatrické léčbě a odebrání dětí, jelikož mimo internetového připojení neplatila žádné účty a její jedinou činností bylo surfování po diskusních serverech. Na svou obhajobu uvedla, že se dostala po rozvodu do deprese, jíž se zbavovala právě díky chatování s internetovými přáteli.</a:t>
            </a:r>
          </a:p>
          <a:p>
            <a:pPr>
              <a:buNone/>
            </a:pPr>
            <a:r>
              <a:rPr lang="cs-CZ" sz="1400" dirty="0" smtClean="0">
                <a:solidFill>
                  <a:srgbClr val="7030A0"/>
                </a:solidFill>
                <a:latin typeface="Arial" pitchFamily="34" charset="0"/>
                <a:cs typeface="Arial" pitchFamily="34" charset="0"/>
              </a:rPr>
              <a:t>Jaký na to máte názor??</a:t>
            </a:r>
          </a:p>
          <a:p>
            <a:pPr>
              <a:buNone/>
            </a:pPr>
            <a:r>
              <a:rPr lang="cs-CZ" sz="1400" dirty="0" smtClean="0">
                <a:solidFill>
                  <a:srgbClr val="7030A0"/>
                </a:solidFill>
                <a:latin typeface="Arial" pitchFamily="34" charset="0"/>
                <a:cs typeface="Arial" pitchFamily="34" charset="0"/>
              </a:rPr>
              <a:t>Žáci, co myslíte? Udělali úřady správně, když matce vzali děti??</a:t>
            </a:r>
          </a:p>
          <a:p>
            <a:pPr>
              <a:buNone/>
            </a:pPr>
            <a:r>
              <a:rPr lang="cs-CZ" sz="1400" dirty="0" smtClean="0">
                <a:solidFill>
                  <a:srgbClr val="7030A0"/>
                </a:solidFill>
                <a:latin typeface="Arial" pitchFamily="34" charset="0"/>
                <a:cs typeface="Arial" pitchFamily="34" charset="0"/>
              </a:rPr>
              <a:t>Třeba opravdu neměla skutečné kamarádky, jen ty na chatu.</a:t>
            </a:r>
          </a:p>
          <a:p>
            <a:pPr lvl="0">
              <a:buNone/>
            </a:pPr>
            <a:r>
              <a:rPr lang="cs-CZ" sz="1400" b="1" dirty="0" smtClean="0">
                <a:solidFill>
                  <a:schemeClr val="bg1"/>
                </a:solidFill>
                <a:latin typeface="Arial" pitchFamily="34" charset="0"/>
                <a:cs typeface="Arial" pitchFamily="34" charset="0"/>
              </a:rPr>
              <a:t>Utlučení syna</a:t>
            </a:r>
            <a:r>
              <a:rPr lang="cs-CZ" sz="1400" dirty="0" smtClean="0">
                <a:solidFill>
                  <a:schemeClr val="bg1"/>
                </a:solidFill>
                <a:latin typeface="Arial" pitchFamily="34" charset="0"/>
                <a:cs typeface="Arial" pitchFamily="34" charset="0"/>
              </a:rPr>
              <a:t/>
            </a:r>
            <a:br>
              <a:rPr lang="cs-CZ" sz="1400" dirty="0" smtClean="0">
                <a:solidFill>
                  <a:schemeClr val="bg1"/>
                </a:solidFill>
                <a:latin typeface="Arial" pitchFamily="34" charset="0"/>
                <a:cs typeface="Arial" pitchFamily="34" charset="0"/>
              </a:rPr>
            </a:br>
            <a:r>
              <a:rPr lang="cs-CZ" sz="1400" dirty="0" smtClean="0">
                <a:solidFill>
                  <a:schemeClr val="bg1"/>
                </a:solidFill>
                <a:latin typeface="Arial" pitchFamily="34" charset="0"/>
                <a:cs typeface="Arial" pitchFamily="34" charset="0"/>
              </a:rPr>
              <a:t>Jeden z nejčerstvějších případů chronického </a:t>
            </a:r>
            <a:r>
              <a:rPr lang="cs-CZ" sz="1400" dirty="0" err="1" smtClean="0">
                <a:solidFill>
                  <a:schemeClr val="bg1"/>
                </a:solidFill>
                <a:latin typeface="Arial" pitchFamily="34" charset="0"/>
                <a:cs typeface="Arial" pitchFamily="34" charset="0"/>
              </a:rPr>
              <a:t>netholismu</a:t>
            </a:r>
            <a:r>
              <a:rPr lang="cs-CZ" sz="1400" dirty="0" smtClean="0">
                <a:solidFill>
                  <a:schemeClr val="bg1"/>
                </a:solidFill>
                <a:latin typeface="Arial" pitchFamily="34" charset="0"/>
                <a:cs typeface="Arial" pitchFamily="34" charset="0"/>
              </a:rPr>
              <a:t> se odehrál v americkém městě </a:t>
            </a:r>
            <a:r>
              <a:rPr lang="cs-CZ" sz="1400" dirty="0" err="1" smtClean="0">
                <a:solidFill>
                  <a:schemeClr val="bg1"/>
                </a:solidFill>
                <a:latin typeface="Arial" pitchFamily="34" charset="0"/>
                <a:cs typeface="Arial" pitchFamily="34" charset="0"/>
              </a:rPr>
              <a:t>Jacksonvillu</a:t>
            </a:r>
            <a:r>
              <a:rPr lang="cs-CZ" sz="1400" dirty="0" smtClean="0">
                <a:solidFill>
                  <a:schemeClr val="bg1"/>
                </a:solidFill>
                <a:latin typeface="Arial" pitchFamily="34" charset="0"/>
                <a:cs typeface="Arial" pitchFamily="34" charset="0"/>
              </a:rPr>
              <a:t>. Mladá dvaadvacetiletá matka zašla tak daleko, že neváhala zabít své vlastní tříměsíční dítě, které ji při hraní hry </a:t>
            </a:r>
            <a:r>
              <a:rPr lang="cs-CZ" sz="1400" dirty="0" err="1" smtClean="0">
                <a:solidFill>
                  <a:schemeClr val="bg1"/>
                </a:solidFill>
                <a:latin typeface="Arial" pitchFamily="34" charset="0"/>
                <a:cs typeface="Arial" pitchFamily="34" charset="0"/>
              </a:rPr>
              <a:t>Farmville</a:t>
            </a:r>
            <a:r>
              <a:rPr lang="cs-CZ" sz="1400" dirty="0" smtClean="0">
                <a:solidFill>
                  <a:schemeClr val="bg1"/>
                </a:solidFill>
                <a:latin typeface="Arial" pitchFamily="34" charset="0"/>
                <a:cs typeface="Arial" pitchFamily="34" charset="0"/>
              </a:rPr>
              <a:t> na </a:t>
            </a:r>
            <a:r>
              <a:rPr lang="cs-CZ" sz="1400" dirty="0" err="1" smtClean="0">
                <a:solidFill>
                  <a:schemeClr val="bg1"/>
                </a:solidFill>
                <a:latin typeface="Arial" pitchFamily="34" charset="0"/>
                <a:cs typeface="Arial" pitchFamily="34" charset="0"/>
              </a:rPr>
              <a:t>Facebooku</a:t>
            </a:r>
            <a:r>
              <a:rPr lang="cs-CZ" sz="1400" dirty="0" smtClean="0">
                <a:solidFill>
                  <a:schemeClr val="bg1"/>
                </a:solidFill>
                <a:latin typeface="Arial" pitchFamily="34" charset="0"/>
                <a:cs typeface="Arial" pitchFamily="34" charset="0"/>
              </a:rPr>
              <a:t> svým pláčem vyrušovalo. Příběh se stal v lednu 2010, avšak teprve v říjnu 2010 předstoupila před soud, odnesla si trest doživotí.</a:t>
            </a:r>
          </a:p>
          <a:p>
            <a:pPr>
              <a:buNone/>
            </a:pPr>
            <a:r>
              <a:rPr lang="cs-CZ" sz="1400" dirty="0" smtClean="0">
                <a:solidFill>
                  <a:srgbClr val="7030A0"/>
                </a:solidFill>
                <a:latin typeface="Arial" pitchFamily="34" charset="0"/>
                <a:cs typeface="Arial" pitchFamily="34" charset="0"/>
              </a:rPr>
              <a:t>Co na tento článek říkáte??</a:t>
            </a:r>
          </a:p>
          <a:p>
            <a:pPr>
              <a:buNone/>
            </a:pPr>
            <a:r>
              <a:rPr lang="cs-CZ" sz="1400" dirty="0" smtClean="0">
                <a:solidFill>
                  <a:srgbClr val="7030A0"/>
                </a:solidFill>
                <a:latin typeface="Arial" pitchFamily="34" charset="0"/>
                <a:cs typeface="Arial" pitchFamily="34" charset="0"/>
              </a:rPr>
              <a:t>Zaslouží si takový trest??</a:t>
            </a:r>
          </a:p>
          <a:p>
            <a:pPr>
              <a:buNone/>
            </a:pPr>
            <a:r>
              <a:rPr lang="cs-CZ" sz="1400" dirty="0" smtClean="0">
                <a:solidFill>
                  <a:srgbClr val="7030A0"/>
                </a:solidFill>
                <a:latin typeface="Arial" pitchFamily="34" charset="0"/>
                <a:cs typeface="Arial" pitchFamily="34" charset="0"/>
              </a:rPr>
              <a:t>Znáte tuto hru?</a:t>
            </a:r>
          </a:p>
          <a:p>
            <a:pPr>
              <a:buNone/>
            </a:pPr>
            <a:r>
              <a:rPr lang="cs-CZ" sz="1400" dirty="0" smtClean="0">
                <a:solidFill>
                  <a:srgbClr val="7030A0"/>
                </a:solidFill>
                <a:latin typeface="Arial" pitchFamily="34" charset="0"/>
                <a:cs typeface="Arial" pitchFamily="34" charset="0"/>
              </a:rPr>
              <a:t>Hrajete na </a:t>
            </a:r>
            <a:r>
              <a:rPr lang="cs-CZ" sz="1400" dirty="0" err="1" smtClean="0">
                <a:solidFill>
                  <a:srgbClr val="7030A0"/>
                </a:solidFill>
                <a:latin typeface="Arial" pitchFamily="34" charset="0"/>
                <a:cs typeface="Arial" pitchFamily="34" charset="0"/>
              </a:rPr>
              <a:t>Facebooku</a:t>
            </a:r>
            <a:r>
              <a:rPr lang="cs-CZ" sz="1400" dirty="0" smtClean="0">
                <a:solidFill>
                  <a:srgbClr val="7030A0"/>
                </a:solidFill>
                <a:latin typeface="Arial" pitchFamily="34" charset="0"/>
                <a:cs typeface="Arial" pitchFamily="34" charset="0"/>
              </a:rPr>
              <a:t> tuto hru? Hrajete podobné hry??</a:t>
            </a:r>
          </a:p>
        </p:txBody>
      </p:sp>
      <p:pic>
        <p:nvPicPr>
          <p:cNvPr id="4" name="Picture 3"/>
          <p:cNvPicPr>
            <a:picLocks noChangeAspect="1" noChangeArrowheads="1"/>
          </p:cNvPicPr>
          <p:nvPr/>
        </p:nvPicPr>
        <p:blipFill>
          <a:blip r:embed="rId3" cstate="print"/>
          <a:srcRect/>
          <a:stretch>
            <a:fillRect/>
          </a:stretch>
        </p:blipFill>
        <p:spPr bwMode="auto">
          <a:xfrm>
            <a:off x="6357950" y="5339456"/>
            <a:ext cx="2357422" cy="1518544"/>
          </a:xfrm>
          <a:prstGeom prst="rect">
            <a:avLst/>
          </a:prstGeom>
          <a:noFill/>
          <a:ln w="9525">
            <a:no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a:off x="6858016" y="357166"/>
            <a:ext cx="1838823" cy="103345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p:cBhvr override="childStyle">
                                        <p:cTn id="6" dur="2000" fill="hold"/>
                                        <p:tgtEl>
                                          <p:spTgt spid="2"/>
                                        </p:tgtEl>
                                        <p:attrNameLst>
                                          <p:attrName>style.color</p:attrName>
                                        </p:attrNameLst>
                                      </p:cBhvr>
                                      <p:to>
                                        <a:schemeClr val="hlink"/>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42844" y="214290"/>
            <a:ext cx="8786874" cy="6429420"/>
          </a:xfrm>
        </p:spPr>
        <p:txBody>
          <a:bodyPr>
            <a:noAutofit/>
          </a:bodyPr>
          <a:lstStyle/>
          <a:p>
            <a:pPr lvl="0">
              <a:buNone/>
            </a:pPr>
            <a:r>
              <a:rPr lang="cs-CZ" sz="1450" b="1" dirty="0" smtClean="0">
                <a:solidFill>
                  <a:schemeClr val="bg1"/>
                </a:solidFill>
                <a:latin typeface="Arial" pitchFamily="34" charset="0"/>
                <a:cs typeface="Arial" pitchFamily="34" charset="0"/>
              </a:rPr>
              <a:t>Smrt po 50 hodinách hraní</a:t>
            </a:r>
            <a:r>
              <a:rPr lang="cs-CZ" sz="1450" dirty="0" smtClean="0">
                <a:solidFill>
                  <a:schemeClr val="bg1"/>
                </a:solidFill>
                <a:latin typeface="Arial" pitchFamily="34" charset="0"/>
                <a:cs typeface="Arial" pitchFamily="34" charset="0"/>
              </a:rPr>
              <a:t/>
            </a:r>
            <a:br>
              <a:rPr lang="cs-CZ" sz="1450" dirty="0" smtClean="0">
                <a:solidFill>
                  <a:schemeClr val="bg1"/>
                </a:solidFill>
                <a:latin typeface="Arial" pitchFamily="34" charset="0"/>
                <a:cs typeface="Arial" pitchFamily="34" charset="0"/>
              </a:rPr>
            </a:br>
            <a:r>
              <a:rPr lang="cs-CZ" sz="1450" dirty="0" smtClean="0">
                <a:solidFill>
                  <a:schemeClr val="bg1"/>
                </a:solidFill>
                <a:latin typeface="Arial" pitchFamily="34" charset="0"/>
                <a:cs typeface="Arial" pitchFamily="34" charset="0"/>
              </a:rPr>
              <a:t>Mladý </a:t>
            </a:r>
            <a:r>
              <a:rPr lang="cs-CZ" sz="1450" dirty="0" err="1" smtClean="0">
                <a:solidFill>
                  <a:schemeClr val="bg1"/>
                </a:solidFill>
                <a:latin typeface="Arial" pitchFamily="34" charset="0"/>
                <a:cs typeface="Arial" pitchFamily="34" charset="0"/>
              </a:rPr>
              <a:t>Lee</a:t>
            </a:r>
            <a:r>
              <a:rPr lang="cs-CZ" sz="1450" dirty="0" smtClean="0">
                <a:solidFill>
                  <a:schemeClr val="bg1"/>
                </a:solidFill>
                <a:latin typeface="Arial" pitchFamily="34" charset="0"/>
                <a:cs typeface="Arial" pitchFamily="34" charset="0"/>
              </a:rPr>
              <a:t> </a:t>
            </a:r>
            <a:r>
              <a:rPr lang="cs-CZ" sz="1450" dirty="0" err="1" smtClean="0">
                <a:solidFill>
                  <a:schemeClr val="bg1"/>
                </a:solidFill>
                <a:latin typeface="Arial" pitchFamily="34" charset="0"/>
                <a:cs typeface="Arial" pitchFamily="34" charset="0"/>
              </a:rPr>
              <a:t>Seung</a:t>
            </a:r>
            <a:r>
              <a:rPr lang="cs-CZ" sz="1450" dirty="0" smtClean="0">
                <a:solidFill>
                  <a:schemeClr val="bg1"/>
                </a:solidFill>
                <a:latin typeface="Arial" pitchFamily="34" charset="0"/>
                <a:cs typeface="Arial" pitchFamily="34" charset="0"/>
              </a:rPr>
              <a:t> </a:t>
            </a:r>
            <a:r>
              <a:rPr lang="cs-CZ" sz="1450" dirty="0" err="1" smtClean="0">
                <a:solidFill>
                  <a:schemeClr val="bg1"/>
                </a:solidFill>
                <a:latin typeface="Arial" pitchFamily="34" charset="0"/>
                <a:cs typeface="Arial" pitchFamily="34" charset="0"/>
              </a:rPr>
              <a:t>Seop</a:t>
            </a:r>
            <a:r>
              <a:rPr lang="cs-CZ" sz="1450" dirty="0" smtClean="0">
                <a:solidFill>
                  <a:schemeClr val="bg1"/>
                </a:solidFill>
                <a:latin typeface="Arial" pitchFamily="34" charset="0"/>
                <a:cs typeface="Arial" pitchFamily="34" charset="0"/>
              </a:rPr>
              <a:t> z Jižní Koreji byl nadšeným hráčem </a:t>
            </a:r>
            <a:r>
              <a:rPr lang="cs-CZ" sz="1450" dirty="0" err="1" smtClean="0">
                <a:solidFill>
                  <a:schemeClr val="bg1"/>
                </a:solidFill>
                <a:latin typeface="Arial" pitchFamily="34" charset="0"/>
                <a:cs typeface="Arial" pitchFamily="34" charset="0"/>
              </a:rPr>
              <a:t>StarCraftu</a:t>
            </a:r>
            <a:r>
              <a:rPr lang="cs-CZ" sz="1450" dirty="0" smtClean="0">
                <a:solidFill>
                  <a:schemeClr val="bg1"/>
                </a:solidFill>
                <a:latin typeface="Arial" pitchFamily="34" charset="0"/>
                <a:cs typeface="Arial" pitchFamily="34" charset="0"/>
              </a:rPr>
              <a:t>, avšak v roce 2005 svůj zápal pro hru nezvládl, po 50 hodinách hraní zkolaboval na vyčerpání a později v nemocnici zemřel na srdeční selhání.</a:t>
            </a:r>
          </a:p>
          <a:p>
            <a:pPr>
              <a:buNone/>
            </a:pPr>
            <a:r>
              <a:rPr lang="cs-CZ" sz="1450" dirty="0" smtClean="0">
                <a:solidFill>
                  <a:srgbClr val="7030A0"/>
                </a:solidFill>
                <a:latin typeface="Arial" pitchFamily="34" charset="0"/>
                <a:cs typeface="Arial" pitchFamily="34" charset="0"/>
              </a:rPr>
              <a:t>Hraješ počítačové hry? Kolik hodin trávíš hraním her? Jaké hry hraješ? Jsi během hraní hry agresivní? Jsi rozčílený, když tě někdo během hry vyruší? Jsi naštvaný, když ve hře nemůžeš splnit nějaký úkol? </a:t>
            </a:r>
            <a:endParaRPr lang="cs-CZ" sz="1450" dirty="0" smtClean="0">
              <a:solidFill>
                <a:schemeClr val="bg1"/>
              </a:solidFill>
              <a:latin typeface="Arial" pitchFamily="34" charset="0"/>
              <a:cs typeface="Arial" pitchFamily="34" charset="0"/>
            </a:endParaRPr>
          </a:p>
          <a:p>
            <a:pPr lvl="0">
              <a:buNone/>
            </a:pPr>
            <a:r>
              <a:rPr lang="cs-CZ" sz="1450" b="1" dirty="0" smtClean="0">
                <a:solidFill>
                  <a:schemeClr val="bg1"/>
                </a:solidFill>
                <a:latin typeface="Arial" pitchFamily="34" charset="0"/>
                <a:cs typeface="Arial" pitchFamily="34" charset="0"/>
              </a:rPr>
              <a:t>Kolaps po 15 dnech hraní</a:t>
            </a:r>
            <a:r>
              <a:rPr lang="cs-CZ" sz="1450" dirty="0" smtClean="0">
                <a:solidFill>
                  <a:schemeClr val="bg1"/>
                </a:solidFill>
                <a:latin typeface="Arial" pitchFamily="34" charset="0"/>
                <a:cs typeface="Arial" pitchFamily="34" charset="0"/>
              </a:rPr>
              <a:t/>
            </a:r>
            <a:br>
              <a:rPr lang="cs-CZ" sz="1450" dirty="0" smtClean="0">
                <a:solidFill>
                  <a:schemeClr val="bg1"/>
                </a:solidFill>
                <a:latin typeface="Arial" pitchFamily="34" charset="0"/>
                <a:cs typeface="Arial" pitchFamily="34" charset="0"/>
              </a:rPr>
            </a:br>
            <a:r>
              <a:rPr lang="cs-CZ" sz="1450" dirty="0" smtClean="0">
                <a:solidFill>
                  <a:schemeClr val="bg1"/>
                </a:solidFill>
                <a:latin typeface="Arial" pitchFamily="34" charset="0"/>
                <a:cs typeface="Arial" pitchFamily="34" charset="0"/>
              </a:rPr>
              <a:t>Čínský učitel </a:t>
            </a:r>
            <a:r>
              <a:rPr lang="cs-CZ" sz="1450" dirty="0" err="1" smtClean="0">
                <a:solidFill>
                  <a:schemeClr val="bg1"/>
                </a:solidFill>
                <a:latin typeface="Arial" pitchFamily="34" charset="0"/>
                <a:cs typeface="Arial" pitchFamily="34" charset="0"/>
              </a:rPr>
              <a:t>Xu</a:t>
            </a:r>
            <a:r>
              <a:rPr lang="cs-CZ" sz="1450" dirty="0" smtClean="0">
                <a:solidFill>
                  <a:schemeClr val="bg1"/>
                </a:solidFill>
                <a:latin typeface="Arial" pitchFamily="34" charset="0"/>
                <a:cs typeface="Arial" pitchFamily="34" charset="0"/>
              </a:rPr>
              <a:t> </a:t>
            </a:r>
            <a:r>
              <a:rPr lang="cs-CZ" sz="1450" dirty="0" err="1" smtClean="0">
                <a:solidFill>
                  <a:schemeClr val="bg1"/>
                </a:solidFill>
                <a:latin typeface="Arial" pitchFamily="34" charset="0"/>
                <a:cs typeface="Arial" pitchFamily="34" charset="0"/>
              </a:rPr>
              <a:t>Yan</a:t>
            </a:r>
            <a:r>
              <a:rPr lang="cs-CZ" sz="1450" dirty="0" smtClean="0">
                <a:solidFill>
                  <a:schemeClr val="bg1"/>
                </a:solidFill>
                <a:latin typeface="Arial" pitchFamily="34" charset="0"/>
                <a:cs typeface="Arial" pitchFamily="34" charset="0"/>
              </a:rPr>
              <a:t> skonal v roce 2007 po patnácti dnech nepřetržitého </a:t>
            </a:r>
            <a:r>
              <a:rPr lang="cs-CZ" sz="1450" dirty="0" smtClean="0">
                <a:latin typeface="Arial" pitchFamily="34" charset="0"/>
                <a:cs typeface="Arial" pitchFamily="34" charset="0"/>
              </a:rPr>
              <a:t>hraní všemožných on-line </a:t>
            </a:r>
            <a:r>
              <a:rPr lang="cs-CZ" sz="1450" dirty="0" smtClean="0">
                <a:solidFill>
                  <a:schemeClr val="bg1"/>
                </a:solidFill>
                <a:latin typeface="Arial" pitchFamily="34" charset="0"/>
                <a:cs typeface="Arial" pitchFamily="34" charset="0"/>
              </a:rPr>
              <a:t>her.</a:t>
            </a:r>
          </a:p>
          <a:p>
            <a:pPr lvl="0">
              <a:buNone/>
            </a:pPr>
            <a:r>
              <a:rPr lang="cs-CZ" sz="1450" b="1" dirty="0" smtClean="0">
                <a:solidFill>
                  <a:schemeClr val="bg1"/>
                </a:solidFill>
                <a:latin typeface="Arial" pitchFamily="34" charset="0"/>
                <a:cs typeface="Arial" pitchFamily="34" charset="0"/>
              </a:rPr>
              <a:t>Smrt mladého </a:t>
            </a:r>
            <a:r>
              <a:rPr lang="cs-CZ" sz="1450" b="1" dirty="0" err="1" smtClean="0">
                <a:solidFill>
                  <a:schemeClr val="bg1"/>
                </a:solidFill>
                <a:latin typeface="Arial" pitchFamily="34" charset="0"/>
                <a:cs typeface="Arial" pitchFamily="34" charset="0"/>
              </a:rPr>
              <a:t>netholika</a:t>
            </a:r>
            <a:r>
              <a:rPr lang="cs-CZ" sz="1450" dirty="0" smtClean="0">
                <a:solidFill>
                  <a:schemeClr val="bg1"/>
                </a:solidFill>
                <a:latin typeface="Arial" pitchFamily="34" charset="0"/>
                <a:cs typeface="Arial" pitchFamily="34" charset="0"/>
              </a:rPr>
              <a:t/>
            </a:r>
            <a:br>
              <a:rPr lang="cs-CZ" sz="1450" dirty="0" smtClean="0">
                <a:solidFill>
                  <a:schemeClr val="bg1"/>
                </a:solidFill>
                <a:latin typeface="Arial" pitchFamily="34" charset="0"/>
                <a:cs typeface="Arial" pitchFamily="34" charset="0"/>
              </a:rPr>
            </a:br>
            <a:r>
              <a:rPr lang="cs-CZ" sz="1450" dirty="0" smtClean="0">
                <a:solidFill>
                  <a:schemeClr val="bg1"/>
                </a:solidFill>
                <a:latin typeface="Arial" pitchFamily="34" charset="0"/>
                <a:cs typeface="Arial" pitchFamily="34" charset="0"/>
              </a:rPr>
              <a:t>V roce 2005 spáchal sebevraždu třináctiletý Eduard, před smrtí hrál akční hru, </a:t>
            </a:r>
            <a:r>
              <a:rPr lang="cs-CZ" sz="1450" dirty="0" smtClean="0">
                <a:latin typeface="Arial" pitchFamily="34" charset="0"/>
                <a:cs typeface="Arial" pitchFamily="34" charset="0"/>
              </a:rPr>
              <a:t>ve které se hlavní </a:t>
            </a:r>
            <a:r>
              <a:rPr lang="cs-CZ" sz="1450" dirty="0" smtClean="0">
                <a:solidFill>
                  <a:schemeClr val="bg1"/>
                </a:solidFill>
                <a:latin typeface="Arial" pitchFamily="34" charset="0"/>
                <a:cs typeface="Arial" pitchFamily="34" charset="0"/>
              </a:rPr>
              <a:t>hrdina pokoušel přeskákat mrakodrapy.   Tento mladík se cítil být hrdinou a zkusil to stejný. Bohužel, to skončilo tragicky.</a:t>
            </a:r>
          </a:p>
          <a:p>
            <a:pPr>
              <a:buNone/>
            </a:pPr>
            <a:r>
              <a:rPr lang="cs-CZ" sz="1450" dirty="0" smtClean="0">
                <a:solidFill>
                  <a:srgbClr val="7030A0"/>
                </a:solidFill>
                <a:latin typeface="Arial" pitchFamily="34" charset="0"/>
                <a:cs typeface="Arial" pitchFamily="34" charset="0"/>
              </a:rPr>
              <a:t>Když hrajete hru, představujete si, že hlavním hrdinou/ postavou jste právě vy? Chtěli byste mít nějaké vlastnosti, schopnosti jako hrdinové z počítačových her? Jaké? Jaké další příběhy uveřejněné například z televizních novin znáte? (Střelba ve škole)</a:t>
            </a:r>
            <a:endParaRPr lang="cs-CZ" sz="1450" dirty="0" smtClean="0">
              <a:solidFill>
                <a:schemeClr val="bg1"/>
              </a:solidFill>
              <a:latin typeface="Arial" pitchFamily="34" charset="0"/>
              <a:cs typeface="Arial" pitchFamily="34" charset="0"/>
            </a:endParaRPr>
          </a:p>
          <a:p>
            <a:pPr lvl="0">
              <a:buNone/>
            </a:pPr>
            <a:r>
              <a:rPr lang="cs-CZ" sz="1450" b="1" dirty="0" smtClean="0">
                <a:solidFill>
                  <a:schemeClr val="bg1"/>
                </a:solidFill>
                <a:latin typeface="Arial" pitchFamily="34" charset="0"/>
                <a:cs typeface="Arial" pitchFamily="34" charset="0"/>
              </a:rPr>
              <a:t>Ubití sedmnáctiměsíční dcery</a:t>
            </a:r>
            <a:r>
              <a:rPr lang="cs-CZ" sz="1450" dirty="0" smtClean="0">
                <a:solidFill>
                  <a:schemeClr val="bg1"/>
                </a:solidFill>
                <a:latin typeface="Arial" pitchFamily="34" charset="0"/>
                <a:cs typeface="Arial" pitchFamily="34" charset="0"/>
              </a:rPr>
              <a:t/>
            </a:r>
            <a:br>
              <a:rPr lang="cs-CZ" sz="1450" dirty="0" smtClean="0">
                <a:solidFill>
                  <a:schemeClr val="bg1"/>
                </a:solidFill>
                <a:latin typeface="Arial" pitchFamily="34" charset="0"/>
                <a:cs typeface="Arial" pitchFamily="34" charset="0"/>
              </a:rPr>
            </a:br>
            <a:r>
              <a:rPr lang="cs-CZ" sz="1450" dirty="0" smtClean="0">
                <a:solidFill>
                  <a:schemeClr val="bg1"/>
                </a:solidFill>
                <a:latin typeface="Arial" pitchFamily="34" charset="0"/>
                <a:cs typeface="Arial" pitchFamily="34" charset="0"/>
              </a:rPr>
              <a:t>Případ se stal ve Filadelfii v roce 2008. Vášnivý hráč her na X-BOX, </a:t>
            </a:r>
            <a:r>
              <a:rPr lang="cs-CZ" sz="1450" dirty="0" err="1" smtClean="0">
                <a:solidFill>
                  <a:schemeClr val="bg1"/>
                </a:solidFill>
                <a:latin typeface="Arial" pitchFamily="34" charset="0"/>
                <a:cs typeface="Arial" pitchFamily="34" charset="0"/>
              </a:rPr>
              <a:t>Tyrone</a:t>
            </a:r>
            <a:r>
              <a:rPr lang="cs-CZ" sz="1450" dirty="0" smtClean="0">
                <a:solidFill>
                  <a:schemeClr val="bg1"/>
                </a:solidFill>
                <a:latin typeface="Arial" pitchFamily="34" charset="0"/>
                <a:cs typeface="Arial" pitchFamily="34" charset="0"/>
              </a:rPr>
              <a:t> </a:t>
            </a:r>
            <a:r>
              <a:rPr lang="cs-CZ" sz="1450" dirty="0" err="1" smtClean="0">
                <a:solidFill>
                  <a:schemeClr val="bg1"/>
                </a:solidFill>
                <a:latin typeface="Arial" pitchFamily="34" charset="0"/>
                <a:cs typeface="Arial" pitchFamily="34" charset="0"/>
              </a:rPr>
              <a:t>Spellman</a:t>
            </a:r>
            <a:r>
              <a:rPr lang="cs-CZ" sz="1450" dirty="0" smtClean="0">
                <a:solidFill>
                  <a:schemeClr val="bg1"/>
                </a:solidFill>
                <a:latin typeface="Arial" pitchFamily="34" charset="0"/>
                <a:cs typeface="Arial" pitchFamily="34" charset="0"/>
              </a:rPr>
              <a:t>, utloukl vlastní sedmnáctiměsíční dceru za to, že mu rozbila jeho herní konzoly a on se nemohl věnovat hraní.</a:t>
            </a:r>
          </a:p>
          <a:p>
            <a:pPr>
              <a:buNone/>
            </a:pPr>
            <a:r>
              <a:rPr lang="cs-CZ" sz="1450" dirty="0" smtClean="0">
                <a:solidFill>
                  <a:srgbClr val="7030A0"/>
                </a:solidFill>
                <a:latin typeface="Arial" pitchFamily="34" charset="0"/>
                <a:cs typeface="Arial" pitchFamily="34" charset="0"/>
              </a:rPr>
              <a:t>Znáte X-box? Dokážete vysvětlit co to je?  Máte doma tuto hračku? Zareagoval otec správně?? Jaký jiný trest by si zasloužila jeho dcera, když mu to rozbila?  Jaká trest by si zasloužil??</a:t>
            </a:r>
          </a:p>
          <a:p>
            <a:pPr lvl="0">
              <a:buNone/>
            </a:pPr>
            <a:r>
              <a:rPr lang="cs-CZ" sz="1450" b="1" dirty="0" smtClean="0">
                <a:solidFill>
                  <a:schemeClr val="bg1"/>
                </a:solidFill>
                <a:latin typeface="Arial" pitchFamily="34" charset="0"/>
                <a:cs typeface="Arial" pitchFamily="34" charset="0"/>
              </a:rPr>
              <a:t>Vražda matky</a:t>
            </a:r>
            <a:r>
              <a:rPr lang="cs-CZ" sz="1450" dirty="0" smtClean="0">
                <a:solidFill>
                  <a:schemeClr val="bg1"/>
                </a:solidFill>
                <a:latin typeface="Arial" pitchFamily="34" charset="0"/>
                <a:cs typeface="Arial" pitchFamily="34" charset="0"/>
              </a:rPr>
              <a:t/>
            </a:r>
            <a:br>
              <a:rPr lang="cs-CZ" sz="1450" dirty="0" smtClean="0">
                <a:solidFill>
                  <a:schemeClr val="bg1"/>
                </a:solidFill>
                <a:latin typeface="Arial" pitchFamily="34" charset="0"/>
                <a:cs typeface="Arial" pitchFamily="34" charset="0"/>
              </a:rPr>
            </a:br>
            <a:r>
              <a:rPr lang="cs-CZ" sz="1450" dirty="0" smtClean="0">
                <a:solidFill>
                  <a:schemeClr val="bg1"/>
                </a:solidFill>
                <a:latin typeface="Arial" pitchFamily="34" charset="0"/>
                <a:cs typeface="Arial" pitchFamily="34" charset="0"/>
              </a:rPr>
              <a:t>Příběh se odehrál opět v Americe, tentokrát v Ohiu. Sedmnáctiletý Daniel </a:t>
            </a:r>
            <a:r>
              <a:rPr lang="cs-CZ" sz="1450" dirty="0" err="1" smtClean="0">
                <a:solidFill>
                  <a:schemeClr val="bg1"/>
                </a:solidFill>
                <a:latin typeface="Arial" pitchFamily="34" charset="0"/>
                <a:cs typeface="Arial" pitchFamily="34" charset="0"/>
              </a:rPr>
              <a:t>Petric</a:t>
            </a:r>
            <a:r>
              <a:rPr lang="cs-CZ" sz="1450" dirty="0" smtClean="0">
                <a:solidFill>
                  <a:schemeClr val="bg1"/>
                </a:solidFill>
                <a:latin typeface="Arial" pitchFamily="34" charset="0"/>
                <a:cs typeface="Arial" pitchFamily="34" charset="0"/>
              </a:rPr>
              <a:t> zaútočil v záchvatu hněvu na své rodiče za to, že mu zabavili jeho oblíbenou hru Halo 3. Následkem emocionálního výbuchu </a:t>
            </a:r>
            <a:r>
              <a:rPr lang="cs-CZ" sz="1450" dirty="0" err="1" smtClean="0">
                <a:solidFill>
                  <a:schemeClr val="bg1"/>
                </a:solidFill>
                <a:latin typeface="Arial" pitchFamily="34" charset="0"/>
                <a:cs typeface="Arial" pitchFamily="34" charset="0"/>
              </a:rPr>
              <a:t>Petric</a:t>
            </a:r>
            <a:r>
              <a:rPr lang="cs-CZ" sz="1450" dirty="0" smtClean="0">
                <a:solidFill>
                  <a:schemeClr val="bg1"/>
                </a:solidFill>
                <a:latin typeface="Arial" pitchFamily="34" charset="0"/>
                <a:cs typeface="Arial" pitchFamily="34" charset="0"/>
              </a:rPr>
              <a:t> zastřelil matku a postřelil otce.</a:t>
            </a:r>
          </a:p>
          <a:p>
            <a:endParaRPr lang="cs-CZ" sz="1400" dirty="0" smtClean="0">
              <a:solidFill>
                <a:schemeClr val="bg1"/>
              </a:solidFill>
              <a:latin typeface="Arial" pitchFamily="34" charset="0"/>
              <a:cs typeface="Arial" pitchFamily="34" charset="0"/>
            </a:endParaRPr>
          </a:p>
          <a:p>
            <a:endParaRPr lang="cs-CZ" sz="1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rchol">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Vrchol">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rchol">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408</TotalTime>
  <Words>593</Words>
  <Application>Microsoft Office PowerPoint</Application>
  <PresentationFormat>Předvádění na obrazovce (4:3)</PresentationFormat>
  <Paragraphs>159</Paragraphs>
  <Slides>16</Slides>
  <Notes>0</Notes>
  <HiddenSlides>0</HiddenSlides>
  <MMClips>0</MMClips>
  <ScaleCrop>false</ScaleCrop>
  <HeadingPairs>
    <vt:vector size="4" baseType="variant">
      <vt:variant>
        <vt:lpstr>Motiv</vt:lpstr>
      </vt:variant>
      <vt:variant>
        <vt:i4>1</vt:i4>
      </vt:variant>
      <vt:variant>
        <vt:lpstr>Nadpisy snímků</vt:lpstr>
      </vt:variant>
      <vt:variant>
        <vt:i4>16</vt:i4>
      </vt:variant>
    </vt:vector>
  </HeadingPairs>
  <TitlesOfParts>
    <vt:vector size="17" baseType="lpstr">
      <vt:lpstr>Vrchol</vt:lpstr>
      <vt:lpstr>NOVODOBÉ ZÁVISLOSTI </vt:lpstr>
      <vt:lpstr>NETHOLISMUS  </vt:lpstr>
      <vt:lpstr>1. Hodina Hra, osmisměrka, definice, diskuse </vt:lpstr>
      <vt:lpstr>1. Hodina Hra, osmisměrka, definice, diskuse </vt:lpstr>
      <vt:lpstr>1. Hodina Hra, osmisměrka, definice, diskuse </vt:lpstr>
      <vt:lpstr>2. Hodina  Dotazník ANO/NE, Hra s míčkem</vt:lpstr>
      <vt:lpstr>2. Hodina  Dotazník ANO/NE, Hra s míčkem</vt:lpstr>
      <vt:lpstr>3. Hodina  Články, graf</vt:lpstr>
      <vt:lpstr>Snímek 9</vt:lpstr>
      <vt:lpstr>Snímek 10</vt:lpstr>
      <vt:lpstr>4.Hodina  Poster, obrázky</vt:lpstr>
      <vt:lpstr>4.Hodina  Poster, obrázky</vt:lpstr>
      <vt:lpstr>5. Hodina  Poster, obrázky</vt:lpstr>
      <vt:lpstr>6. Hodina  Videa</vt:lpstr>
      <vt:lpstr>Použité zdroje</vt:lpstr>
      <vt:lpstr>Související odkazy </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Jaja</dc:creator>
  <cp:lastModifiedBy>Jaja</cp:lastModifiedBy>
  <cp:revision>143</cp:revision>
  <dcterms:created xsi:type="dcterms:W3CDTF">2012-03-07T08:13:18Z</dcterms:created>
  <dcterms:modified xsi:type="dcterms:W3CDTF">2012-03-17T18:50:19Z</dcterms:modified>
</cp:coreProperties>
</file>