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B63FA-62D5-4F79-A07D-322EDC62F805}" type="datetimeFigureOut">
              <a:rPr lang="cs-CZ" smtClean="0"/>
              <a:t>7.3.2012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901EF-76A0-4C56-97B4-A6C2B00CEC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9341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5B0F-0D07-4EA0-BB32-4FB816E6B1D7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B88E-1EE2-4551-B68A-9CFED83E8A8E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8EF6-D98B-4175-B02D-7117980120D7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C4E9E-10CC-4ECB-99E2-9EA2CF9360A9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0512-56E1-4E66-A75A-840CC20395F0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277B-F8A6-4F79-BEF8-E9629F74007A}" type="datetime1">
              <a:rPr lang="cs-CZ" smtClean="0"/>
              <a:t>7.3.2012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DCB58-9E7B-454F-B2A2-813B68803388}" type="datetime1">
              <a:rPr lang="cs-CZ" smtClean="0"/>
              <a:t>7.3.2012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1C6B-9761-4404-9AAE-D4A22DEEA3FE}" type="datetime1">
              <a:rPr lang="cs-CZ" smtClean="0"/>
              <a:t>7.3.2012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3902-C36C-43FA-8A46-4F3BC06F6013}" type="datetime1">
              <a:rPr lang="cs-CZ" smtClean="0"/>
              <a:t>7.3.2012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3956-A2BB-4B87-8185-593831C2153C}" type="datetime1">
              <a:rPr lang="cs-CZ" smtClean="0"/>
              <a:t>7.3.2012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5C67-DF7F-4FDD-A33D-327536DEC799}" type="datetime1">
              <a:rPr lang="cs-CZ" smtClean="0"/>
              <a:t>7.3.2012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0F17-E00E-4976-A391-E038428AFC07}" type="datetime1">
              <a:rPr lang="cs-CZ" smtClean="0"/>
              <a:t>7.3.2012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73862-4134-41D4-AE62-9FB22505BC0A}" type="slidenum">
              <a:rPr lang="cs-CZ" smtClean="0"/>
              <a:t>‹#›</a:t>
            </a:fld>
            <a:endParaRPr lang="cs-CZ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dolcevita.blog.cz/0804/do-kafirny-na-trenink-za-inspiraci-a-pro-vyhru" TargetMode="External"/><Relationship Id="rId13" Type="http://schemas.openxmlformats.org/officeDocument/2006/relationships/hyperlink" Target="http://nutesi.blogspot.com/2009/12/co-je-podmasli.html" TargetMode="External"/><Relationship Id="rId3" Type="http://schemas.openxmlformats.org/officeDocument/2006/relationships/hyperlink" Target="http://relax.lidovky.cz/ecka-nasi-zabijaci-nebo-pratele-dzw-/ln-zdravi.asp?c=A090608_142756_ln-zdravi_glu" TargetMode="External"/><Relationship Id="rId7" Type="http://schemas.openxmlformats.org/officeDocument/2006/relationships/hyperlink" Target="http://www.labuznik.com/article.php?ID=50" TargetMode="External"/><Relationship Id="rId12" Type="http://schemas.openxmlformats.org/officeDocument/2006/relationships/hyperlink" Target="http://www.maggi.cz/Magazin/Svet-napoju/Mineralni-vody.aspx" TargetMode="External"/><Relationship Id="rId17" Type="http://schemas.openxmlformats.org/officeDocument/2006/relationships/hyperlink" Target="http://goldencarla.typepad.com/carla_goldens_get_healthi/2009/04/tetra-pak-recycling-gas-rationing-a-joke.html" TargetMode="External"/><Relationship Id="rId2" Type="http://schemas.openxmlformats.org/officeDocument/2006/relationships/hyperlink" Target="http://www.muller-koreni.cz/novinky/zajimavost-ecka-v-potravinach-neni-nutne-demonizovat_31" TargetMode="External"/><Relationship Id="rId16" Type="http://schemas.openxmlformats.org/officeDocument/2006/relationships/hyperlink" Target="http://covamnereknou.blog.cz/1112/tichy-zabijak-e621-glutaman-sodny-legalni-drog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zeny.blesk.cz/clanek/pro-zeny-zdravi-a-hubnuti-zdravi/114204/med-chrani-pred-rakovinou-a-dusevnim-vycerpanim-rikaji-experti.html" TargetMode="External"/><Relationship Id="rId11" Type="http://schemas.openxmlformats.org/officeDocument/2006/relationships/hyperlink" Target="http://confession.blog.cz/1011/mleko-je-pro-mimina" TargetMode="External"/><Relationship Id="rId5" Type="http://schemas.openxmlformats.org/officeDocument/2006/relationships/hyperlink" Target="http://www.nazeleno.cz/ecka-v-potravinach-vyhnete-se-tem-ktera-skodi.aspx" TargetMode="External"/><Relationship Id="rId15" Type="http://schemas.openxmlformats.org/officeDocument/2006/relationships/hyperlink" Target="http://skrytarealita.blogspot.com/2011/02/aspartam-graficka-uprava.html" TargetMode="External"/><Relationship Id="rId10" Type="http://schemas.openxmlformats.org/officeDocument/2006/relationships/hyperlink" Target="http://www.potravinyzitalie.cz/rozdeleni-testovin/" TargetMode="External"/><Relationship Id="rId4" Type="http://schemas.openxmlformats.org/officeDocument/2006/relationships/hyperlink" Target="http://www.viscojis.cz/teens/index.php?option=com_content&amp;view=article&amp;id=31:23&amp;catid=110&amp;Itemid=159" TargetMode="External"/><Relationship Id="rId9" Type="http://schemas.openxmlformats.org/officeDocument/2006/relationships/hyperlink" Target="http://www.novinky.cz/ekonomika/220398-kava-a-cukr-rekordne-zdrazuji.html" TargetMode="External"/><Relationship Id="rId14" Type="http://schemas.openxmlformats.org/officeDocument/2006/relationships/hyperlink" Target="http://www.blog.activesun.co.uk/168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13410" y="1484784"/>
            <a:ext cx="7117180" cy="1470025"/>
          </a:xfrm>
        </p:spPr>
        <p:txBody>
          <a:bodyPr/>
          <a:lstStyle/>
          <a:p>
            <a:pPr algn="ctr"/>
            <a:r>
              <a:rPr lang="cs-CZ" b="1" dirty="0" smtClean="0"/>
              <a:t>Projektový den 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„Ne-bezpečná éčka“</a:t>
            </a:r>
            <a:endParaRPr lang="cs-CZ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60851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1</a:t>
            </a:fld>
            <a:endParaRPr lang="cs-CZ" sz="1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-28484" y="6597352"/>
            <a:ext cx="3057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Vypracovala: Bc. Kateřina Linhartová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6709937" y="634186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/>
              <a:t>1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6342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76672"/>
            <a:ext cx="7125113" cy="924475"/>
          </a:xfrm>
        </p:spPr>
        <p:txBody>
          <a:bodyPr/>
          <a:lstStyle/>
          <a:p>
            <a:r>
              <a:rPr lang="cs-CZ" dirty="0" smtClean="0"/>
              <a:t>Zdroje textu a obrázků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59907"/>
          </a:xfrm>
        </p:spPr>
        <p:txBody>
          <a:bodyPr>
            <a:normAutofit fontScale="77500" lnSpcReduction="20000"/>
          </a:bodyPr>
          <a:lstStyle/>
          <a:p>
            <a:pPr marL="720000" indent="720000">
              <a:buNone/>
            </a:pPr>
            <a:r>
              <a:rPr lang="cs-CZ" dirty="0">
                <a:solidFill>
                  <a:schemeClr val="bg1"/>
                </a:solidFill>
              </a:rPr>
              <a:t>STRUNECKÁ, Anna. PATOČKA, Jiří. Doba jedová. Praha: Triton, 2011. 295 s. ISBN  </a:t>
            </a:r>
            <a:r>
              <a:rPr lang="cs-CZ" dirty="0" smtClean="0">
                <a:solidFill>
                  <a:schemeClr val="bg1"/>
                </a:solidFill>
              </a:rPr>
              <a:t>978-80-7387-469-8</a:t>
            </a: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1.</a:t>
            </a:r>
            <a:r>
              <a:rPr lang="cs-CZ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cs-CZ" dirty="0">
                <a:solidFill>
                  <a:schemeClr val="bg1"/>
                </a:solidFill>
                <a:hlinkClick r:id="rId2"/>
              </a:rPr>
              <a:t>://www.muller-koreni.cz/novinky/zajimavost-ecka-v-potravinach-neni-nutne-demonizovat_31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2.</a:t>
            </a:r>
            <a:r>
              <a:rPr lang="cs-CZ" dirty="0" smtClean="0">
                <a:solidFill>
                  <a:schemeClr val="bg1"/>
                </a:solidFill>
                <a:hlinkClick r:id="rId3"/>
              </a:rPr>
              <a:t> </a:t>
            </a:r>
            <a:r>
              <a:rPr lang="cs-CZ" dirty="0">
                <a:solidFill>
                  <a:schemeClr val="bg1"/>
                </a:solidFill>
                <a:hlinkClick r:id="rId3"/>
              </a:rPr>
              <a:t>http://relax.lidovky.cz/ecka-nasi-zabijaci-nebo-pratele-dzw-/</a:t>
            </a:r>
            <a:r>
              <a:rPr lang="cs-CZ" dirty="0" smtClean="0">
                <a:solidFill>
                  <a:schemeClr val="bg1"/>
                </a:solidFill>
                <a:hlinkClick r:id="rId3"/>
              </a:rPr>
              <a:t>ln-zdravi.asp?c=A090608_142756_ln-zdravi_glu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3.</a:t>
            </a:r>
            <a:r>
              <a:rPr lang="cs-CZ" dirty="0" smtClean="0">
                <a:solidFill>
                  <a:schemeClr val="bg1"/>
                </a:solidFill>
                <a:hlinkClick r:id="rId4"/>
              </a:rPr>
              <a:t>http</a:t>
            </a:r>
            <a:r>
              <a:rPr lang="cs-CZ" dirty="0">
                <a:solidFill>
                  <a:schemeClr val="bg1"/>
                </a:solidFill>
                <a:hlinkClick r:id="rId4"/>
              </a:rPr>
              <a:t>://www.viscojis.cz/teens/index.php?option=com_content&amp;view=article&amp;id=31:23&amp;catid=110&amp;Itemid=159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4.</a:t>
            </a:r>
            <a:r>
              <a:rPr lang="cs-CZ" dirty="0">
                <a:solidFill>
                  <a:schemeClr val="bg1"/>
                </a:solidFill>
                <a:hlinkClick r:id="rId5"/>
              </a:rPr>
              <a:t> http://www.nazeleno.cz/ecka-v-potravinach-vyhnete-se-tem-ktera-skodi.aspx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5.</a:t>
            </a:r>
            <a:r>
              <a:rPr lang="cs-CZ" dirty="0">
                <a:solidFill>
                  <a:schemeClr val="bg1"/>
                </a:solidFill>
                <a:hlinkClick r:id="rId6"/>
              </a:rPr>
              <a:t> http://prozeny.blesk.cz/clanek/pro-zeny-zdravi-a-hubnuti-zdravi/114204/med-chrani-pred-rakovinou-a-dusevnim-vycerpanim-rikaji-experti.html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6.</a:t>
            </a:r>
            <a:r>
              <a:rPr lang="cs-CZ" dirty="0">
                <a:solidFill>
                  <a:schemeClr val="bg1"/>
                </a:solidFill>
                <a:hlinkClick r:id="rId7"/>
              </a:rPr>
              <a:t> http://www.labuznik.com/article.php?ID=50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7.</a:t>
            </a:r>
            <a:r>
              <a:rPr lang="cs-CZ" dirty="0">
                <a:solidFill>
                  <a:schemeClr val="bg1"/>
                </a:solidFill>
                <a:hlinkClick r:id="rId8"/>
              </a:rPr>
              <a:t> http://dolcevita.blog.cz/0804/do-kafirny-na-trenink-za-inspiraci-a-pro-vyhru</a:t>
            </a:r>
            <a:endParaRPr lang="cs-CZ" dirty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8.</a:t>
            </a:r>
            <a:r>
              <a:rPr lang="cs-CZ" dirty="0">
                <a:solidFill>
                  <a:schemeClr val="bg1"/>
                </a:solidFill>
                <a:hlinkClick r:id="rId9"/>
              </a:rPr>
              <a:t> http://</a:t>
            </a:r>
            <a:r>
              <a:rPr lang="cs-CZ" dirty="0" smtClean="0">
                <a:solidFill>
                  <a:schemeClr val="bg1"/>
                </a:solidFill>
                <a:hlinkClick r:id="rId9"/>
              </a:rPr>
              <a:t>www.novinky.cz/ekonomika/220398-kava-a-cukr-rekordne-zdrazuji.html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9.</a:t>
            </a:r>
            <a:r>
              <a:rPr lang="cs-CZ" dirty="0">
                <a:solidFill>
                  <a:schemeClr val="bg1"/>
                </a:solidFill>
                <a:hlinkClick r:id="rId10"/>
              </a:rPr>
              <a:t> http://www.potravinyzitalie.cz/rozdeleni-testovin</a:t>
            </a:r>
            <a:r>
              <a:rPr lang="cs-CZ" dirty="0" smtClean="0">
                <a:solidFill>
                  <a:schemeClr val="bg1"/>
                </a:solidFill>
                <a:hlinkClick r:id="rId10"/>
              </a:rPr>
              <a:t>/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10.</a:t>
            </a:r>
            <a:r>
              <a:rPr lang="cs-CZ" dirty="0">
                <a:solidFill>
                  <a:schemeClr val="bg1"/>
                </a:solidFill>
                <a:hlinkClick r:id="rId11"/>
              </a:rPr>
              <a:t> http://</a:t>
            </a:r>
            <a:r>
              <a:rPr lang="cs-CZ" dirty="0" smtClean="0">
                <a:solidFill>
                  <a:schemeClr val="bg1"/>
                </a:solidFill>
                <a:hlinkClick r:id="rId11"/>
              </a:rPr>
              <a:t>confession.blog.cz/1011/mleko-je-pro-mimina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11.</a:t>
            </a:r>
            <a:r>
              <a:rPr lang="cs-CZ" dirty="0">
                <a:solidFill>
                  <a:schemeClr val="bg1"/>
                </a:solidFill>
                <a:hlinkClick r:id="rId12"/>
              </a:rPr>
              <a:t> http://</a:t>
            </a:r>
            <a:r>
              <a:rPr lang="cs-CZ" dirty="0" smtClean="0">
                <a:solidFill>
                  <a:schemeClr val="bg1"/>
                </a:solidFill>
                <a:hlinkClick r:id="rId12"/>
              </a:rPr>
              <a:t>www.maggi.cz/Magazin/Svet-napoju/Mineralni-vody.aspx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12.</a:t>
            </a:r>
            <a:r>
              <a:rPr lang="cs-CZ" dirty="0">
                <a:solidFill>
                  <a:schemeClr val="bg1"/>
                </a:solidFill>
                <a:hlinkClick r:id="rId13"/>
              </a:rPr>
              <a:t> http://</a:t>
            </a:r>
            <a:r>
              <a:rPr lang="cs-CZ" dirty="0" smtClean="0">
                <a:solidFill>
                  <a:schemeClr val="bg1"/>
                </a:solidFill>
                <a:hlinkClick r:id="rId13"/>
              </a:rPr>
              <a:t>nutesi.blogspot.com/2009/12/co-je-podmasli.html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13.</a:t>
            </a:r>
            <a:r>
              <a:rPr lang="cs-CZ" dirty="0">
                <a:solidFill>
                  <a:schemeClr val="bg1"/>
                </a:solidFill>
                <a:hlinkClick r:id="rId14"/>
              </a:rPr>
              <a:t> </a:t>
            </a:r>
            <a:r>
              <a:rPr lang="cs-CZ" dirty="0">
                <a:solidFill>
                  <a:schemeClr val="bg1"/>
                </a:solidFill>
                <a:hlinkClick r:id="rId15"/>
              </a:rPr>
              <a:t>http://</a:t>
            </a:r>
            <a:r>
              <a:rPr lang="cs-CZ" dirty="0" smtClean="0">
                <a:solidFill>
                  <a:schemeClr val="bg1"/>
                </a:solidFill>
                <a:hlinkClick r:id="rId15"/>
              </a:rPr>
              <a:t>skrytarealita.blogspot.com/2011/02/aspartam-graficka-uprava.html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14.</a:t>
            </a:r>
            <a:r>
              <a:rPr lang="cs-CZ" dirty="0" smtClean="0">
                <a:solidFill>
                  <a:schemeClr val="bg1"/>
                </a:solidFill>
                <a:hlinkClick r:id="rId16"/>
              </a:rPr>
              <a:t> http://covamnereknou.blog.cz/1112/tichy-zabijak-e621-glutaman-sodny-legalni-droga</a:t>
            </a:r>
            <a:endParaRPr lang="cs-CZ" dirty="0" smtClean="0">
              <a:solidFill>
                <a:schemeClr val="bg1"/>
              </a:solidFill>
            </a:endParaRPr>
          </a:p>
          <a:p>
            <a:pPr marL="360000" indent="0">
              <a:buNone/>
            </a:pPr>
            <a:r>
              <a:rPr lang="cs-CZ" dirty="0" smtClean="0">
                <a:solidFill>
                  <a:schemeClr val="bg1"/>
                </a:solidFill>
              </a:rPr>
              <a:t>15.</a:t>
            </a:r>
            <a:r>
              <a:rPr lang="cs-CZ" dirty="0">
                <a:solidFill>
                  <a:schemeClr val="bg1"/>
                </a:solidFill>
                <a:hlinkClick r:id="rId17"/>
              </a:rPr>
              <a:t> http://</a:t>
            </a:r>
            <a:r>
              <a:rPr lang="cs-CZ" dirty="0" smtClean="0">
                <a:solidFill>
                  <a:schemeClr val="bg1"/>
                </a:solidFill>
                <a:hlinkClick r:id="rId17"/>
              </a:rPr>
              <a:t>goldencarla.typepad.com/carla_goldens_get_healthi/2009/04/tetra-pak-recycling-gas-rationing-a-joke.html</a:t>
            </a:r>
            <a:endParaRPr lang="cs-CZ" dirty="0" smtClean="0">
              <a:solidFill>
                <a:schemeClr val="bg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10</a:t>
            </a:fld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1223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924475"/>
          </a:xfrm>
        </p:spPr>
        <p:txBody>
          <a:bodyPr/>
          <a:lstStyle/>
          <a:p>
            <a:pPr algn="ctr"/>
            <a:r>
              <a:rPr lang="cs-CZ" dirty="0" smtClean="0"/>
              <a:t>Seznam skupin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18" y="1052736"/>
            <a:ext cx="3235181" cy="3693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Látky příznivě působící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51518" y="2164214"/>
            <a:ext cx="2808312" cy="3693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Látky přijatelné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51518" y="3356282"/>
            <a:ext cx="280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Látky méně vhodné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51518" y="4571836"/>
            <a:ext cx="3672408" cy="3693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Látky působící nepříznivě 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51518" y="5733256"/>
            <a:ext cx="3235181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Látky výrazně škodlivé 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518" y="1418767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E 101		E 160a		E 307</a:t>
            </a:r>
            <a:r>
              <a:rPr lang="cs-CZ" b="1" dirty="0"/>
              <a:t>	</a:t>
            </a:r>
            <a:r>
              <a:rPr lang="cs-CZ" b="1" dirty="0" smtClean="0"/>
              <a:t>	E 322	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18" y="2533546"/>
            <a:ext cx="6394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E 260		E 296		E 302		E 334</a:t>
            </a:r>
            <a:endParaRPr lang="cs-CZ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51518" y="3725614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E </a:t>
            </a:r>
            <a:r>
              <a:rPr lang="cs-CZ" b="1" dirty="0"/>
              <a:t>171 </a:t>
            </a:r>
            <a:r>
              <a:rPr lang="cs-CZ" b="1" dirty="0" smtClean="0"/>
              <a:t>		E </a:t>
            </a:r>
            <a:r>
              <a:rPr lang="cs-CZ" b="1" dirty="0"/>
              <a:t>297	</a:t>
            </a:r>
            <a:r>
              <a:rPr lang="cs-CZ" b="1" dirty="0" smtClean="0"/>
              <a:t>	E </a:t>
            </a:r>
            <a:r>
              <a:rPr lang="cs-CZ" b="1" dirty="0"/>
              <a:t>461	</a:t>
            </a:r>
            <a:r>
              <a:rPr lang="cs-CZ" b="1" dirty="0" smtClean="0"/>
              <a:t>	E </a:t>
            </a:r>
            <a:r>
              <a:rPr lang="cs-CZ" b="1" dirty="0"/>
              <a:t>942	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251518" y="4961780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E 173		E 262</a:t>
            </a:r>
            <a:r>
              <a:rPr lang="cs-CZ" b="1" dirty="0"/>
              <a:t>	</a:t>
            </a:r>
            <a:r>
              <a:rPr lang="cs-CZ" b="1" dirty="0" smtClean="0"/>
              <a:t>	E 477</a:t>
            </a:r>
            <a:r>
              <a:rPr lang="cs-CZ" b="1" dirty="0"/>
              <a:t>	</a:t>
            </a:r>
            <a:r>
              <a:rPr lang="cs-CZ" b="1" dirty="0" smtClean="0"/>
              <a:t>	E 1201</a:t>
            </a:r>
            <a:r>
              <a:rPr lang="cs-CZ" b="1" dirty="0"/>
              <a:t>	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251518" y="6102588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E 102 		E 151</a:t>
            </a:r>
            <a:r>
              <a:rPr lang="cs-CZ" b="1" dirty="0"/>
              <a:t>	</a:t>
            </a:r>
            <a:r>
              <a:rPr lang="cs-CZ" b="1" dirty="0" smtClean="0"/>
              <a:t>	E 230</a:t>
            </a:r>
            <a:r>
              <a:rPr lang="cs-CZ" b="1" dirty="0"/>
              <a:t>	</a:t>
            </a:r>
            <a:r>
              <a:rPr lang="cs-CZ" b="1" dirty="0" smtClean="0"/>
              <a:t>	E 951</a:t>
            </a:r>
            <a:r>
              <a:rPr lang="cs-CZ" b="1" dirty="0"/>
              <a:t>	</a:t>
            </a:r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2</a:t>
            </a:fld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74508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Co jsou to éčka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556793"/>
            <a:ext cx="8640960" cy="5112568"/>
          </a:xfrm>
        </p:spPr>
        <p:txBody>
          <a:bodyPr>
            <a:normAutofit fontScale="85000" lnSpcReduction="20000"/>
          </a:bodyPr>
          <a:lstStyle/>
          <a:p>
            <a:r>
              <a:rPr lang="cs-CZ" sz="2400" dirty="0"/>
              <a:t>Kódem s písmenem E a trojmístným až čtyřmístným číslem označujeme přídatné látky mnoha kategorií, které prodlužují trvanlivost potravin – </a:t>
            </a:r>
            <a:r>
              <a:rPr lang="cs-CZ" sz="2400" dirty="0" err="1"/>
              <a:t>konzervanty</a:t>
            </a:r>
            <a:r>
              <a:rPr lang="cs-CZ" sz="2400" dirty="0"/>
              <a:t>. </a:t>
            </a:r>
            <a:endParaRPr lang="cs-CZ" sz="2400" dirty="0" smtClean="0"/>
          </a:p>
          <a:p>
            <a:r>
              <a:rPr lang="cs-CZ" sz="2400" dirty="0" smtClean="0"/>
              <a:t>Zvyšují </a:t>
            </a:r>
            <a:r>
              <a:rPr lang="cs-CZ" sz="2400" dirty="0"/>
              <a:t>nebo regulují </a:t>
            </a:r>
            <a:r>
              <a:rPr lang="cs-CZ" sz="2400" dirty="0" smtClean="0"/>
              <a:t>kyselost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ahušťují </a:t>
            </a:r>
            <a:r>
              <a:rPr lang="cs-CZ" sz="2400" dirty="0"/>
              <a:t>(želírovací </a:t>
            </a:r>
            <a:r>
              <a:rPr lang="cs-CZ" sz="2400" dirty="0" smtClean="0"/>
              <a:t>látky)</a:t>
            </a:r>
          </a:p>
          <a:p>
            <a:r>
              <a:rPr lang="cs-CZ" sz="2400" dirty="0"/>
              <a:t>D</a:t>
            </a:r>
            <a:r>
              <a:rPr lang="cs-CZ" sz="2400" dirty="0" smtClean="0"/>
              <a:t>odávají </a:t>
            </a:r>
            <a:r>
              <a:rPr lang="cs-CZ" sz="2400" dirty="0"/>
              <a:t>chuť (náhradní sladidla, aspartam, glutamát, </a:t>
            </a:r>
            <a:r>
              <a:rPr lang="cs-CZ" sz="2400" dirty="0" smtClean="0"/>
              <a:t>ochucovadla)</a:t>
            </a:r>
          </a:p>
          <a:p>
            <a:r>
              <a:rPr lang="cs-CZ" sz="2400" dirty="0"/>
              <a:t>U</a:t>
            </a:r>
            <a:r>
              <a:rPr lang="cs-CZ" sz="2400" dirty="0" smtClean="0"/>
              <a:t>pravují </a:t>
            </a:r>
            <a:r>
              <a:rPr lang="cs-CZ" sz="2400" dirty="0"/>
              <a:t>konzistenci (emulgátory, </a:t>
            </a:r>
            <a:r>
              <a:rPr lang="cs-CZ" sz="2400" dirty="0" err="1"/>
              <a:t>protispékavé</a:t>
            </a:r>
            <a:r>
              <a:rPr lang="cs-CZ" sz="2400" dirty="0"/>
              <a:t> látky, </a:t>
            </a:r>
            <a:r>
              <a:rPr lang="cs-CZ" sz="2400" dirty="0" smtClean="0"/>
              <a:t>odpěňovače)</a:t>
            </a:r>
          </a:p>
          <a:p>
            <a:r>
              <a:rPr lang="cs-CZ" sz="2400" dirty="0"/>
              <a:t>U</a:t>
            </a:r>
            <a:r>
              <a:rPr lang="cs-CZ" sz="2400" dirty="0" smtClean="0"/>
              <a:t>pravují </a:t>
            </a:r>
            <a:r>
              <a:rPr lang="cs-CZ" sz="2400" dirty="0"/>
              <a:t>jejich vzhled (leštící látky, barviva umělá i přírodní</a:t>
            </a:r>
            <a:r>
              <a:rPr lang="cs-CZ" sz="2400" dirty="0" smtClean="0"/>
              <a:t>) </a:t>
            </a:r>
          </a:p>
          <a:p>
            <a:r>
              <a:rPr lang="cs-CZ" sz="2400" dirty="0" smtClean="0"/>
              <a:t>Označení </a:t>
            </a:r>
            <a:r>
              <a:rPr lang="cs-CZ" sz="2400" dirty="0"/>
              <a:t>platí po celém světě a kód musí být uvedený na obalu výrobku. </a:t>
            </a:r>
            <a:endParaRPr lang="cs-CZ" sz="2400" dirty="0" smtClean="0"/>
          </a:p>
          <a:p>
            <a:r>
              <a:rPr lang="cs-CZ" sz="2400" dirty="0" smtClean="0"/>
              <a:t>Úplný </a:t>
            </a:r>
            <a:r>
              <a:rPr lang="cs-CZ" sz="2400" dirty="0"/>
              <a:t>seznam přídatných látek (aditiv) je velmi dlouhý. Seznam povolených aditiv v ČR obsahuje látky uváděné pod čísly E 100 až E 1520.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378" y="188641"/>
            <a:ext cx="199076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7546"/>
            <a:ext cx="1512167" cy="129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3</a:t>
            </a:fld>
            <a:endParaRPr lang="cs-CZ" sz="1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8681721" y="123856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/>
              <a:t>2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323528" y="123856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solidFill>
                  <a:schemeClr val="bg1"/>
                </a:solidFill>
              </a:rPr>
              <a:t>3</a:t>
            </a:r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1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Přehled skupin aditiv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08560"/>
              </p:ext>
            </p:extLst>
          </p:nvPr>
        </p:nvGraphicFramePr>
        <p:xfrm>
          <a:off x="1009650" y="2060848"/>
          <a:ext cx="7124700" cy="34563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2350"/>
                <a:gridCol w="3562350"/>
              </a:tblGrid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 čísla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druhy aditiv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E100 - E199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barviva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E200 - E299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konzervanty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E300 - E399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antioxidanty, regulátory kyselosti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E400 - E499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emulgátory, zahušťovadla, stabilizátory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E500 - E599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protispékavé látky, regulátory kyselosti, plnidla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E600 - E699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látky zvýrazňující chuť a vůni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E900 - E999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lešticí látky, sladidla, balicí plyny, propelanty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3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E1000 - E1999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další látky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360871"/>
            <a:ext cx="1881559" cy="140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0" y="404664"/>
            <a:ext cx="1856485" cy="136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4</a:t>
            </a:fld>
            <a:endParaRPr lang="cs-CZ" sz="10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721861" y="6021288"/>
            <a:ext cx="6359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Každá skupina si nalepí tuto tabulku do plakátu</a:t>
            </a:r>
            <a:endParaRPr lang="cs-CZ" b="1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1475656" y="6390620"/>
            <a:ext cx="6840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1731755" y="148478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8707418" y="1731005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0643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4" y="188640"/>
            <a:ext cx="7125113" cy="924475"/>
          </a:xfrm>
        </p:spPr>
        <p:txBody>
          <a:bodyPr/>
          <a:lstStyle/>
          <a:p>
            <a:pPr algn="ctr"/>
            <a:r>
              <a:rPr lang="cs-CZ" b="1" dirty="0" smtClean="0"/>
              <a:t>Potraviny bez aditiv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Potraviny, u nichž je použití aditiv </a:t>
            </a:r>
            <a:r>
              <a:rPr lang="cs-CZ" b="1" u="sng" dirty="0"/>
              <a:t>zakázáno</a:t>
            </a:r>
            <a:r>
              <a:rPr lang="cs-CZ" dirty="0"/>
              <a:t>, jsou:</a:t>
            </a:r>
          </a:p>
          <a:p>
            <a:r>
              <a:rPr lang="cs-CZ" u="sng" dirty="0"/>
              <a:t>med</a:t>
            </a:r>
            <a:r>
              <a:rPr lang="cs-CZ" dirty="0"/>
              <a:t>, </a:t>
            </a:r>
            <a:r>
              <a:rPr lang="cs-CZ" u="sng" dirty="0"/>
              <a:t>máslo</a:t>
            </a:r>
            <a:r>
              <a:rPr lang="cs-CZ" dirty="0"/>
              <a:t>, </a:t>
            </a:r>
            <a:r>
              <a:rPr lang="cs-CZ" u="sng" dirty="0"/>
              <a:t>káva</a:t>
            </a:r>
            <a:r>
              <a:rPr lang="cs-CZ" dirty="0"/>
              <a:t>, </a:t>
            </a:r>
            <a:r>
              <a:rPr lang="cs-CZ" u="sng" dirty="0"/>
              <a:t>cukr</a:t>
            </a:r>
            <a:r>
              <a:rPr lang="cs-CZ" dirty="0"/>
              <a:t>, </a:t>
            </a:r>
            <a:r>
              <a:rPr lang="cs-CZ" u="sng" dirty="0"/>
              <a:t>těstoviny</a:t>
            </a:r>
            <a:r>
              <a:rPr lang="cs-CZ" dirty="0"/>
              <a:t>, </a:t>
            </a:r>
            <a:r>
              <a:rPr lang="cs-CZ" u="sng" dirty="0"/>
              <a:t>neochucené</a:t>
            </a:r>
            <a:r>
              <a:rPr lang="cs-CZ" dirty="0"/>
              <a:t> </a:t>
            </a:r>
            <a:r>
              <a:rPr lang="cs-CZ" u="sng" dirty="0"/>
              <a:t>podmáslí</a:t>
            </a:r>
            <a:r>
              <a:rPr lang="cs-CZ" dirty="0"/>
              <a:t>, </a:t>
            </a:r>
            <a:r>
              <a:rPr lang="cs-CZ" u="sng" dirty="0"/>
              <a:t>minerální</a:t>
            </a:r>
            <a:r>
              <a:rPr lang="cs-CZ" dirty="0"/>
              <a:t> </a:t>
            </a:r>
            <a:r>
              <a:rPr lang="cs-CZ" u="sng" dirty="0"/>
              <a:t>vody</a:t>
            </a:r>
            <a:r>
              <a:rPr lang="cs-CZ" dirty="0"/>
              <a:t>, </a:t>
            </a:r>
            <a:r>
              <a:rPr lang="cs-CZ" u="sng" dirty="0"/>
              <a:t>mléko</a:t>
            </a:r>
            <a:r>
              <a:rPr lang="cs-CZ" dirty="0"/>
              <a:t> a </a:t>
            </a:r>
            <a:r>
              <a:rPr lang="cs-CZ" u="sng" dirty="0"/>
              <a:t>neochucená</a:t>
            </a:r>
            <a:r>
              <a:rPr lang="cs-CZ" dirty="0"/>
              <a:t> </a:t>
            </a:r>
            <a:r>
              <a:rPr lang="cs-CZ" u="sng" dirty="0"/>
              <a:t>smetana</a:t>
            </a:r>
            <a:r>
              <a:rPr lang="cs-CZ" dirty="0"/>
              <a:t>, </a:t>
            </a:r>
            <a:r>
              <a:rPr lang="cs-CZ" u="sng" dirty="0"/>
              <a:t>neemulgované</a:t>
            </a:r>
            <a:r>
              <a:rPr lang="cs-CZ" dirty="0"/>
              <a:t> </a:t>
            </a:r>
            <a:r>
              <a:rPr lang="cs-CZ" u="sng" dirty="0"/>
              <a:t>oleje</a:t>
            </a:r>
            <a:r>
              <a:rPr lang="cs-CZ" dirty="0"/>
              <a:t> a </a:t>
            </a:r>
            <a:r>
              <a:rPr lang="cs-CZ" u="sng" dirty="0"/>
              <a:t>tuky</a:t>
            </a:r>
            <a:r>
              <a:rPr lang="cs-CZ" dirty="0"/>
              <a:t> a </a:t>
            </a:r>
            <a:r>
              <a:rPr lang="cs-CZ" u="sng" dirty="0"/>
              <a:t>nearomatizovaný</a:t>
            </a:r>
            <a:r>
              <a:rPr lang="cs-CZ" dirty="0"/>
              <a:t> </a:t>
            </a:r>
            <a:r>
              <a:rPr lang="cs-CZ" u="sng" dirty="0"/>
              <a:t>čaj</a:t>
            </a:r>
            <a:r>
              <a:rPr lang="cs-CZ" dirty="0"/>
              <a:t>. </a:t>
            </a:r>
          </a:p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12927"/>
            <a:ext cx="1669926" cy="18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116" y="4625106"/>
            <a:ext cx="1872208" cy="190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3" t="8744" r="32174" b="9397"/>
          <a:stretch/>
        </p:blipFill>
        <p:spPr bwMode="auto">
          <a:xfrm>
            <a:off x="4968469" y="4659266"/>
            <a:ext cx="1958806" cy="188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33"/>
          <a:stretch/>
        </p:blipFill>
        <p:spPr bwMode="auto">
          <a:xfrm>
            <a:off x="7164288" y="4662293"/>
            <a:ext cx="1535832" cy="186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 t="6802" r="4577" b="6071"/>
          <a:stretch/>
        </p:blipFill>
        <p:spPr bwMode="auto">
          <a:xfrm>
            <a:off x="323528" y="1498073"/>
            <a:ext cx="1961832" cy="130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9" t="24793"/>
          <a:stretch/>
        </p:blipFill>
        <p:spPr bwMode="auto">
          <a:xfrm>
            <a:off x="2699792" y="1477826"/>
            <a:ext cx="1439626" cy="132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979" y="1499315"/>
            <a:ext cx="1905230" cy="131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5" y="1363479"/>
            <a:ext cx="1461149" cy="146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29289" y="6484700"/>
            <a:ext cx="608287" cy="365125"/>
          </a:xfrm>
        </p:spPr>
        <p:txBody>
          <a:bodyPr/>
          <a:lstStyle/>
          <a:p>
            <a:pPr algn="r"/>
            <a:fld id="{5E173862-4134-41D4-AE62-9FB22505BC0A}" type="slidenum">
              <a:rPr lang="cs-CZ" sz="1000" smtClean="0"/>
              <a:pPr algn="r"/>
              <a:t>5</a:t>
            </a:fld>
            <a:endParaRPr lang="cs-CZ" sz="1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882195" y="6363162"/>
            <a:ext cx="5379611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</a:rPr>
              <a:t>Zapište si tyto potraviny do plakátu!</a:t>
            </a:r>
            <a:endParaRPr lang="cs-CZ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Zástupný symbol pro číslo snímku 3"/>
          <p:cNvSpPr txBox="1">
            <a:spLocks/>
          </p:cNvSpPr>
          <p:nvPr/>
        </p:nvSpPr>
        <p:spPr>
          <a:xfrm>
            <a:off x="323528" y="4612927"/>
            <a:ext cx="30414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173862-4134-41D4-AE62-9FB22505BC0A}" type="slidenum">
              <a:rPr lang="cs-CZ" sz="1000" smtClean="0">
                <a:solidFill>
                  <a:schemeClr val="bg1"/>
                </a:solidFill>
              </a:rPr>
              <a:pPr/>
              <a:t>5</a:t>
            </a:fld>
            <a:endParaRPr lang="cs-CZ" sz="1000" dirty="0" smtClean="0">
              <a:solidFill>
                <a:schemeClr val="bg1"/>
              </a:solidFill>
            </a:endParaRP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15" name="Zástupný symbol pro číslo snímku 3"/>
          <p:cNvSpPr txBox="1">
            <a:spLocks/>
          </p:cNvSpPr>
          <p:nvPr/>
        </p:nvSpPr>
        <p:spPr>
          <a:xfrm>
            <a:off x="3635871" y="4625106"/>
            <a:ext cx="30414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chemeClr val="bg1"/>
                </a:solidFill>
              </a:rPr>
              <a:t>6</a:t>
            </a:r>
            <a:endParaRPr lang="cs-CZ" sz="1000" dirty="0" smtClean="0">
              <a:solidFill>
                <a:schemeClr val="bg1"/>
              </a:solidFill>
            </a:endParaRP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16" name="Zástupný symbol pro číslo snímku 3"/>
          <p:cNvSpPr txBox="1">
            <a:spLocks/>
          </p:cNvSpPr>
          <p:nvPr/>
        </p:nvSpPr>
        <p:spPr>
          <a:xfrm>
            <a:off x="4968469" y="4662293"/>
            <a:ext cx="30414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tx1"/>
                </a:solidFill>
              </a:rPr>
              <a:t>7</a:t>
            </a:r>
          </a:p>
          <a:p>
            <a:endParaRPr lang="cs-CZ" sz="1000" dirty="0">
              <a:solidFill>
                <a:schemeClr val="tx1"/>
              </a:solidFill>
            </a:endParaRPr>
          </a:p>
        </p:txBody>
      </p:sp>
      <p:sp>
        <p:nvSpPr>
          <p:cNvPr id="17" name="Zástupný symbol pro číslo snímku 3"/>
          <p:cNvSpPr txBox="1">
            <a:spLocks/>
          </p:cNvSpPr>
          <p:nvPr/>
        </p:nvSpPr>
        <p:spPr>
          <a:xfrm>
            <a:off x="8395977" y="4634725"/>
            <a:ext cx="30414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>
                <a:solidFill>
                  <a:schemeClr val="bg1"/>
                </a:solidFill>
              </a:rPr>
              <a:t>8</a:t>
            </a:r>
            <a:endParaRPr lang="cs-CZ" sz="1000" dirty="0" smtClean="0">
              <a:solidFill>
                <a:schemeClr val="bg1"/>
              </a:solidFill>
            </a:endParaRP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18" name="Zástupný symbol pro číslo snímku 3"/>
          <p:cNvSpPr txBox="1">
            <a:spLocks/>
          </p:cNvSpPr>
          <p:nvPr/>
        </p:nvSpPr>
        <p:spPr>
          <a:xfrm>
            <a:off x="323528" y="2832231"/>
            <a:ext cx="30414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9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19" name="Zástupný symbol pro číslo snímku 3"/>
          <p:cNvSpPr txBox="1">
            <a:spLocks/>
          </p:cNvSpPr>
          <p:nvPr/>
        </p:nvSpPr>
        <p:spPr>
          <a:xfrm>
            <a:off x="2699792" y="149931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10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20" name="Zástupný symbol pro číslo snímku 3"/>
          <p:cNvSpPr txBox="1">
            <a:spLocks/>
          </p:cNvSpPr>
          <p:nvPr/>
        </p:nvSpPr>
        <p:spPr>
          <a:xfrm>
            <a:off x="4538979" y="1466224"/>
            <a:ext cx="42949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11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  <p:sp>
        <p:nvSpPr>
          <p:cNvPr id="21" name="Zástupný symbol pro číslo snímku 3"/>
          <p:cNvSpPr txBox="1">
            <a:spLocks/>
          </p:cNvSpPr>
          <p:nvPr/>
        </p:nvSpPr>
        <p:spPr>
          <a:xfrm>
            <a:off x="8091834" y="1363479"/>
            <a:ext cx="45621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12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2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pPr algn="ctr"/>
            <a:r>
              <a:rPr lang="cs-CZ" b="1" dirty="0" smtClean="0"/>
              <a:t>Skupinový výběr aditiv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pPr algn="r"/>
            <a:fld id="{5E173862-4134-41D4-AE62-9FB22505BC0A}" type="slidenum">
              <a:rPr lang="cs-CZ" sz="1000" smtClean="0"/>
              <a:pPr algn="r"/>
              <a:t>6</a:t>
            </a:fld>
            <a:endParaRPr lang="cs-CZ" sz="1000" dirty="0"/>
          </a:p>
        </p:txBody>
      </p:sp>
      <p:sp>
        <p:nvSpPr>
          <p:cNvPr id="5" name="Obdélník 4"/>
          <p:cNvSpPr/>
          <p:nvPr/>
        </p:nvSpPr>
        <p:spPr>
          <a:xfrm>
            <a:off x="0" y="1028343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1. skupina – </a:t>
            </a:r>
            <a:r>
              <a:rPr lang="cs-CZ" b="1" dirty="0">
                <a:solidFill>
                  <a:schemeClr val="bg1"/>
                </a:solidFill>
              </a:rPr>
              <a:t>příznivě působící látky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E 100, E 101, E 140, E 160a, E 161b, E 170, E 175, E 270, E 300, E 322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2. skupina – </a:t>
            </a:r>
            <a:r>
              <a:rPr lang="cs-CZ" b="1" dirty="0">
                <a:solidFill>
                  <a:schemeClr val="bg1"/>
                </a:solidFill>
              </a:rPr>
              <a:t>látky přijatelné</a:t>
            </a:r>
            <a:r>
              <a:rPr lang="cs-CZ" dirty="0">
                <a:solidFill>
                  <a:schemeClr val="bg1"/>
                </a:solidFill>
              </a:rPr>
              <a:t> </a:t>
            </a:r>
          </a:p>
          <a:p>
            <a:r>
              <a:rPr lang="cs-CZ" dirty="0">
                <a:solidFill>
                  <a:schemeClr val="bg1"/>
                </a:solidFill>
              </a:rPr>
              <a:t>E 260, E 302, E 309, E 325, E 327, E 334, E 406, E 460, E 903, E 949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3. skupina – </a:t>
            </a:r>
            <a:r>
              <a:rPr lang="cs-CZ" b="1" dirty="0">
                <a:solidFill>
                  <a:schemeClr val="bg1"/>
                </a:solidFill>
              </a:rPr>
              <a:t>látky méně vhodné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E 150c, E 153, E 416, E 420, E 421, E 422, E 554, E 585, E 953, E 1105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4. skupina – </a:t>
            </a:r>
            <a:r>
              <a:rPr lang="cs-CZ" b="1" dirty="0">
                <a:solidFill>
                  <a:schemeClr val="bg1"/>
                </a:solidFill>
              </a:rPr>
              <a:t>látky působící nepříznivě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E 120, E 161g, E 173, E 251, E 252, E 338, E 385, E 450, E 621, E 921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r>
              <a:rPr lang="cs-CZ" dirty="0">
                <a:solidFill>
                  <a:schemeClr val="bg1"/>
                </a:solidFill>
              </a:rPr>
              <a:t>5. skupina – </a:t>
            </a:r>
            <a:r>
              <a:rPr lang="cs-CZ" b="1" dirty="0">
                <a:solidFill>
                  <a:schemeClr val="bg1"/>
                </a:solidFill>
              </a:rPr>
              <a:t>látky výrazně škodlivé</a:t>
            </a:r>
            <a:r>
              <a:rPr lang="cs-CZ" dirty="0">
                <a:solidFill>
                  <a:schemeClr val="bg1"/>
                </a:solidFill>
              </a:rPr>
              <a:t> </a:t>
            </a:r>
          </a:p>
          <a:p>
            <a:r>
              <a:rPr lang="cs-CZ" dirty="0">
                <a:solidFill>
                  <a:schemeClr val="bg1"/>
                </a:solidFill>
              </a:rPr>
              <a:t>E 102, E 104, E 110, E 122, E 155, E 210, E 220, E 230, E 249, E 954.</a:t>
            </a:r>
          </a:p>
        </p:txBody>
      </p:sp>
    </p:spTree>
    <p:extLst>
      <p:ext uri="{BB962C8B-B14F-4D97-AF65-F5344CB8AC3E}">
        <p14:creationId xmlns:p14="http://schemas.microsoft.com/office/powerpoint/2010/main" val="132193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02463"/>
            <a:ext cx="7125113" cy="924475"/>
          </a:xfrm>
        </p:spPr>
        <p:txBody>
          <a:bodyPr/>
          <a:lstStyle/>
          <a:p>
            <a:r>
              <a:rPr lang="cs-CZ" b="1" dirty="0" smtClean="0"/>
              <a:t>E 951 - aspartam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7883035" cy="5256583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Je umělé sladidlo</a:t>
            </a:r>
          </a:p>
          <a:p>
            <a:r>
              <a:rPr lang="cs-CZ" dirty="0" smtClean="0"/>
              <a:t>Náhodou jej objevil chemik J. </a:t>
            </a:r>
            <a:r>
              <a:rPr lang="cs-CZ" dirty="0" err="1" smtClean="0"/>
              <a:t>Schlatter</a:t>
            </a:r>
            <a:r>
              <a:rPr lang="cs-CZ" dirty="0" smtClean="0"/>
              <a:t> </a:t>
            </a:r>
            <a:r>
              <a:rPr lang="cs-CZ" dirty="0"/>
              <a:t>v roce </a:t>
            </a:r>
            <a:r>
              <a:rPr lang="cs-CZ" dirty="0" smtClean="0"/>
              <a:t>1965</a:t>
            </a:r>
          </a:p>
          <a:p>
            <a:r>
              <a:rPr lang="cs-CZ" dirty="0" smtClean="0"/>
              <a:t>Je 200x sladší než cukr (stává se náhražkou cukru)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Obsahuje 50% AK L-fenylalaninu. </a:t>
            </a:r>
            <a:r>
              <a:rPr lang="cs-CZ" dirty="0" err="1" smtClean="0"/>
              <a:t>Fenylketonurici</a:t>
            </a:r>
            <a:r>
              <a:rPr lang="cs-CZ" dirty="0" smtClean="0"/>
              <a:t> nedokáží tuto AK metabolizovat a způsobuje u nich změny nálad a chování.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Dále AK </a:t>
            </a:r>
            <a:r>
              <a:rPr lang="cs-CZ" dirty="0" err="1" smtClean="0"/>
              <a:t>aspartát</a:t>
            </a:r>
            <a:r>
              <a:rPr lang="cs-CZ" dirty="0" smtClean="0"/>
              <a:t> ovlivňuje mozkovou činnost.</a:t>
            </a:r>
          </a:p>
          <a:p>
            <a:pPr>
              <a:buFont typeface="+mj-lt"/>
              <a:buAutoNum type="arabicPeriod"/>
            </a:pPr>
            <a:r>
              <a:rPr lang="cs-CZ" dirty="0" smtClean="0"/>
              <a:t>Po zahřátí aspartamu nad 30°C vzniká metanol – ten se v těle oxiduje na </a:t>
            </a:r>
            <a:r>
              <a:rPr lang="cs-CZ" dirty="0" err="1" smtClean="0"/>
              <a:t>kys</a:t>
            </a:r>
            <a:r>
              <a:rPr lang="cs-CZ" dirty="0" smtClean="0"/>
              <a:t>. mravenčí a neurotoxin formaldehyd – metanol poškozuje oční nervy, může vyvolat slepotu (např. perlivé nápoje)</a:t>
            </a:r>
          </a:p>
          <a:p>
            <a:pPr>
              <a:buFont typeface="+mj-lt"/>
              <a:buAutoNum type="arabicPeriod"/>
            </a:pPr>
            <a:r>
              <a:rPr lang="cs-CZ" b="1" dirty="0" smtClean="0"/>
              <a:t>Další účinky:	</a:t>
            </a:r>
            <a:r>
              <a:rPr lang="cs-CZ" dirty="0" smtClean="0"/>
              <a:t>	poškození mozku, odumírání neuronů, 						bolesti hlavy, změny nálad, deprese, 							nespavost, vyvolává slepotu, snižuje 							inteligenci a krátkodobou paměť.</a:t>
            </a:r>
          </a:p>
          <a:p>
            <a:pPr>
              <a:buFont typeface="+mj-lt"/>
              <a:buAutoNum type="arabicPeriod"/>
            </a:pPr>
            <a:r>
              <a:rPr lang="cs-CZ" b="1" dirty="0" smtClean="0"/>
              <a:t>Najde jej v:</a:t>
            </a:r>
            <a:r>
              <a:rPr lang="cs-CZ" dirty="0" smtClean="0"/>
              <a:t>		dietních nápojích, nízkokalorických jogurtech, 					krémech, sušenkách, zmrzlinách, žvýkačkách, v 					cereáliích, v lécích, v rozpustných a šumivých 					doplňcích a minerálech, vitamínech, potraviny 					pro diabetiky, ve „zdravých“ bonbónech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7</a:t>
            </a:fld>
            <a:endParaRPr lang="cs-CZ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002" y="188640"/>
            <a:ext cx="2405855" cy="171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6487342" y="1907108"/>
            <a:ext cx="455213" cy="912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13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2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063671"/>
            <a:ext cx="7125113" cy="924475"/>
          </a:xfrm>
        </p:spPr>
        <p:txBody>
          <a:bodyPr/>
          <a:lstStyle/>
          <a:p>
            <a:r>
              <a:rPr lang="cs-CZ" b="1" dirty="0" smtClean="0"/>
              <a:t>E 621 – glutamát sodný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2999" y="2032298"/>
            <a:ext cx="7955043" cy="4440027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Objevuje se v hotových potravinách – zvýrazňuje jejich chuť.</a:t>
            </a:r>
          </a:p>
          <a:p>
            <a:r>
              <a:rPr lang="cs-CZ" dirty="0" smtClean="0"/>
              <a:t>Biologové dokonce označili novou (glutamátovou chuť) – „</a:t>
            </a:r>
            <a:r>
              <a:rPr lang="cs-CZ" dirty="0" err="1" smtClean="0"/>
              <a:t>umami</a:t>
            </a:r>
            <a:r>
              <a:rPr lang="cs-CZ" dirty="0" smtClean="0"/>
              <a:t>“. </a:t>
            </a:r>
            <a:r>
              <a:rPr lang="cs-CZ" dirty="0" err="1" smtClean="0"/>
              <a:t>Umami</a:t>
            </a:r>
            <a:r>
              <a:rPr lang="cs-CZ" dirty="0" smtClean="0"/>
              <a:t> je tedy pátá chuť vedle sladké, kyselé, slané a hořké.</a:t>
            </a:r>
          </a:p>
          <a:p>
            <a:r>
              <a:rPr lang="cs-CZ" dirty="0" smtClean="0"/>
              <a:t>Glutamát je neurotoxický a neměl by se vyskytovat ve výživě těhotných a kojících žen ani ve výživě dětí nebo dospělých.</a:t>
            </a:r>
          </a:p>
          <a:p>
            <a:r>
              <a:rPr lang="cs-CZ" dirty="0" smtClean="0"/>
              <a:t>E 621 se může skrývat pod názvem: hydrolyzované proteiny, kvasničný či sójový extrakt. </a:t>
            </a:r>
          </a:p>
          <a:p>
            <a:r>
              <a:rPr lang="cs-CZ" dirty="0" smtClean="0"/>
              <a:t>Glutamát má za následek masivní nárůst výskytu autismu (</a:t>
            </a:r>
            <a:r>
              <a:rPr lang="cs-CZ" dirty="0" err="1" smtClean="0"/>
              <a:t>zj</a:t>
            </a:r>
            <a:r>
              <a:rPr lang="cs-CZ" dirty="0" smtClean="0"/>
              <a:t>. V USA a VB)</a:t>
            </a:r>
          </a:p>
          <a:p>
            <a:r>
              <a:rPr lang="cs-CZ" b="1" dirty="0" smtClean="0"/>
              <a:t>Vysoký obsah má např</a:t>
            </a:r>
            <a:r>
              <a:rPr lang="cs-CZ" dirty="0" smtClean="0"/>
              <a:t>.: sójová omáčka</a:t>
            </a:r>
          </a:p>
          <a:p>
            <a:r>
              <a:rPr lang="cs-CZ" b="1" dirty="0" smtClean="0"/>
              <a:t>Příznaky</a:t>
            </a:r>
            <a:r>
              <a:rPr lang="cs-CZ" dirty="0" smtClean="0"/>
              <a:t>:	zvýší se krevní tlak, zrudnutí v obličeji, zrychlení tepu, nevolnost. I náhlá smrt.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8</a:t>
            </a:fld>
            <a:endParaRPr lang="cs-CZ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57175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042" y="1308398"/>
            <a:ext cx="7239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ástupný symbol pro číslo snímku 3"/>
          <p:cNvSpPr txBox="1">
            <a:spLocks/>
          </p:cNvSpPr>
          <p:nvPr/>
        </p:nvSpPr>
        <p:spPr>
          <a:xfrm>
            <a:off x="6259735" y="2041333"/>
            <a:ext cx="455213" cy="912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14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16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523" y="404664"/>
            <a:ext cx="7125113" cy="924475"/>
          </a:xfrm>
        </p:spPr>
        <p:txBody>
          <a:bodyPr/>
          <a:lstStyle/>
          <a:p>
            <a:r>
              <a:rPr lang="cs-CZ" b="1" dirty="0" smtClean="0"/>
              <a:t>E 173 - hliník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3016" y="1340768"/>
            <a:ext cx="7125112" cy="5328592"/>
          </a:xfrm>
        </p:spPr>
        <p:txBody>
          <a:bodyPr/>
          <a:lstStyle/>
          <a:p>
            <a:r>
              <a:rPr lang="cs-CZ" dirty="0" smtClean="0"/>
              <a:t>Všudypřítomný a rozšířený prvek.</a:t>
            </a:r>
          </a:p>
          <a:p>
            <a:r>
              <a:rPr lang="cs-CZ" dirty="0" smtClean="0"/>
              <a:t>Síran hlinitý se přidává do pitné vody, aby měla „jiskru“.</a:t>
            </a:r>
          </a:p>
          <a:p>
            <a:r>
              <a:rPr lang="cs-CZ" dirty="0" smtClean="0"/>
              <a:t>Byl považován za netoxický, a tak se jeho soli přidávají do mražených potravin k uchování barvy, do vakcín, do kosmetiky, do vlhčených ubrousků, opalovacích krémů, i do léků.</a:t>
            </a:r>
          </a:p>
          <a:p>
            <a:r>
              <a:rPr lang="cs-CZ" dirty="0" smtClean="0"/>
              <a:t>Používají se hliníkové obaly </a:t>
            </a:r>
            <a:r>
              <a:rPr lang="cs-CZ" dirty="0" err="1" smtClean="0"/>
              <a:t>Tetra</a:t>
            </a:r>
            <a:r>
              <a:rPr lang="cs-CZ" dirty="0" smtClean="0"/>
              <a:t> – </a:t>
            </a:r>
            <a:r>
              <a:rPr lang="cs-CZ" dirty="0" err="1" smtClean="0"/>
              <a:t>pack</a:t>
            </a:r>
            <a:r>
              <a:rPr lang="cs-CZ" dirty="0" smtClean="0"/>
              <a:t>. Nikdo ale nezkoumal kolik hliníku se uvolní do mléka, džusu.</a:t>
            </a:r>
          </a:p>
          <a:p>
            <a:r>
              <a:rPr lang="cs-CZ" b="1" dirty="0" smtClean="0"/>
              <a:t>Toxické účinky:	</a:t>
            </a:r>
            <a:r>
              <a:rPr lang="cs-CZ" dirty="0" smtClean="0"/>
              <a:t>selhání </a:t>
            </a:r>
            <a:r>
              <a:rPr lang="cs-CZ" dirty="0" err="1" smtClean="0"/>
              <a:t>fce</a:t>
            </a:r>
            <a:r>
              <a:rPr lang="cs-CZ" dirty="0" smtClean="0"/>
              <a:t> ledvin, poruchy řeči, zmatenost, demence, psychiatrické poruchy, snížení mentálních schopností. Existuje hypotéze, že hliník je faktorem pro vznik Alzheimerovy nemoci.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5E173862-4134-41D4-AE62-9FB22505BC0A}" type="slidenum">
              <a:rPr lang="cs-CZ" sz="1000" smtClean="0"/>
              <a:t>9</a:t>
            </a:fld>
            <a:endParaRPr lang="cs-CZ" sz="1000" dirty="0"/>
          </a:p>
        </p:txBody>
      </p:sp>
      <p:pic>
        <p:nvPicPr>
          <p:cNvPr id="3074" name="Picture 2" descr="http://goldencarla.typepad.com/.a/6a00e54f00aa49883401156fb8fbf9970b-32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394" y="188641"/>
            <a:ext cx="234973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6422394" y="2442139"/>
            <a:ext cx="455213" cy="912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000" dirty="0" smtClean="0">
                <a:solidFill>
                  <a:schemeClr val="bg1"/>
                </a:solidFill>
              </a:rPr>
              <a:t>15</a:t>
            </a:r>
          </a:p>
          <a:p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72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Léto</Template>
  <TotalTime>450</TotalTime>
  <Words>752</Words>
  <Application>Microsoft Office PowerPoint</Application>
  <PresentationFormat>Předvádění na obrazovce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Summer</vt:lpstr>
      <vt:lpstr>Projektový den   „Ne-bezpečná éčka“</vt:lpstr>
      <vt:lpstr>Seznam skupin</vt:lpstr>
      <vt:lpstr>Co jsou to éčka</vt:lpstr>
      <vt:lpstr>Přehled skupin aditiv</vt:lpstr>
      <vt:lpstr>Potraviny bez aditiv</vt:lpstr>
      <vt:lpstr>Skupinový výběr aditiv</vt:lpstr>
      <vt:lpstr>E 951 - aspartam</vt:lpstr>
      <vt:lpstr>E 621 – glutamát sodný</vt:lpstr>
      <vt:lpstr>E 173 - hliník</vt:lpstr>
      <vt:lpstr>Zdroje textu a obrázků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  „Ne-zdravá éčka“</dc:title>
  <dc:creator>Kateřina Linhartová</dc:creator>
  <cp:lastModifiedBy>Kateřina Linhartová</cp:lastModifiedBy>
  <cp:revision>25</cp:revision>
  <dcterms:created xsi:type="dcterms:W3CDTF">2012-02-28T20:48:00Z</dcterms:created>
  <dcterms:modified xsi:type="dcterms:W3CDTF">2012-03-07T18:34:06Z</dcterms:modified>
</cp:coreProperties>
</file>