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D8CF7-1F10-4AB2-A156-66ABF138AC8D}" type="datetimeFigureOut">
              <a:rPr lang="cs-CZ" smtClean="0"/>
              <a:t>12.3.2012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DE401-DF8D-4734-9023-22C7A933CCE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85885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D8CF7-1F10-4AB2-A156-66ABF138AC8D}" type="datetimeFigureOut">
              <a:rPr lang="cs-CZ" smtClean="0"/>
              <a:t>12.3.2012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DE401-DF8D-4734-9023-22C7A933CCE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942755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D8CF7-1F10-4AB2-A156-66ABF138AC8D}" type="datetimeFigureOut">
              <a:rPr lang="cs-CZ" smtClean="0"/>
              <a:t>12.3.2012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DE401-DF8D-4734-9023-22C7A933CCE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46613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D8CF7-1F10-4AB2-A156-66ABF138AC8D}" type="datetimeFigureOut">
              <a:rPr lang="cs-CZ" smtClean="0"/>
              <a:t>12.3.2012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DE401-DF8D-4734-9023-22C7A933CCE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59213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D8CF7-1F10-4AB2-A156-66ABF138AC8D}" type="datetimeFigureOut">
              <a:rPr lang="cs-CZ" smtClean="0"/>
              <a:t>12.3.2012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DE401-DF8D-4734-9023-22C7A933CCE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377395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D8CF7-1F10-4AB2-A156-66ABF138AC8D}" type="datetimeFigureOut">
              <a:rPr lang="cs-CZ" smtClean="0"/>
              <a:t>12.3.2012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DE401-DF8D-4734-9023-22C7A933CCE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883998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D8CF7-1F10-4AB2-A156-66ABF138AC8D}" type="datetimeFigureOut">
              <a:rPr lang="cs-CZ" smtClean="0"/>
              <a:t>12.3.2012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DE401-DF8D-4734-9023-22C7A933CCE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8759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D8CF7-1F10-4AB2-A156-66ABF138AC8D}" type="datetimeFigureOut">
              <a:rPr lang="cs-CZ" smtClean="0"/>
              <a:t>12.3.2012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DE401-DF8D-4734-9023-22C7A933CCE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9594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D8CF7-1F10-4AB2-A156-66ABF138AC8D}" type="datetimeFigureOut">
              <a:rPr lang="cs-CZ" smtClean="0"/>
              <a:t>12.3.2012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DE401-DF8D-4734-9023-22C7A933CCE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08848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D8CF7-1F10-4AB2-A156-66ABF138AC8D}" type="datetimeFigureOut">
              <a:rPr lang="cs-CZ" smtClean="0"/>
              <a:t>12.3.2012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DE401-DF8D-4734-9023-22C7A933CCE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54119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D8CF7-1F10-4AB2-A156-66ABF138AC8D}" type="datetimeFigureOut">
              <a:rPr lang="cs-CZ" smtClean="0"/>
              <a:t>12.3.2012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DE401-DF8D-4734-9023-22C7A933CCE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717123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62DD8CF7-1F10-4AB2-A156-66ABF138AC8D}" type="datetimeFigureOut">
              <a:rPr lang="cs-CZ" smtClean="0"/>
              <a:t>12.3.2012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5FEDE401-DF8D-4734-9023-22C7A933CCE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7570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2" y="908720"/>
            <a:ext cx="7772400" cy="1470025"/>
          </a:xfrm>
        </p:spPr>
        <p:txBody>
          <a:bodyPr/>
          <a:lstStyle/>
          <a:p>
            <a:r>
              <a:rPr lang="cs-CZ" dirty="0" smtClean="0"/>
              <a:t>Projekt: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640445" y="4797152"/>
            <a:ext cx="6400800" cy="1752600"/>
          </a:xfrm>
        </p:spPr>
        <p:txBody>
          <a:bodyPr/>
          <a:lstStyle/>
          <a:p>
            <a:r>
              <a:rPr lang="cs-CZ" dirty="0" smtClean="0"/>
              <a:t>Novotná Jiřina</a:t>
            </a:r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2671642" y="2967335"/>
            <a:ext cx="38007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cs-CZ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První pomoc</a:t>
            </a:r>
            <a:endParaRPr lang="cs-CZ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55286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5. stanoviště</a:t>
            </a:r>
            <a:endParaRPr lang="cs-CZ" dirty="0"/>
          </a:p>
        </p:txBody>
      </p:sp>
      <p:sp>
        <p:nvSpPr>
          <p:cNvPr id="3" name="Obdélník 2"/>
          <p:cNvSpPr/>
          <p:nvPr/>
        </p:nvSpPr>
        <p:spPr>
          <a:xfrm>
            <a:off x="755576" y="1556792"/>
            <a:ext cx="24300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400" b="1" dirty="0">
                <a:solidFill>
                  <a:schemeClr val="bg1"/>
                </a:solidFill>
              </a:rPr>
              <a:t>Popálení, opaření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154" y="2276872"/>
            <a:ext cx="2922240" cy="3871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bdélník 3"/>
          <p:cNvSpPr/>
          <p:nvPr/>
        </p:nvSpPr>
        <p:spPr>
          <a:xfrm>
            <a:off x="751154" y="616883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cs-CZ" dirty="0" smtClean="0">
                <a:hlinkClick r:id="rId3" action="ppaction://hlinksldjump"/>
              </a:rPr>
              <a:t>odkaz obr.</a:t>
            </a: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5652120" y="1556791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solidFill>
                  <a:schemeClr val="bg1"/>
                </a:solidFill>
              </a:rPr>
              <a:t>Úpal, úžeh</a:t>
            </a:r>
            <a:endParaRPr lang="cs-CZ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301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1824" y="116632"/>
            <a:ext cx="8229600" cy="1143000"/>
          </a:xfrm>
        </p:spPr>
        <p:txBody>
          <a:bodyPr/>
          <a:lstStyle/>
          <a:p>
            <a:r>
              <a:rPr lang="cs-CZ" dirty="0" smtClean="0"/>
              <a:t>Nápady jak vytvořit zranění:</a:t>
            </a:r>
            <a:endParaRPr lang="cs-CZ" dirty="0"/>
          </a:p>
        </p:txBody>
      </p:sp>
      <p:sp>
        <p:nvSpPr>
          <p:cNvPr id="3" name="Obdélník 2"/>
          <p:cNvSpPr/>
          <p:nvPr/>
        </p:nvSpPr>
        <p:spPr>
          <a:xfrm>
            <a:off x="461824" y="1228110"/>
            <a:ext cx="17801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Voskové zranění </a:t>
            </a:r>
            <a:endParaRPr lang="cs-CZ" b="1" dirty="0">
              <a:solidFill>
                <a:schemeClr val="bg1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97442"/>
            <a:ext cx="2247032" cy="1606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bdélník 3"/>
          <p:cNvSpPr/>
          <p:nvPr/>
        </p:nvSpPr>
        <p:spPr>
          <a:xfrm>
            <a:off x="323528" y="324408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cs-CZ" dirty="0" smtClean="0">
                <a:solidFill>
                  <a:schemeClr val="bg1"/>
                </a:solidFill>
              </a:rPr>
              <a:t>Dá se koupit v "Ptákovinách" pod názvem modelovací</a:t>
            </a:r>
            <a:br>
              <a:rPr lang="cs-CZ" dirty="0" smtClean="0">
                <a:solidFill>
                  <a:schemeClr val="bg1"/>
                </a:solidFill>
              </a:rPr>
            </a:br>
            <a:r>
              <a:rPr lang="cs-CZ" dirty="0" smtClean="0">
                <a:solidFill>
                  <a:schemeClr val="bg1"/>
                </a:solidFill>
              </a:rPr>
              <a:t>hmota, nebo modelovací vosk</a:t>
            </a:r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4867137" y="1215249"/>
            <a:ext cx="21272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Výroba falešné krve </a:t>
            </a:r>
            <a:endParaRPr lang="cs-CZ" b="1" dirty="0">
              <a:solidFill>
                <a:schemeClr val="bg1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5528" y="1616061"/>
            <a:ext cx="2145281" cy="2316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6341" y="3904851"/>
            <a:ext cx="2686571" cy="1934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1360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764704"/>
            <a:ext cx="6610640" cy="5146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395536" y="6165304"/>
            <a:ext cx="7776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Více na : http://makeupfx.borec.cz/A.Krev%20a%20jizvy.html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29363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Seznámení s projektem</a:t>
            </a:r>
            <a:endParaRPr lang="cs-CZ" dirty="0"/>
          </a:p>
        </p:txBody>
      </p:sp>
      <p:sp>
        <p:nvSpPr>
          <p:cNvPr id="3" name="TextovéPole 2"/>
          <p:cNvSpPr txBox="1"/>
          <p:nvPr/>
        </p:nvSpPr>
        <p:spPr>
          <a:xfrm>
            <a:off x="539552" y="1484784"/>
            <a:ext cx="828092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chemeClr val="bg1"/>
                </a:solidFill>
              </a:rPr>
              <a:t>Komu je projekt určen: 			Žáci 8. ročníku</a:t>
            </a:r>
          </a:p>
          <a:p>
            <a:endParaRPr lang="cs-CZ" dirty="0">
              <a:solidFill>
                <a:schemeClr val="bg1"/>
              </a:solidFill>
            </a:endParaRPr>
          </a:p>
          <a:p>
            <a:endParaRPr lang="cs-CZ" dirty="0" smtClean="0">
              <a:solidFill>
                <a:schemeClr val="bg1"/>
              </a:solidFill>
            </a:endParaRPr>
          </a:p>
          <a:p>
            <a:endParaRPr lang="cs-CZ" dirty="0">
              <a:solidFill>
                <a:schemeClr val="bg1"/>
              </a:solidFill>
            </a:endParaRPr>
          </a:p>
          <a:p>
            <a:endParaRPr lang="cs-CZ" dirty="0" smtClean="0">
              <a:solidFill>
                <a:schemeClr val="bg1"/>
              </a:solidFill>
            </a:endParaRPr>
          </a:p>
          <a:p>
            <a:endParaRPr lang="cs-CZ" dirty="0">
              <a:solidFill>
                <a:schemeClr val="bg1"/>
              </a:solidFill>
            </a:endParaRPr>
          </a:p>
          <a:p>
            <a:endParaRPr lang="cs-CZ" dirty="0" smtClean="0">
              <a:solidFill>
                <a:schemeClr val="bg1"/>
              </a:solidFill>
            </a:endParaRPr>
          </a:p>
          <a:p>
            <a:r>
              <a:rPr lang="cs-CZ" dirty="0" smtClean="0">
                <a:solidFill>
                  <a:schemeClr val="bg1"/>
                </a:solidFill>
              </a:rPr>
              <a:t>Kde bude probíhat? 			Na školním pozemku, dvoře . . .</a:t>
            </a:r>
          </a:p>
          <a:p>
            <a:endParaRPr lang="cs-CZ" dirty="0" smtClean="0">
              <a:solidFill>
                <a:schemeClr val="bg1"/>
              </a:solidFill>
            </a:endParaRPr>
          </a:p>
          <a:p>
            <a:endParaRPr lang="cs-CZ" dirty="0">
              <a:solidFill>
                <a:schemeClr val="bg1"/>
              </a:solidFill>
            </a:endParaRPr>
          </a:p>
          <a:p>
            <a:endParaRPr lang="cs-CZ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2486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Rozvržení projektu</a:t>
            </a:r>
            <a:endParaRPr lang="cs-CZ" dirty="0"/>
          </a:p>
        </p:txBody>
      </p:sp>
      <p:sp>
        <p:nvSpPr>
          <p:cNvPr id="3" name="Obdélník 2"/>
          <p:cNvSpPr/>
          <p:nvPr/>
        </p:nvSpPr>
        <p:spPr>
          <a:xfrm>
            <a:off x="1259632" y="1844824"/>
            <a:ext cx="669674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cs-CZ" dirty="0">
                <a:solidFill>
                  <a:schemeClr val="bg1"/>
                </a:solidFill>
              </a:rPr>
              <a:t>Žáci </a:t>
            </a:r>
            <a:r>
              <a:rPr lang="cs-CZ" dirty="0" smtClean="0">
                <a:solidFill>
                  <a:schemeClr val="bg1"/>
                </a:solidFill>
              </a:rPr>
              <a:t>rozděleni </a:t>
            </a:r>
            <a:r>
              <a:rPr lang="cs-CZ" dirty="0">
                <a:solidFill>
                  <a:schemeClr val="bg1"/>
                </a:solidFill>
              </a:rPr>
              <a:t>do 5 skupin ( pro počet 25 žáků) – 5 žáků ve </a:t>
            </a:r>
            <a:r>
              <a:rPr lang="cs-CZ" dirty="0" smtClean="0">
                <a:solidFill>
                  <a:schemeClr val="bg1"/>
                </a:solidFill>
              </a:rPr>
              <a:t>skupině</a:t>
            </a:r>
          </a:p>
          <a:p>
            <a:endParaRPr lang="cs-CZ" dirty="0" smtClean="0">
              <a:solidFill>
                <a:schemeClr val="bg1"/>
              </a:solidFill>
            </a:endParaRPr>
          </a:p>
          <a:p>
            <a:endParaRPr lang="cs-CZ" dirty="0">
              <a:solidFill>
                <a:schemeClr val="bg1"/>
              </a:solidFill>
            </a:endParaRPr>
          </a:p>
          <a:p>
            <a:pPr marL="285750" indent="-285750">
              <a:buFont typeface="Wingdings" pitchFamily="2" charset="2"/>
              <a:buChar char="q"/>
            </a:pPr>
            <a:r>
              <a:rPr lang="cs-CZ" dirty="0" smtClean="0">
                <a:solidFill>
                  <a:schemeClr val="bg1"/>
                </a:solidFill>
              </a:rPr>
              <a:t>celkem </a:t>
            </a:r>
            <a:r>
              <a:rPr lang="cs-CZ" dirty="0">
                <a:solidFill>
                  <a:schemeClr val="bg1"/>
                </a:solidFill>
              </a:rPr>
              <a:t>5 stanovišť s konkrétními úrazy a zdravotními </a:t>
            </a:r>
            <a:r>
              <a:rPr lang="cs-CZ" dirty="0" smtClean="0">
                <a:solidFill>
                  <a:schemeClr val="bg1"/>
                </a:solidFill>
              </a:rPr>
              <a:t>stavy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( </a:t>
            </a:r>
            <a:r>
              <a:rPr lang="cs-CZ" dirty="0">
                <a:solidFill>
                  <a:schemeClr val="bg1"/>
                </a:solidFill>
              </a:rPr>
              <a:t>vypomohou žáci 9.ročníku – jako přednášející a figuranti) </a:t>
            </a:r>
            <a:endParaRPr lang="cs-CZ" dirty="0" smtClean="0">
              <a:solidFill>
                <a:schemeClr val="bg1"/>
              </a:solidFill>
            </a:endParaRPr>
          </a:p>
          <a:p>
            <a:endParaRPr lang="cs-CZ" dirty="0">
              <a:solidFill>
                <a:schemeClr val="bg1"/>
              </a:solidFill>
            </a:endParaRPr>
          </a:p>
          <a:p>
            <a:endParaRPr lang="cs-CZ" dirty="0" smtClean="0">
              <a:solidFill>
                <a:schemeClr val="bg1"/>
              </a:solidFill>
            </a:endParaRPr>
          </a:p>
          <a:p>
            <a:endParaRPr lang="cs-CZ" dirty="0">
              <a:solidFill>
                <a:schemeClr val="bg1"/>
              </a:solidFill>
            </a:endParaRPr>
          </a:p>
          <a:p>
            <a:pPr marL="285750" indent="-285750">
              <a:buFont typeface="Wingdings" pitchFamily="2" charset="2"/>
              <a:buChar char="q"/>
            </a:pPr>
            <a:r>
              <a:rPr lang="cs-CZ" dirty="0" smtClean="0">
                <a:solidFill>
                  <a:schemeClr val="bg1"/>
                </a:solidFill>
              </a:rPr>
              <a:t>na </a:t>
            </a:r>
            <a:r>
              <a:rPr lang="cs-CZ" dirty="0">
                <a:solidFill>
                  <a:schemeClr val="bg1"/>
                </a:solidFill>
              </a:rPr>
              <a:t>každém stanovišti bude ukázána i praktická ukázka daného poranění nebo změny zdravotního </a:t>
            </a:r>
            <a:r>
              <a:rPr lang="cs-CZ" dirty="0" smtClean="0">
                <a:solidFill>
                  <a:schemeClr val="bg1"/>
                </a:solidFill>
              </a:rPr>
              <a:t>stavu</a:t>
            </a:r>
            <a:endParaRPr lang="cs-CZ" dirty="0">
              <a:solidFill>
                <a:schemeClr val="bg1"/>
              </a:solidFill>
            </a:endParaRPr>
          </a:p>
          <a:p>
            <a:pPr marL="285750" indent="-285750">
              <a:buFont typeface="Wingdings" pitchFamily="2" charset="2"/>
              <a:buChar char="q"/>
            </a:pPr>
            <a:endParaRPr lang="cs-CZ" dirty="0" smtClean="0">
              <a:solidFill>
                <a:schemeClr val="bg1"/>
              </a:solidFill>
            </a:endParaRPr>
          </a:p>
          <a:p>
            <a:pPr marL="285750" indent="-285750">
              <a:buFont typeface="Wingdings" pitchFamily="2" charset="2"/>
              <a:buChar char="q"/>
            </a:pPr>
            <a:endParaRPr lang="cs-CZ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230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Zakončení projektu</a:t>
            </a:r>
            <a:endParaRPr lang="cs-CZ" dirty="0"/>
          </a:p>
        </p:txBody>
      </p:sp>
      <p:sp>
        <p:nvSpPr>
          <p:cNvPr id="3" name="Obdélník 2"/>
          <p:cNvSpPr/>
          <p:nvPr/>
        </p:nvSpPr>
        <p:spPr>
          <a:xfrm>
            <a:off x="2483768" y="2132856"/>
            <a:ext cx="31109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400" dirty="0">
                <a:solidFill>
                  <a:schemeClr val="bg1"/>
                </a:solidFill>
              </a:rPr>
              <a:t>karty: Vteřiny rozhodují</a:t>
            </a:r>
          </a:p>
        </p:txBody>
      </p:sp>
      <p:sp>
        <p:nvSpPr>
          <p:cNvPr id="5" name="TextovéPole 4"/>
          <p:cNvSpPr txBox="1"/>
          <p:nvPr/>
        </p:nvSpPr>
        <p:spPr>
          <a:xfrm>
            <a:off x="611560" y="2852936"/>
            <a:ext cx="81369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cs-CZ" dirty="0" smtClean="0">
                <a:solidFill>
                  <a:schemeClr val="bg1"/>
                </a:solidFill>
              </a:rPr>
              <a:t>Skupiny si po splnění všech stanovišť vylosují jednu diagnózu (případ) a po dohodě, na kterou mají jen pár vteřin si rozvrhnou role a podají postiženému první pomoc</a:t>
            </a:r>
          </a:p>
          <a:p>
            <a:pPr marL="285750" indent="-285750">
              <a:buFont typeface="Wingdings" pitchFamily="2" charset="2"/>
              <a:buChar char="q"/>
            </a:pPr>
            <a:endParaRPr lang="cs-CZ" dirty="0">
              <a:solidFill>
                <a:schemeClr val="bg1"/>
              </a:solidFill>
            </a:endParaRPr>
          </a:p>
          <a:p>
            <a:pPr marL="285750" indent="-285750">
              <a:buFont typeface="Wingdings" pitchFamily="2" charset="2"/>
              <a:buChar char="q"/>
            </a:pPr>
            <a:r>
              <a:rPr lang="cs-CZ" dirty="0" smtClean="0">
                <a:solidFill>
                  <a:schemeClr val="bg1"/>
                </a:solidFill>
              </a:rPr>
              <a:t>ostatním popisují postup práce a co je zásadní a důležité při jejich konání – bezpečnost </a:t>
            </a:r>
            <a:r>
              <a:rPr lang="cs-CZ" dirty="0" err="1" smtClean="0">
                <a:solidFill>
                  <a:schemeClr val="bg1"/>
                </a:solidFill>
              </a:rPr>
              <a:t>apod</a:t>
            </a:r>
            <a:r>
              <a:rPr lang="cs-CZ" dirty="0" smtClean="0">
                <a:solidFill>
                  <a:schemeClr val="bg1"/>
                </a:solidFill>
              </a:rPr>
              <a:t>…</a:t>
            </a:r>
            <a:endParaRPr lang="cs-CZ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7122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 rot="20428054">
            <a:off x="651617" y="2282608"/>
            <a:ext cx="7547708" cy="110799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cs-CZ" sz="6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Jednotlivá stanoviště</a:t>
            </a:r>
            <a:endParaRPr lang="cs-CZ" sz="66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126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1. stanoviště</a:t>
            </a:r>
            <a:endParaRPr lang="cs-CZ" dirty="0"/>
          </a:p>
        </p:txBody>
      </p:sp>
      <p:sp>
        <p:nvSpPr>
          <p:cNvPr id="3" name="Obdélník 2"/>
          <p:cNvSpPr/>
          <p:nvPr/>
        </p:nvSpPr>
        <p:spPr>
          <a:xfrm>
            <a:off x="648246" y="1340768"/>
            <a:ext cx="34568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400" b="1" dirty="0">
                <a:solidFill>
                  <a:schemeClr val="bg1"/>
                </a:solidFill>
              </a:rPr>
              <a:t>Mdloba (kolaps, synkopa)</a:t>
            </a:r>
            <a:endParaRPr lang="cs-CZ" sz="2400" dirty="0">
              <a:solidFill>
                <a:schemeClr val="bg1"/>
              </a:solidFill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555290" y="2276872"/>
            <a:ext cx="35452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>
                <a:solidFill>
                  <a:schemeClr val="bg1"/>
                </a:solidFill>
              </a:rPr>
              <a:t>Příznaky</a:t>
            </a:r>
          </a:p>
          <a:p>
            <a:r>
              <a:rPr lang="cs-CZ" dirty="0">
                <a:solidFill>
                  <a:schemeClr val="bg1"/>
                </a:solidFill>
              </a:rPr>
              <a:t>    * bledost</a:t>
            </a:r>
          </a:p>
          <a:p>
            <a:r>
              <a:rPr lang="cs-CZ" dirty="0">
                <a:solidFill>
                  <a:schemeClr val="bg1"/>
                </a:solidFill>
              </a:rPr>
              <a:t>    * nevolnost, pocení</a:t>
            </a:r>
          </a:p>
          <a:p>
            <a:r>
              <a:rPr lang="cs-CZ" dirty="0">
                <a:solidFill>
                  <a:schemeClr val="bg1"/>
                </a:solidFill>
              </a:rPr>
              <a:t>    * snížená tepová frekvence, ztráta vědomí a pád</a:t>
            </a:r>
          </a:p>
          <a:p>
            <a:endParaRPr lang="cs-CZ" dirty="0">
              <a:solidFill>
                <a:schemeClr val="bg1"/>
              </a:solidFill>
            </a:endParaRPr>
          </a:p>
          <a:p>
            <a:r>
              <a:rPr lang="cs-CZ" dirty="0" smtClean="0">
                <a:solidFill>
                  <a:schemeClr val="bg1"/>
                </a:solidFill>
              </a:rPr>
              <a:t>První </a:t>
            </a:r>
            <a:r>
              <a:rPr lang="cs-CZ" dirty="0">
                <a:solidFill>
                  <a:schemeClr val="bg1"/>
                </a:solidFill>
              </a:rPr>
              <a:t>pomoc</a:t>
            </a:r>
          </a:p>
          <a:p>
            <a:r>
              <a:rPr lang="cs-CZ" dirty="0">
                <a:solidFill>
                  <a:schemeClr val="bg1"/>
                </a:solidFill>
              </a:rPr>
              <a:t>    * zdvihnutí dolních končetin</a:t>
            </a:r>
          </a:p>
          <a:p>
            <a:r>
              <a:rPr lang="cs-CZ" dirty="0">
                <a:solidFill>
                  <a:schemeClr val="bg1"/>
                </a:solidFill>
              </a:rPr>
              <a:t>    * chlazení čela, uvolnění tísnícího oděvu u krku, čerstvý vzduch</a:t>
            </a:r>
          </a:p>
          <a:p>
            <a:r>
              <a:rPr lang="cs-CZ" dirty="0">
                <a:solidFill>
                  <a:schemeClr val="bg1"/>
                </a:solidFill>
              </a:rPr>
              <a:t>    * zavolání ZZS při dlouhé ztrátě vědomí (více než 5 minut)</a:t>
            </a:r>
          </a:p>
          <a:p>
            <a:r>
              <a:rPr lang="cs-CZ" dirty="0">
                <a:solidFill>
                  <a:schemeClr val="bg1"/>
                </a:solidFill>
              </a:rPr>
              <a:t>    * případná návštěva lékaře</a:t>
            </a:r>
          </a:p>
        </p:txBody>
      </p:sp>
      <p:sp>
        <p:nvSpPr>
          <p:cNvPr id="5" name="Obdélník 4"/>
          <p:cNvSpPr/>
          <p:nvPr/>
        </p:nvSpPr>
        <p:spPr>
          <a:xfrm>
            <a:off x="6300192" y="1342634"/>
            <a:ext cx="1583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400" b="1" dirty="0">
                <a:solidFill>
                  <a:schemeClr val="bg1"/>
                </a:solidFill>
              </a:rPr>
              <a:t>Bezvědomí</a:t>
            </a:r>
            <a:endParaRPr lang="cs-CZ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49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2. stanoviště</a:t>
            </a:r>
            <a:endParaRPr lang="cs-CZ" dirty="0"/>
          </a:p>
        </p:txBody>
      </p:sp>
      <p:sp>
        <p:nvSpPr>
          <p:cNvPr id="3" name="Obdélník 2"/>
          <p:cNvSpPr/>
          <p:nvPr/>
        </p:nvSpPr>
        <p:spPr>
          <a:xfrm>
            <a:off x="467544" y="1340768"/>
            <a:ext cx="16647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400" b="1" dirty="0">
                <a:solidFill>
                  <a:schemeClr val="bg1"/>
                </a:solidFill>
              </a:rPr>
              <a:t>Resuscitace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132856"/>
            <a:ext cx="2592288" cy="346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bdélník 3"/>
          <p:cNvSpPr/>
          <p:nvPr/>
        </p:nvSpPr>
        <p:spPr>
          <a:xfrm>
            <a:off x="467544" y="559369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cs-CZ" dirty="0" smtClean="0">
                <a:hlinkClick r:id="" action="ppaction://hlinkshowjump?jump=lastslide"/>
              </a:rPr>
              <a:t>odkaz obrázku</a:t>
            </a: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5220072" y="1362187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Infarkt myokardu, mrtvice</a:t>
            </a:r>
            <a:endParaRPr lang="cs-CZ" b="1" dirty="0">
              <a:solidFill>
                <a:schemeClr val="bg1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988840"/>
            <a:ext cx="28575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Obdélník 5"/>
          <p:cNvSpPr/>
          <p:nvPr/>
        </p:nvSpPr>
        <p:spPr>
          <a:xfrm>
            <a:off x="4355976" y="3611709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cs-CZ" dirty="0" smtClean="0">
                <a:hlinkClick r:id="rId4" action="ppaction://hlinksldjump"/>
              </a:rPr>
              <a:t>odkaz obr.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4106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3. stanoviště</a:t>
            </a:r>
            <a:endParaRPr lang="cs-CZ" dirty="0"/>
          </a:p>
        </p:txBody>
      </p:sp>
      <p:sp>
        <p:nvSpPr>
          <p:cNvPr id="3" name="Obdélník 2"/>
          <p:cNvSpPr/>
          <p:nvPr/>
        </p:nvSpPr>
        <p:spPr>
          <a:xfrm>
            <a:off x="3779912" y="1628800"/>
            <a:ext cx="12791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400" b="1" dirty="0" smtClean="0">
                <a:solidFill>
                  <a:schemeClr val="bg1"/>
                </a:solidFill>
              </a:rPr>
              <a:t>Krvácení</a:t>
            </a:r>
            <a:endParaRPr lang="cs-CZ" sz="2400" dirty="0">
              <a:solidFill>
                <a:schemeClr val="bg1"/>
              </a:solidFill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683568" y="2348880"/>
            <a:ext cx="81369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cs-CZ" dirty="0" smtClean="0">
                <a:solidFill>
                  <a:schemeClr val="bg1"/>
                </a:solidFill>
              </a:rPr>
              <a:t>Tepenné</a:t>
            </a:r>
          </a:p>
          <a:p>
            <a:pPr marL="285750" indent="-285750">
              <a:buFont typeface="Wingdings" pitchFamily="2" charset="2"/>
              <a:buChar char="q"/>
            </a:pPr>
            <a:endParaRPr lang="cs-CZ" dirty="0">
              <a:solidFill>
                <a:schemeClr val="bg1"/>
              </a:solidFill>
            </a:endParaRPr>
          </a:p>
          <a:p>
            <a:pPr marL="285750" indent="-285750">
              <a:buFont typeface="Wingdings" pitchFamily="2" charset="2"/>
              <a:buChar char="q"/>
            </a:pPr>
            <a:r>
              <a:rPr lang="cs-CZ" dirty="0" smtClean="0">
                <a:solidFill>
                  <a:schemeClr val="bg1"/>
                </a:solidFill>
              </a:rPr>
              <a:t>žilní</a:t>
            </a:r>
            <a:endParaRPr lang="cs-CZ" dirty="0">
              <a:solidFill>
                <a:schemeClr val="bg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437112"/>
            <a:ext cx="2880320" cy="2049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bdélník 4"/>
          <p:cNvSpPr/>
          <p:nvPr/>
        </p:nvSpPr>
        <p:spPr>
          <a:xfrm>
            <a:off x="5923843" y="648866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cs-CZ" dirty="0" smtClean="0">
                <a:hlinkClick r:id="rId3" action="ppaction://hlinksldjump"/>
              </a:rPr>
              <a:t>odkaz obrázek</a:t>
            </a:r>
            <a:endParaRPr lang="cs-CZ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125" y="3924766"/>
            <a:ext cx="3869914" cy="2533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Obdélník 5"/>
          <p:cNvSpPr/>
          <p:nvPr/>
        </p:nvSpPr>
        <p:spPr>
          <a:xfrm>
            <a:off x="180020" y="6487069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cs-CZ" dirty="0" smtClean="0">
                <a:hlinkClick r:id="rId3" action="ppaction://hlinksldjump"/>
              </a:rPr>
              <a:t>odkaz obrázek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5497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4. stanoviště</a:t>
            </a:r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3707904" y="1758007"/>
            <a:ext cx="15240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400" b="1" dirty="0" smtClean="0">
                <a:solidFill>
                  <a:schemeClr val="bg1"/>
                </a:solidFill>
              </a:rPr>
              <a:t>Zlomeniny</a:t>
            </a:r>
            <a:endParaRPr lang="cs-CZ" sz="2400" b="1" dirty="0">
              <a:solidFill>
                <a:schemeClr val="bg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364" y="2924944"/>
            <a:ext cx="4483251" cy="3205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bdélník 4"/>
          <p:cNvSpPr/>
          <p:nvPr/>
        </p:nvSpPr>
        <p:spPr>
          <a:xfrm>
            <a:off x="2551989" y="611428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cs-CZ" dirty="0" smtClean="0">
                <a:hlinkClick r:id="rId3" action="ppaction://hlinksldjump"/>
              </a:rPr>
              <a:t>odkaz obr.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52345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Presentation6</Template>
  <TotalTime>70</TotalTime>
  <Words>227</Words>
  <Application>Microsoft Office PowerPoint</Application>
  <PresentationFormat>Předvádění na obrazovce (4:3)</PresentationFormat>
  <Paragraphs>66</Paragraphs>
  <Slides>12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3" baseType="lpstr">
      <vt:lpstr>Motiv systému Office</vt:lpstr>
      <vt:lpstr>Projekt:</vt:lpstr>
      <vt:lpstr>Seznámení s projektem</vt:lpstr>
      <vt:lpstr>Rozvržení projektu</vt:lpstr>
      <vt:lpstr>Zakončení projektu</vt:lpstr>
      <vt:lpstr>Prezentace aplikace PowerPoint</vt:lpstr>
      <vt:lpstr>1. stanoviště</vt:lpstr>
      <vt:lpstr>2. stanoviště</vt:lpstr>
      <vt:lpstr>3. stanoviště</vt:lpstr>
      <vt:lpstr>4. stanoviště</vt:lpstr>
      <vt:lpstr>5. stanoviště</vt:lpstr>
      <vt:lpstr>Nápady jak vytvořit zranění: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Projekt:</dc:title>
  <dc:creator>Jiřka</dc:creator>
  <cp:lastModifiedBy>Jiřka</cp:lastModifiedBy>
  <cp:revision>7</cp:revision>
  <dcterms:created xsi:type="dcterms:W3CDTF">2012-03-12T20:20:57Z</dcterms:created>
  <dcterms:modified xsi:type="dcterms:W3CDTF">2012-03-12T21:31:20Z</dcterms:modified>
</cp:coreProperties>
</file>