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81CE52-2782-48E0-8B47-E2973FC02810}" type="datetimeFigureOut">
              <a:rPr lang="cs-CZ" smtClean="0"/>
              <a:t>15.3.2012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0503CD-F0B1-409B-A689-6AF1F28DA7C9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503CD-F0B1-409B-A689-6AF1F28DA7C9}" type="slidenum">
              <a:rPr lang="cs-CZ" smtClean="0"/>
              <a:t>5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7F3ED13-45A7-4999-B917-3F4801285CEC}" type="datetimeFigureOut">
              <a:rPr lang="cs-CZ" smtClean="0"/>
              <a:t>15.3.2012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cs-CZ"/>
          </a:p>
        </p:txBody>
      </p:sp>
      <p:sp>
        <p:nvSpPr>
          <p:cNvPr id="10" name="Obdélní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bdélník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Obdélník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Přímá spojovací čára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Přímá spojovací čára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Přímá spojovací čára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Přímá spojovací čára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Přímá spojovací čára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Obdélní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ipsa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ipsa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ipsa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F3D0D68-90A3-41C7-B524-F7BC82880485}" type="slidenum">
              <a:rPr lang="cs-CZ" smtClean="0"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3ED13-45A7-4999-B917-3F4801285CEC}" type="datetimeFigureOut">
              <a:rPr lang="cs-CZ" smtClean="0"/>
              <a:t>15.3.2012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D0D68-90A3-41C7-B524-F7BC82880485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3ED13-45A7-4999-B917-3F4801285CEC}" type="datetimeFigureOut">
              <a:rPr lang="cs-CZ" smtClean="0"/>
              <a:t>15.3.2012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D0D68-90A3-41C7-B524-F7BC82880485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7F3ED13-45A7-4999-B917-3F4801285CEC}" type="datetimeFigureOut">
              <a:rPr lang="cs-CZ" smtClean="0"/>
              <a:t>15.3.2012</a:t>
            </a:fld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F3D0D68-90A3-41C7-B524-F7BC82880485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7F3ED13-45A7-4999-B917-3F4801285CEC}" type="datetimeFigureOut">
              <a:rPr lang="cs-CZ" smtClean="0"/>
              <a:t>15.3.2012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cs-CZ"/>
          </a:p>
        </p:txBody>
      </p:sp>
      <p:sp>
        <p:nvSpPr>
          <p:cNvPr id="9" name="Obdélní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élník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bdélník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Přímá spojovací čára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Přímá spojovací čára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Přímá spojovací čára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Přímá spojovací čára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Přímá spojovací čára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Obdélní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ipsa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ipsa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ipsa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Přímá spojovací čára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F3D0D68-90A3-41C7-B524-F7BC82880485}" type="slidenum">
              <a:rPr lang="cs-CZ" smtClean="0"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3ED13-45A7-4999-B917-3F4801285CEC}" type="datetimeFigureOut">
              <a:rPr lang="cs-CZ" smtClean="0"/>
              <a:t>15.3.2012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D0D68-90A3-41C7-B524-F7BC82880485}" type="slidenum">
              <a:rPr lang="cs-CZ" smtClean="0"/>
              <a:t>‹#›</a:t>
            </a:fld>
            <a:endParaRPr lang="cs-CZ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3ED13-45A7-4999-B917-3F4801285CEC}" type="datetimeFigureOut">
              <a:rPr lang="cs-CZ" smtClean="0"/>
              <a:t>15.3.2012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D0D68-90A3-41C7-B524-F7BC82880485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2" name="Zástupný symbol pro text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14" name="Zástupný symbol pro text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6" name="Zástupný symbol pro datum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7F3ED13-45A7-4999-B917-3F4801285CEC}" type="datetimeFigureOut">
              <a:rPr lang="cs-CZ" smtClean="0"/>
              <a:t>15.3.2012</a:t>
            </a:fld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F3D0D68-90A3-41C7-B524-F7BC82880485}" type="slidenum">
              <a:rPr lang="cs-CZ" smtClean="0"/>
              <a:t>‹#›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3ED13-45A7-4999-B917-3F4801285CEC}" type="datetimeFigureOut">
              <a:rPr lang="cs-CZ" smtClean="0"/>
              <a:t>15.3.2012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D0D68-90A3-41C7-B524-F7BC82880485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římá spojovací čára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8" name="Přímá spojovací čára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Přímá spojovací čára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Zástupný symbol pro obsah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1" name="Zástupný symbol pro datum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7F3ED13-45A7-4999-B917-3F4801285CEC}" type="datetimeFigureOut">
              <a:rPr lang="cs-CZ" smtClean="0"/>
              <a:t>15.3.2012</a:t>
            </a:fld>
            <a:endParaRPr lang="cs-CZ"/>
          </a:p>
        </p:txBody>
      </p:sp>
      <p:sp>
        <p:nvSpPr>
          <p:cNvPr id="22" name="Zástupný symbol pro číslo snímku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F3D0D68-90A3-41C7-B524-F7BC82880485}" type="slidenum">
              <a:rPr lang="cs-CZ" smtClean="0"/>
              <a:t>‹#›</a:t>
            </a:fld>
            <a:endParaRPr lang="cs-CZ"/>
          </a:p>
        </p:txBody>
      </p:sp>
      <p:sp>
        <p:nvSpPr>
          <p:cNvPr id="23" name="Zástupný symbol pro zápatí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ipsa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10" name="Přímá spojovací čára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Obdélní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římá spojovací čára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Přímá spojovací čára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Přímá spojovací čára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Zástupný symbol pro datum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7F3ED13-45A7-4999-B917-3F4801285CEC}" type="datetimeFigureOut">
              <a:rPr lang="cs-CZ" smtClean="0"/>
              <a:t>15.3.2012</a:t>
            </a:fld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F3D0D68-90A3-41C7-B524-F7BC82880485}" type="slidenum">
              <a:rPr lang="cs-CZ" smtClean="0"/>
              <a:t>‹#›</a:t>
            </a:fld>
            <a:endParaRPr lang="cs-CZ"/>
          </a:p>
        </p:txBody>
      </p:sp>
      <p:sp>
        <p:nvSpPr>
          <p:cNvPr id="21" name="Zástupný symbol pro zápatí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římá spojovací čára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7F3ED13-45A7-4999-B917-3F4801285CEC}" type="datetimeFigureOut">
              <a:rPr lang="cs-CZ" smtClean="0"/>
              <a:t>15.3.2012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Obdélní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ipsa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F3D0D68-90A3-41C7-B524-F7BC82880485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dioti-s-r-o.blog.cz/1107/reklama-vsude-kam-se-podivame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hifinazory.cz/forum/viewtopic.php?f=28&amp;t=7559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fN309dZaf7w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Manipulativní reklama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Definice reklamy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Reklama </a:t>
            </a:r>
            <a:r>
              <a:rPr lang="cs-CZ" dirty="0" smtClean="0"/>
              <a:t>je placená forma propagace například </a:t>
            </a:r>
            <a:r>
              <a:rPr lang="cs-CZ" dirty="0" smtClean="0"/>
              <a:t>výrobku, </a:t>
            </a:r>
            <a:r>
              <a:rPr lang="cs-CZ" dirty="0" smtClean="0"/>
              <a:t>která usiluje </a:t>
            </a:r>
            <a:r>
              <a:rPr lang="cs-CZ" dirty="0" smtClean="0"/>
              <a:t>o </a:t>
            </a:r>
            <a:r>
              <a:rPr lang="cs-CZ" dirty="0" smtClean="0"/>
              <a:t>zvýšení prodeje.</a:t>
            </a:r>
            <a:endParaRPr lang="cs-CZ" dirty="0"/>
          </a:p>
        </p:txBody>
      </p:sp>
      <p:pic>
        <p:nvPicPr>
          <p:cNvPr id="1026" name="Picture 2" descr="http://t1.gstatic.com/images?q=tbn:ANd9GcT1ZPYvCXarz_9SS840n3ITueRQ7ojgB_t0aeXOyCGlZ_ZwwLx36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3071810"/>
            <a:ext cx="4064270" cy="3071834"/>
          </a:xfrm>
          <a:prstGeom prst="rect">
            <a:avLst/>
          </a:prstGeom>
          <a:noFill/>
        </p:spPr>
      </p:pic>
      <p:sp>
        <p:nvSpPr>
          <p:cNvPr id="5" name="Obdélník 4"/>
          <p:cNvSpPr/>
          <p:nvPr/>
        </p:nvSpPr>
        <p:spPr>
          <a:xfrm>
            <a:off x="2285984" y="614364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dirty="0" smtClean="0">
                <a:hlinkClick r:id="rId3"/>
              </a:rPr>
              <a:t>odkaz obrázku</a:t>
            </a:r>
            <a:endParaRPr lang="cs-C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Hlavní sdělení reklamy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Reklama </a:t>
            </a:r>
            <a:r>
              <a:rPr lang="cs-CZ" dirty="0" smtClean="0"/>
              <a:t>a inzerce jsou nedílnou součástí mediálního světa.</a:t>
            </a:r>
          </a:p>
          <a:p>
            <a:r>
              <a:rPr lang="cs-CZ" dirty="0" smtClean="0"/>
              <a:t>Reklama </a:t>
            </a:r>
            <a:r>
              <a:rPr lang="cs-CZ" dirty="0" smtClean="0"/>
              <a:t>v dnešní době prodává přímo uspokojení vnitřních potřeb, navíc potřeby vyvolává</a:t>
            </a:r>
            <a:r>
              <a:rPr lang="cs-CZ" dirty="0" smtClean="0"/>
              <a:t>.</a:t>
            </a:r>
            <a:endParaRPr lang="cs-CZ" dirty="0" smtClean="0"/>
          </a:p>
          <a:p>
            <a:r>
              <a:rPr lang="cs-CZ" dirty="0" smtClean="0"/>
              <a:t>Reklama </a:t>
            </a:r>
            <a:r>
              <a:rPr lang="cs-CZ" dirty="0" smtClean="0"/>
              <a:t>využívá veškeré dostupné poznatky o lidské psychice, vnímání a komunikaci, aby zaujala a prodala</a:t>
            </a:r>
            <a:r>
              <a:rPr lang="cs-CZ" dirty="0" smtClean="0"/>
              <a:t>.</a:t>
            </a:r>
            <a:endParaRPr lang="cs-CZ" dirty="0" smtClean="0"/>
          </a:p>
          <a:p>
            <a:r>
              <a:rPr lang="cs-CZ" dirty="0" smtClean="0"/>
              <a:t>Ne </a:t>
            </a:r>
            <a:r>
              <a:rPr lang="cs-CZ" dirty="0" smtClean="0"/>
              <a:t>všechny reklamy dodržují etické kodexy, některé reklamy a postupy v reklamě jsou zakázané</a:t>
            </a:r>
          </a:p>
          <a:p>
            <a:r>
              <a:rPr lang="cs-CZ" dirty="0" smtClean="0"/>
              <a:t>Reklama </a:t>
            </a:r>
            <a:r>
              <a:rPr lang="cs-CZ" dirty="0" smtClean="0"/>
              <a:t>je forma komunikace podnikatelů směrem ke svým </a:t>
            </a:r>
            <a:r>
              <a:rPr lang="cs-CZ" dirty="0" smtClean="0"/>
              <a:t>zákazníkům </a:t>
            </a:r>
            <a:r>
              <a:rPr lang="cs-CZ" dirty="0" smtClean="0"/>
              <a:t>a jako komunikaci ji také můžeme analyzovat.</a:t>
            </a:r>
          </a:p>
          <a:p>
            <a:pPr>
              <a:buNone/>
            </a:pPr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Jak se reklamy tvoří a jak fungují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dirty="0" smtClean="0"/>
              <a:t>Na tvorbě reklamy a inzerce dnes pracují profesionální týmy expertů, kteří se snaží s použitím všech dostupných znalostí o lidském chování, jednání, psychice a podvědomí najít co nejefektivnější způsob, jak na co nejmenším prostoru vzbudit v konzumentovi příslušnou potřebu, ovlivnit jeho touhy a emoce, které ho povedou k tomu, že si příslušný produkt nebo službu objedná a zakoupí. Existují určité prvky, obrazy, obraty a aspekty, které mají v reklamním světě svou ověřenou sílu a které působí:</a:t>
            </a:r>
          </a:p>
          <a:p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dirty="0" smtClean="0"/>
              <a:t>Reklamní specialisté z těchto prvků vybírají ty, které jsou pro daný produkt a především pro cílovou skupinu konzumentů nejúčinnější a na nich pak staví obsah reklamy, ať již tištěné, rozhlasové, televizní, multimediální, billboardové atp.</a:t>
            </a:r>
          </a:p>
          <a:p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3929058" y="3500438"/>
            <a:ext cx="453494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buFont typeface="Arial" pitchFamily="34" charset="0"/>
              <a:buChar char="•"/>
            </a:pPr>
            <a:r>
              <a:rPr lang="cs-CZ" sz="1400" dirty="0">
                <a:latin typeface="Castellar" pitchFamily="18" charset="0"/>
              </a:rPr>
              <a:t>vtip, humor, </a:t>
            </a:r>
            <a:r>
              <a:rPr lang="cs-CZ" sz="1400" dirty="0" smtClean="0">
                <a:latin typeface="Castellar" pitchFamily="18" charset="0"/>
              </a:rPr>
              <a:t>nadsázka</a:t>
            </a:r>
          </a:p>
          <a:p>
            <a:pPr lvl="0" fontAlgn="base"/>
            <a:endParaRPr lang="cs-CZ" sz="1400" dirty="0">
              <a:latin typeface="Castellar" pitchFamily="18" charset="0"/>
            </a:endParaRPr>
          </a:p>
          <a:p>
            <a:pPr lvl="0" fontAlgn="base">
              <a:buFont typeface="Arial" pitchFamily="34" charset="0"/>
              <a:buChar char="•"/>
            </a:pPr>
            <a:r>
              <a:rPr lang="cs-CZ" sz="1400" dirty="0">
                <a:latin typeface="Castellar" pitchFamily="18" charset="0"/>
              </a:rPr>
              <a:t>krása, mládí, zábava, </a:t>
            </a:r>
            <a:r>
              <a:rPr lang="cs-CZ" sz="1400" dirty="0" smtClean="0">
                <a:latin typeface="Castellar" pitchFamily="18" charset="0"/>
              </a:rPr>
              <a:t>erotika</a:t>
            </a:r>
          </a:p>
          <a:p>
            <a:pPr lvl="0" fontAlgn="base"/>
            <a:endParaRPr lang="cs-CZ" sz="1400" dirty="0">
              <a:latin typeface="Castellar" pitchFamily="18" charset="0"/>
            </a:endParaRPr>
          </a:p>
          <a:p>
            <a:pPr lvl="0" fontAlgn="base">
              <a:buFont typeface="Arial" pitchFamily="34" charset="0"/>
              <a:buChar char="•"/>
            </a:pPr>
            <a:r>
              <a:rPr lang="cs-CZ" sz="1400" dirty="0">
                <a:latin typeface="Castellar" pitchFamily="18" charset="0"/>
              </a:rPr>
              <a:t>děti, spokojenost, pohoda, </a:t>
            </a:r>
            <a:r>
              <a:rPr lang="cs-CZ" sz="1400" dirty="0" smtClean="0">
                <a:latin typeface="Castellar" pitchFamily="18" charset="0"/>
              </a:rPr>
              <a:t>zdraví</a:t>
            </a:r>
          </a:p>
          <a:p>
            <a:pPr lvl="0" fontAlgn="base"/>
            <a:endParaRPr lang="cs-CZ" sz="1400" dirty="0">
              <a:latin typeface="Castellar" pitchFamily="18" charset="0"/>
            </a:endParaRPr>
          </a:p>
          <a:p>
            <a:pPr lvl="0" fontAlgn="base">
              <a:buFont typeface="Arial" pitchFamily="34" charset="0"/>
              <a:buChar char="•"/>
            </a:pPr>
            <a:r>
              <a:rPr lang="cs-CZ" sz="1400" dirty="0">
                <a:latin typeface="Castellar" pitchFamily="18" charset="0"/>
              </a:rPr>
              <a:t>bohatství, úspěch, volný </a:t>
            </a:r>
            <a:r>
              <a:rPr lang="cs-CZ" sz="1400" dirty="0" smtClean="0">
                <a:latin typeface="+mj-lt"/>
              </a:rPr>
              <a:t>č</a:t>
            </a:r>
            <a:r>
              <a:rPr lang="cs-CZ" sz="1400" dirty="0" smtClean="0">
                <a:latin typeface="Castellar" pitchFamily="18" charset="0"/>
              </a:rPr>
              <a:t>as</a:t>
            </a:r>
          </a:p>
          <a:p>
            <a:pPr lvl="0" fontAlgn="base"/>
            <a:endParaRPr lang="cs-CZ" sz="1400" dirty="0">
              <a:latin typeface="Castellar" pitchFamily="18" charset="0"/>
            </a:endParaRPr>
          </a:p>
          <a:p>
            <a:pPr lvl="0" fontAlgn="base">
              <a:buFont typeface="Arial" pitchFamily="34" charset="0"/>
              <a:buChar char="•"/>
            </a:pPr>
            <a:r>
              <a:rPr lang="cs-CZ" sz="1400" dirty="0">
                <a:latin typeface="Castellar" pitchFamily="18" charset="0"/>
              </a:rPr>
              <a:t>snadné cesty, zkratky, </a:t>
            </a:r>
            <a:r>
              <a:rPr lang="cs-CZ" sz="1400" dirty="0" smtClean="0">
                <a:latin typeface="Castellar" pitchFamily="18" charset="0"/>
              </a:rPr>
              <a:t>…</a:t>
            </a:r>
          </a:p>
          <a:p>
            <a:pPr lvl="0" fontAlgn="base"/>
            <a:endParaRPr lang="cs-CZ" sz="1400" dirty="0">
              <a:latin typeface="Castellar" pitchFamily="18" charset="0"/>
            </a:endParaRPr>
          </a:p>
          <a:p>
            <a:pPr lvl="0" fontAlgn="base">
              <a:buFont typeface="Arial" pitchFamily="34" charset="0"/>
              <a:buChar char="•"/>
            </a:pPr>
            <a:r>
              <a:rPr lang="cs-CZ" sz="1400" dirty="0">
                <a:latin typeface="Castellar" pitchFamily="18" charset="0"/>
              </a:rPr>
              <a:t>barvy, hudba, podprahová </a:t>
            </a:r>
            <a:r>
              <a:rPr lang="cs-CZ" sz="1400" dirty="0" smtClean="0">
                <a:latin typeface="Castellar" pitchFamily="18" charset="0"/>
              </a:rPr>
              <a:t>sdělení,      zážitek</a:t>
            </a:r>
            <a:r>
              <a:rPr lang="cs-CZ" sz="1400" dirty="0">
                <a:latin typeface="Castellar" pitchFamily="18" charset="0"/>
              </a:rPr>
              <a:t>, </a:t>
            </a:r>
            <a:r>
              <a:rPr lang="cs-CZ" sz="1400" dirty="0" smtClean="0">
                <a:latin typeface="Castellar" pitchFamily="18" charset="0"/>
              </a:rPr>
              <a:t>ohromení</a:t>
            </a:r>
          </a:p>
          <a:p>
            <a:pPr lvl="0" fontAlgn="base"/>
            <a:endParaRPr lang="cs-CZ" sz="1400" dirty="0">
              <a:latin typeface="Castellar" pitchFamily="18" charset="0"/>
            </a:endParaRPr>
          </a:p>
          <a:p>
            <a:pPr lvl="0" fontAlgn="base">
              <a:buFont typeface="Arial" pitchFamily="34" charset="0"/>
              <a:buChar char="•"/>
            </a:pPr>
            <a:r>
              <a:rPr lang="cs-CZ" sz="1400" dirty="0">
                <a:latin typeface="Castellar" pitchFamily="18" charset="0"/>
              </a:rPr>
              <a:t>negativní emoce – strach, závist, nenávist, agrese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Podnětné otázky k hodnocení reklam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cs-CZ" sz="1800" dirty="0" smtClean="0"/>
              <a:t>Koupili byste si (nebo někomu) tento výrobek po shlédnutí </a:t>
            </a:r>
            <a:r>
              <a:rPr lang="cs-CZ" sz="1800" dirty="0" smtClean="0"/>
              <a:t>reklamy?</a:t>
            </a:r>
          </a:p>
          <a:p>
            <a:pPr>
              <a:buNone/>
            </a:pPr>
            <a:endParaRPr lang="cs-CZ" sz="1800" dirty="0" smtClean="0"/>
          </a:p>
          <a:p>
            <a:r>
              <a:rPr lang="cs-CZ" sz="1800" dirty="0" smtClean="0"/>
              <a:t>Koupili jste si (nebo někomu) tento výrobek a reklamu nikdy </a:t>
            </a:r>
            <a:r>
              <a:rPr lang="cs-CZ" sz="1800" dirty="0" smtClean="0"/>
              <a:t>před </a:t>
            </a:r>
            <a:r>
              <a:rPr lang="cs-CZ" sz="1800" dirty="0" smtClean="0"/>
              <a:t>tím neviděli</a:t>
            </a:r>
            <a:r>
              <a:rPr lang="cs-CZ" sz="1800" dirty="0" smtClean="0"/>
              <a:t>?</a:t>
            </a:r>
          </a:p>
          <a:p>
            <a:pPr>
              <a:buNone/>
            </a:pPr>
            <a:endParaRPr lang="cs-CZ" sz="1800" dirty="0" smtClean="0"/>
          </a:p>
          <a:p>
            <a:r>
              <a:rPr lang="pl-PL" sz="1800" dirty="0" smtClean="0"/>
              <a:t>Jak na </a:t>
            </a:r>
            <a:r>
              <a:rPr lang="pl-PL" sz="1800" dirty="0" smtClean="0"/>
              <a:t>Vás </a:t>
            </a:r>
            <a:r>
              <a:rPr lang="pl-PL" sz="1800" dirty="0" smtClean="0"/>
              <a:t>reklama působila</a:t>
            </a:r>
            <a:r>
              <a:rPr lang="pl-PL" sz="1800" dirty="0" smtClean="0"/>
              <a:t>?</a:t>
            </a:r>
          </a:p>
          <a:p>
            <a:pPr>
              <a:buNone/>
            </a:pPr>
            <a:endParaRPr lang="pl-PL" sz="1800" dirty="0" smtClean="0"/>
          </a:p>
          <a:p>
            <a:r>
              <a:rPr lang="pl-PL" sz="1800" dirty="0" smtClean="0"/>
              <a:t>Co na Vás v </a:t>
            </a:r>
            <a:r>
              <a:rPr lang="pl-PL" sz="1800" dirty="0" smtClean="0"/>
              <a:t>reklamě zapůsobilo?</a:t>
            </a:r>
          </a:p>
          <a:p>
            <a:pPr>
              <a:buNone/>
            </a:pPr>
            <a:endParaRPr lang="pl-PL" sz="1800" dirty="0" smtClean="0"/>
          </a:p>
          <a:p>
            <a:r>
              <a:rPr lang="pl-PL" sz="1800" dirty="0" smtClean="0"/>
              <a:t>Jaký prvek je v reklamě nejvýraznější?</a:t>
            </a:r>
          </a:p>
          <a:p>
            <a:pPr>
              <a:buNone/>
            </a:pPr>
            <a:endParaRPr lang="cs-CZ" sz="1800" dirty="0"/>
          </a:p>
        </p:txBody>
      </p:sp>
      <p:pic>
        <p:nvPicPr>
          <p:cNvPr id="5" name="Zástupný symbol pro obsah 4" descr="images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4857752" y="2714620"/>
            <a:ext cx="3006098" cy="2505082"/>
          </a:xfrm>
        </p:spPr>
      </p:pic>
      <p:sp>
        <p:nvSpPr>
          <p:cNvPr id="6" name="Obdélník 5"/>
          <p:cNvSpPr/>
          <p:nvPr/>
        </p:nvSpPr>
        <p:spPr>
          <a:xfrm>
            <a:off x="4857752" y="5214950"/>
            <a:ext cx="24288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4"/>
              </a:rPr>
              <a:t>odkaz obrázku</a:t>
            </a:r>
            <a:endParaRPr lang="cs-CZ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Formy reklamy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cs-CZ" dirty="0" smtClean="0"/>
              <a:t>Reklama je všudypřítomná, v dnešním světě narážíme</a:t>
            </a:r>
          </a:p>
          <a:p>
            <a:pPr>
              <a:buNone/>
            </a:pPr>
            <a:r>
              <a:rPr lang="cs-CZ" dirty="0" smtClean="0"/>
              <a:t>na reklamu na každém kroku. Kde všude ji tedy</a:t>
            </a:r>
          </a:p>
          <a:p>
            <a:pPr>
              <a:buNone/>
            </a:pPr>
            <a:r>
              <a:rPr lang="cs-CZ" dirty="0" smtClean="0"/>
              <a:t>můžeme vidět?</a:t>
            </a:r>
          </a:p>
          <a:p>
            <a:pPr>
              <a:buNone/>
            </a:pPr>
            <a:endParaRPr lang="cs-CZ" dirty="0" smtClean="0"/>
          </a:p>
          <a:p>
            <a:pPr>
              <a:buFont typeface="Wingdings" pitchFamily="2" charset="2"/>
              <a:buChar char="v"/>
            </a:pPr>
            <a:r>
              <a:rPr lang="cs-CZ" dirty="0" smtClean="0"/>
              <a:t>TV Spot</a:t>
            </a:r>
          </a:p>
          <a:p>
            <a:pPr>
              <a:buFont typeface="Wingdings" pitchFamily="2" charset="2"/>
              <a:buChar char="v"/>
            </a:pPr>
            <a:r>
              <a:rPr lang="cs-CZ" dirty="0" smtClean="0"/>
              <a:t>Rozhlasový Spot</a:t>
            </a:r>
          </a:p>
          <a:p>
            <a:pPr>
              <a:buFont typeface="Wingdings" pitchFamily="2" charset="2"/>
              <a:buChar char="v"/>
            </a:pPr>
            <a:r>
              <a:rPr lang="cs-CZ" dirty="0" smtClean="0"/>
              <a:t>Reklama v časopisech</a:t>
            </a:r>
          </a:p>
          <a:p>
            <a:pPr>
              <a:buFont typeface="Wingdings" pitchFamily="2" charset="2"/>
              <a:buChar char="v"/>
            </a:pPr>
            <a:r>
              <a:rPr lang="cs-CZ" dirty="0" smtClean="0"/>
              <a:t>Reklama v kině</a:t>
            </a:r>
          </a:p>
          <a:p>
            <a:pPr>
              <a:buFont typeface="Wingdings" pitchFamily="2" charset="2"/>
              <a:buChar char="v"/>
            </a:pPr>
            <a:r>
              <a:rPr lang="cs-CZ" dirty="0" smtClean="0"/>
              <a:t>Inzerce v novinách</a:t>
            </a:r>
          </a:p>
          <a:p>
            <a:pPr>
              <a:buFont typeface="Wingdings" pitchFamily="2" charset="2"/>
              <a:buChar char="v"/>
            </a:pPr>
            <a:r>
              <a:rPr lang="cs-CZ" dirty="0" smtClean="0"/>
              <a:t>Bannery na internetu</a:t>
            </a:r>
          </a:p>
          <a:p>
            <a:pPr>
              <a:buFont typeface="Wingdings" pitchFamily="2" charset="2"/>
              <a:buChar char="v"/>
            </a:pPr>
            <a:r>
              <a:rPr lang="cs-CZ" dirty="0" smtClean="0"/>
              <a:t>Reklama v dopravních prostředcích</a:t>
            </a:r>
          </a:p>
          <a:p>
            <a:pPr>
              <a:buFont typeface="Wingdings" pitchFamily="2" charset="2"/>
              <a:buChar char="v"/>
            </a:pPr>
            <a:r>
              <a:rPr lang="cs-CZ" dirty="0" smtClean="0"/>
              <a:t>Billboardy</a:t>
            </a:r>
          </a:p>
          <a:p>
            <a:pPr>
              <a:buFont typeface="Wingdings" pitchFamily="2" charset="2"/>
              <a:buChar char="v"/>
            </a:pPr>
            <a:r>
              <a:rPr lang="cs-CZ" dirty="0" smtClean="0"/>
              <a:t>Reklamní předměty</a:t>
            </a:r>
          </a:p>
          <a:p>
            <a:pPr>
              <a:buFont typeface="Wingdings" pitchFamily="2" charset="2"/>
              <a:buChar char="v"/>
            </a:pPr>
            <a:r>
              <a:rPr lang="cs-CZ" dirty="0" smtClean="0"/>
              <a:t>Leták ve schránce</a:t>
            </a:r>
          </a:p>
          <a:p>
            <a:pPr>
              <a:buFont typeface="Wingdings" pitchFamily="2" charset="2"/>
              <a:buChar char="v"/>
            </a:pPr>
            <a:r>
              <a:rPr lang="cs-CZ" dirty="0" err="1" smtClean="0"/>
              <a:t>Citylight</a:t>
            </a:r>
            <a:endParaRPr lang="cs-CZ" dirty="0" smtClean="0"/>
          </a:p>
          <a:p>
            <a:pPr>
              <a:buFont typeface="Wingdings" pitchFamily="2" charset="2"/>
              <a:buChar char="v"/>
            </a:pPr>
            <a:endParaRPr lang="cs-CZ" dirty="0" smtClean="0"/>
          </a:p>
          <a:p>
            <a:pPr>
              <a:buFont typeface="Wingdings" pitchFamily="2" charset="2"/>
              <a:buChar char="v"/>
            </a:pPr>
            <a:endParaRPr lang="cs-CZ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Kdo? Co? Jak? Projekty…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cs-CZ" dirty="0" smtClean="0"/>
              <a:t>Skupina č.1 – </a:t>
            </a:r>
            <a:r>
              <a:rPr lang="cs-CZ" dirty="0" err="1" smtClean="0"/>
              <a:t>Tv</a:t>
            </a:r>
            <a:r>
              <a:rPr lang="cs-CZ" dirty="0" smtClean="0"/>
              <a:t> spot – Tato skupina má za úkol zpracovat pomocí scénky televizní reklamu.</a:t>
            </a:r>
          </a:p>
          <a:p>
            <a:pPr lvl="0"/>
            <a:r>
              <a:rPr lang="cs-CZ" dirty="0" smtClean="0"/>
              <a:t>Skupina č.2 – </a:t>
            </a:r>
            <a:r>
              <a:rPr lang="cs-CZ" dirty="0" err="1" smtClean="0"/>
              <a:t>Radio</a:t>
            </a:r>
            <a:r>
              <a:rPr lang="cs-CZ" dirty="0" smtClean="0"/>
              <a:t> spot – U této skupiny jsou dvě možnosti zpracování. V ideálním případě, namluví reklamu do školního rozhlasu. V případě, že tato možnost nelze realizovat, je možnost namluvit spot do mikrofonu za papírovou zástěnou. Zástěna je nutná, aby nebyl vidět výraz tváře a gestikulace.</a:t>
            </a:r>
          </a:p>
          <a:p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cs-CZ" dirty="0" smtClean="0"/>
              <a:t>Skupina č. 3 – </a:t>
            </a:r>
            <a:r>
              <a:rPr lang="cs-CZ" dirty="0" err="1" smtClean="0"/>
              <a:t>Bilboard</a:t>
            </a:r>
            <a:r>
              <a:rPr lang="cs-CZ" dirty="0" smtClean="0"/>
              <a:t> – Tato skupina bude mít k dispozici papír velikosti A1, fotografie a popisky právě jejich produktu. Pastelky, fixy a jiné psací potřeby, lepidlo, nůžky. (obrázky a popisky viz přílohy) Pomocí tohoto musí zpracovat </a:t>
            </a:r>
            <a:r>
              <a:rPr lang="cs-CZ" dirty="0" err="1" smtClean="0"/>
              <a:t>bilboard</a:t>
            </a:r>
            <a:r>
              <a:rPr lang="cs-CZ" dirty="0" smtClean="0"/>
              <a:t>.</a:t>
            </a:r>
          </a:p>
          <a:p>
            <a:pPr lvl="0"/>
            <a:r>
              <a:rPr lang="cs-CZ" dirty="0" smtClean="0"/>
              <a:t>Skupina č. 4 – Vytvoří leták, taktéž pomocí obrázků a popisků. Podmínkou tohoto je nalákat zákazníka na nejlepší cenu.</a:t>
            </a: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Nejlepší nabídka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Každá skupina si vybere ve třídě nějaký předmět, nejlépe nefungující nebo pokažený (</a:t>
            </a:r>
            <a:r>
              <a:rPr lang="cs-CZ" dirty="0" err="1" smtClean="0"/>
              <a:t>např</a:t>
            </a:r>
            <a:r>
              <a:rPr lang="cs-CZ" dirty="0" smtClean="0"/>
              <a:t> nepíšící tužka). Pomocí manipulace se budou snažit tento předmět prodat spolužákům. </a:t>
            </a:r>
            <a:r>
              <a:rPr lang="cs-CZ" dirty="0" err="1" smtClean="0"/>
              <a:t>Splužáci</a:t>
            </a:r>
            <a:r>
              <a:rPr lang="cs-CZ" dirty="0" smtClean="0"/>
              <a:t> potom  výkon obodují. Výsledek podtrhněte. (Platí body, které zvolila většina</a:t>
            </a:r>
            <a:r>
              <a:rPr lang="cs-CZ" dirty="0" smtClean="0"/>
              <a:t>.)</a:t>
            </a:r>
          </a:p>
          <a:p>
            <a:r>
              <a:rPr lang="cs-CZ" i="1" dirty="0" smtClean="0"/>
              <a:t>2 body – koupil/a bych	</a:t>
            </a:r>
            <a:endParaRPr lang="cs-CZ" i="1" dirty="0" smtClean="0"/>
          </a:p>
          <a:p>
            <a:r>
              <a:rPr lang="cs-CZ" i="1" dirty="0" smtClean="0"/>
              <a:t>1bod </a:t>
            </a:r>
            <a:r>
              <a:rPr lang="cs-CZ" i="1" dirty="0" smtClean="0"/>
              <a:t>– možná bych koupil/a	</a:t>
            </a:r>
            <a:endParaRPr lang="cs-CZ" i="1" dirty="0" smtClean="0"/>
          </a:p>
          <a:p>
            <a:r>
              <a:rPr lang="cs-CZ" i="1" dirty="0" smtClean="0"/>
              <a:t>0 </a:t>
            </a:r>
            <a:r>
              <a:rPr lang="cs-CZ" i="1" dirty="0" smtClean="0"/>
              <a:t>bodů – nekoupil/a bych</a:t>
            </a:r>
            <a:endParaRPr lang="cs-CZ" dirty="0" smtClean="0"/>
          </a:p>
          <a:p>
            <a:endParaRPr lang="cs-CZ" dirty="0"/>
          </a:p>
        </p:txBody>
      </p:sp>
      <p:graphicFrame>
        <p:nvGraphicFramePr>
          <p:cNvPr id="7" name="Tabulka 6"/>
          <p:cNvGraphicFramePr>
            <a:graphicFrameLocks noGrp="1"/>
          </p:cNvGraphicFramePr>
          <p:nvPr/>
        </p:nvGraphicFramePr>
        <p:xfrm>
          <a:off x="1214414" y="5286388"/>
          <a:ext cx="609600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Skupina 1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Skupina 2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Skupina 3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Skupina</a:t>
                      </a:r>
                      <a:r>
                        <a:rPr lang="cs-CZ" baseline="0" dirty="0" smtClean="0"/>
                        <a:t> 4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Body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Výběr z nejlepších českých a světových reklam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>
                <a:hlinkClick r:id="rId2"/>
              </a:rPr>
              <a:t>reklamy:)</a:t>
            </a:r>
            <a:endParaRPr lang="cs-CZ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kýř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Arkýř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rkýř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49</TotalTime>
  <Words>511</Words>
  <Application>Microsoft Office PowerPoint</Application>
  <PresentationFormat>Předvádění na obrazovce (4:3)</PresentationFormat>
  <Paragraphs>71</Paragraphs>
  <Slides>9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Arkýř</vt:lpstr>
      <vt:lpstr>Manipulativní reklama</vt:lpstr>
      <vt:lpstr>Definice reklamy</vt:lpstr>
      <vt:lpstr>Hlavní sdělení reklamy</vt:lpstr>
      <vt:lpstr>Jak se reklamy tvoří a jak fungují</vt:lpstr>
      <vt:lpstr>Podnětné otázky k hodnocení reklam</vt:lpstr>
      <vt:lpstr>Formy reklamy</vt:lpstr>
      <vt:lpstr>Kdo? Co? Jak? Projekty…</vt:lpstr>
      <vt:lpstr>Nejlepší nabídka</vt:lpstr>
      <vt:lpstr>Výběr z nejlepších českých a světových reklam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Manipulativní reklama</dc:title>
  <dc:creator>Pilecka</dc:creator>
  <cp:lastModifiedBy>Pilecka</cp:lastModifiedBy>
  <cp:revision>5</cp:revision>
  <dcterms:created xsi:type="dcterms:W3CDTF">2012-03-15T07:53:01Z</dcterms:created>
  <dcterms:modified xsi:type="dcterms:W3CDTF">2012-03-15T08:43:01Z</dcterms:modified>
</cp:coreProperties>
</file>