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pptx" ContentType="application/vnd.openxmlformats-officedocument.presentationml.presentation"/>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Přímá spojovací čára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smtClean="0"/>
              <a:t>Klepnutím lze upravit styl předlohy nadpisů.</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6EDD190-92B3-44ED-891E-D60C74D68BE9}" type="datetimeFigureOut">
              <a:rPr lang="cs-CZ" smtClean="0"/>
              <a:pPr/>
              <a:t>12.4.2012</a:t>
            </a:fld>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6454BE-434F-4FDB-839D-9C5619664C20}"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96EDD190-92B3-44ED-891E-D60C74D68BE9}" type="datetimeFigureOut">
              <a:rPr lang="cs-CZ" smtClean="0"/>
              <a:pPr/>
              <a:t>12.4.2012</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CF6454BE-434F-4FDB-839D-9C5619664C2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extLst/>
          </a:lstStyle>
          <a:p>
            <a:fld id="{96EDD190-92B3-44ED-891E-D60C74D68BE9}" type="datetimeFigureOut">
              <a:rPr lang="cs-CZ" smtClean="0"/>
              <a:pPr/>
              <a:t>12.4.2012</a:t>
            </a:fld>
            <a:endParaRPr lang="cs-CZ"/>
          </a:p>
        </p:txBody>
      </p:sp>
      <p:sp>
        <p:nvSpPr>
          <p:cNvPr id="5" name="Zástupný symbol pro zápatí 4"/>
          <p:cNvSpPr>
            <a:spLocks noGrp="1"/>
          </p:cNvSpPr>
          <p:nvPr>
            <p:ph type="ftr" sz="quarter" idx="11"/>
          </p:nvPr>
        </p:nvSpPr>
        <p:spPr>
          <a:xfrm>
            <a:off x="457200" y="6556248"/>
            <a:ext cx="3657600" cy="228600"/>
          </a:xfrm>
        </p:spPr>
        <p:txBody>
          <a:bodyPr/>
          <a:lstStyle>
            <a:extLst/>
          </a:lstStyle>
          <a:p>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6454BE-434F-4FDB-839D-9C5619664C2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96EDD190-92B3-44ED-891E-D60C74D68BE9}" type="datetimeFigureOut">
              <a:rPr lang="cs-CZ" smtClean="0"/>
              <a:pPr/>
              <a:t>12.4.2012</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CF6454BE-434F-4FDB-839D-9C5619664C2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6EDD190-92B3-44ED-891E-D60C74D68BE9}" type="datetimeFigureOut">
              <a:rPr lang="cs-CZ" smtClean="0"/>
              <a:pPr/>
              <a:t>12.4.2012</a:t>
            </a:fld>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extLst/>
          </a:lstStyle>
          <a:p>
            <a:fld id="{CF6454BE-434F-4FDB-839D-9C5619664C20}"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96EDD190-92B3-44ED-891E-D60C74D68BE9}" type="datetimeFigureOut">
              <a:rPr lang="cs-CZ" smtClean="0"/>
              <a:pPr/>
              <a:t>12.4.2012</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CF6454BE-434F-4FDB-839D-9C5619664C2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96EDD190-92B3-44ED-891E-D60C74D68BE9}" type="datetimeFigureOut">
              <a:rPr lang="cs-CZ" smtClean="0"/>
              <a:pPr/>
              <a:t>12.4.2012</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CF6454BE-434F-4FDB-839D-9C5619664C2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96EDD190-92B3-44ED-891E-D60C74D68BE9}" type="datetimeFigureOut">
              <a:rPr lang="cs-CZ" smtClean="0"/>
              <a:pPr/>
              <a:t>12.4.2012</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CF6454BE-434F-4FDB-839D-9C5619664C2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fld id="{96EDD190-92B3-44ED-891E-D60C74D68BE9}" type="datetimeFigureOut">
              <a:rPr lang="cs-CZ" smtClean="0"/>
              <a:pPr/>
              <a:t>12.4.2012</a:t>
            </a:fld>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endParaRPr lang="cs-CZ"/>
          </a:p>
        </p:txBody>
      </p:sp>
      <p:sp>
        <p:nvSpPr>
          <p:cNvPr id="4" name="Zástupný symbol pro číslo snímku 3"/>
          <p:cNvSpPr>
            <a:spLocks noGrp="1"/>
          </p:cNvSpPr>
          <p:nvPr>
            <p:ph type="sldNum" sz="quarter" idx="12"/>
          </p:nvPr>
        </p:nvSpPr>
        <p:spPr/>
        <p:txBody>
          <a:bodyPr/>
          <a:lstStyle>
            <a:extLst/>
          </a:lstStyle>
          <a:p>
            <a:fld id="{CF6454BE-434F-4FDB-839D-9C5619664C2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96EDD190-92B3-44ED-891E-D60C74D68BE9}" type="datetimeFigureOut">
              <a:rPr lang="cs-CZ" smtClean="0"/>
              <a:pPr/>
              <a:t>12.4.2012</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CF6454BE-434F-4FDB-839D-9C5619664C2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smtClean="0"/>
              <a:t>Klepnutím lze upravit styl předlohy nadpisů.</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smtClean="0"/>
              <a:t>Klepnutím lze upravit styly předlohy textu.</a:t>
            </a:r>
          </a:p>
        </p:txBody>
      </p:sp>
      <p:sp>
        <p:nvSpPr>
          <p:cNvPr id="5" name="Zástupný symbol pro datum 4"/>
          <p:cNvSpPr>
            <a:spLocks noGrp="1"/>
          </p:cNvSpPr>
          <p:nvPr>
            <p:ph type="dt" sz="half" idx="10"/>
          </p:nvPr>
        </p:nvSpPr>
        <p:spPr/>
        <p:txBody>
          <a:bodyPr/>
          <a:lstStyle>
            <a:extLst/>
          </a:lstStyle>
          <a:p>
            <a:fld id="{96EDD190-92B3-44ED-891E-D60C74D68BE9}" type="datetimeFigureOut">
              <a:rPr lang="cs-CZ" smtClean="0"/>
              <a:pPr/>
              <a:t>12.4.2012</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CF6454BE-434F-4FDB-839D-9C5619664C20}" type="slidenum">
              <a:rPr lang="cs-CZ" smtClean="0"/>
              <a:pPr/>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smtClean="0"/>
              <a:t>Klepnutím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cs-CZ" smtClean="0"/>
              <a:t>Klepnutím lze upravit styl předlohy nadpisů.</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6EDD190-92B3-44ED-891E-D60C74D68BE9}" type="datetimeFigureOut">
              <a:rPr lang="cs-CZ" smtClean="0"/>
              <a:pPr/>
              <a:t>12.4.2012</a:t>
            </a:fld>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6454BE-434F-4FDB-839D-9C5619664C2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Prezentace_aplikace_Microsoft_Office_PowerPoint1.ppt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Manipulativní reklama</a:t>
            </a: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Zařazení do RVP</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Třída:</a:t>
            </a:r>
            <a:r>
              <a:rPr lang="cs-CZ" dirty="0" smtClean="0"/>
              <a:t> 			7</a:t>
            </a:r>
          </a:p>
          <a:p>
            <a:r>
              <a:rPr lang="cs-CZ" b="1" dirty="0" smtClean="0"/>
              <a:t>Hodinová dotace:</a:t>
            </a:r>
            <a:r>
              <a:rPr lang="cs-CZ" dirty="0" smtClean="0"/>
              <a:t> 	6 hodin</a:t>
            </a:r>
          </a:p>
          <a:p>
            <a:r>
              <a:rPr lang="cs-CZ" b="1" dirty="0" smtClean="0"/>
              <a:t>Vzdělávací oblast</a:t>
            </a:r>
            <a:r>
              <a:rPr lang="cs-CZ" b="1" dirty="0" smtClean="0"/>
              <a:t>:</a:t>
            </a:r>
            <a:r>
              <a:rPr lang="cs-CZ" b="1" dirty="0" smtClean="0"/>
              <a:t>	Člověk a zdraví</a:t>
            </a:r>
            <a:endParaRPr lang="cs-CZ" dirty="0" smtClean="0"/>
          </a:p>
          <a:p>
            <a:r>
              <a:rPr lang="cs-CZ" b="1" dirty="0" smtClean="0"/>
              <a:t>Průřezové téma</a:t>
            </a:r>
            <a:r>
              <a:rPr lang="cs-CZ" b="1" dirty="0" smtClean="0"/>
              <a:t>:</a:t>
            </a:r>
            <a:r>
              <a:rPr lang="cs-CZ" dirty="0" smtClean="0"/>
              <a:t>		Mediální výchova</a:t>
            </a:r>
          </a:p>
          <a:p>
            <a:r>
              <a:rPr lang="cs-CZ" dirty="0" smtClean="0"/>
              <a:t> </a:t>
            </a:r>
          </a:p>
          <a:p>
            <a:r>
              <a:rPr lang="cs-CZ" b="1" dirty="0" smtClean="0"/>
              <a:t>Výchovně vzdělávací cíle:</a:t>
            </a:r>
            <a:endParaRPr lang="cs-CZ" dirty="0" smtClean="0"/>
          </a:p>
          <a:p>
            <a:r>
              <a:rPr lang="cs-CZ" dirty="0" smtClean="0"/>
              <a:t>Žák definuje pojem reklama.</a:t>
            </a:r>
          </a:p>
          <a:p>
            <a:r>
              <a:rPr lang="cs-CZ" dirty="0" smtClean="0"/>
              <a:t>Žák zná způsoby reklamní prezentace.</a:t>
            </a:r>
          </a:p>
          <a:p>
            <a:r>
              <a:rPr lang="cs-CZ" dirty="0" smtClean="0"/>
              <a:t>Žák pohlédne na reklamu z hlediska analytického a kritického.</a:t>
            </a:r>
          </a:p>
          <a:p>
            <a:r>
              <a:rPr lang="cs-CZ" dirty="0" smtClean="0"/>
              <a:t>Žák se seznámí s technikami a prvky reklamy, které ovlivňují spotřebitele.</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hodina</a:t>
            </a:r>
            <a:endParaRPr lang="cs-CZ" dirty="0"/>
          </a:p>
        </p:txBody>
      </p:sp>
      <p:sp>
        <p:nvSpPr>
          <p:cNvPr id="3" name="Zástupný symbol pro obsah 2"/>
          <p:cNvSpPr>
            <a:spLocks noGrp="1"/>
          </p:cNvSpPr>
          <p:nvPr>
            <p:ph idx="1"/>
          </p:nvPr>
        </p:nvSpPr>
        <p:spPr/>
        <p:txBody>
          <a:bodyPr/>
          <a:lstStyle/>
          <a:p>
            <a:r>
              <a:rPr lang="cs-CZ" dirty="0" smtClean="0"/>
              <a:t>Brainstorming na téma reklama</a:t>
            </a:r>
          </a:p>
          <a:p>
            <a:r>
              <a:rPr lang="cs-CZ" dirty="0" smtClean="0"/>
              <a:t>Práce s textem	– první část pracovního listu</a:t>
            </a:r>
          </a:p>
          <a:p>
            <a:pPr>
              <a:buNone/>
            </a:pPr>
            <a:r>
              <a:rPr lang="cs-CZ" dirty="0" smtClean="0"/>
              <a:t>				- úkol 1 (definice)					- úkol 2 (sdělení reklamy</a:t>
            </a:r>
          </a:p>
          <a:p>
            <a:r>
              <a:rPr lang="cs-CZ" dirty="0" smtClean="0"/>
              <a:t>Rozdělení do skupin - Slož větu</a:t>
            </a:r>
          </a:p>
          <a:p>
            <a:pPr>
              <a:buNone/>
            </a:pPr>
            <a:endParaRPr lang="cs-CZ" dirty="0" smtClean="0"/>
          </a:p>
          <a:p>
            <a:endParaRPr lang="cs-CZ" dirty="0"/>
          </a:p>
        </p:txBody>
      </p:sp>
      <p:sp>
        <p:nvSpPr>
          <p:cNvPr id="4" name="Elipsa 3"/>
          <p:cNvSpPr/>
          <p:nvPr/>
        </p:nvSpPr>
        <p:spPr>
          <a:xfrm>
            <a:off x="785786" y="4643446"/>
            <a:ext cx="3214710"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err="1"/>
              <a:t>Kinder</a:t>
            </a:r>
            <a:r>
              <a:rPr lang="cs-CZ" b="1" dirty="0"/>
              <a:t> čokoláda vyrobena speciálně pro děti.</a:t>
            </a:r>
            <a:endParaRPr lang="cs-CZ" dirty="0"/>
          </a:p>
        </p:txBody>
      </p:sp>
      <p:sp>
        <p:nvSpPr>
          <p:cNvPr id="5" name="Zaoblený obdélník 4"/>
          <p:cNvSpPr/>
          <p:nvPr/>
        </p:nvSpPr>
        <p:spPr>
          <a:xfrm>
            <a:off x="4429124" y="3857628"/>
            <a:ext cx="2786082"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Dny jsou tu pro tebe, měj </a:t>
            </a:r>
            <a:r>
              <a:rPr lang="cs-CZ" b="1" dirty="0" err="1"/>
              <a:t>Always</a:t>
            </a:r>
            <a:r>
              <a:rPr lang="cs-CZ" b="1" dirty="0"/>
              <a:t> u sebe.</a:t>
            </a:r>
            <a:endParaRPr lang="cs-CZ" dirty="0"/>
          </a:p>
          <a:p>
            <a:pPr algn="ct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214290"/>
            <a:ext cx="7239000" cy="1143000"/>
          </a:xfrm>
        </p:spPr>
        <p:txBody>
          <a:bodyPr/>
          <a:lstStyle/>
          <a:p>
            <a:r>
              <a:rPr lang="cs-CZ" dirty="0" smtClean="0"/>
              <a:t>2. Hodina</a:t>
            </a:r>
            <a:endParaRPr lang="cs-CZ" dirty="0"/>
          </a:p>
        </p:txBody>
      </p:sp>
      <p:sp>
        <p:nvSpPr>
          <p:cNvPr id="3" name="Zástupný symbol pro obsah 2"/>
          <p:cNvSpPr>
            <a:spLocks noGrp="1"/>
          </p:cNvSpPr>
          <p:nvPr>
            <p:ph idx="1"/>
          </p:nvPr>
        </p:nvSpPr>
        <p:spPr>
          <a:xfrm>
            <a:off x="285720" y="1357298"/>
            <a:ext cx="7239000" cy="4846320"/>
          </a:xfrm>
        </p:spPr>
        <p:txBody>
          <a:bodyPr/>
          <a:lstStyle/>
          <a:p>
            <a:r>
              <a:rPr lang="cs-CZ" dirty="0" smtClean="0"/>
              <a:t>Hodnocení reklamy</a:t>
            </a:r>
          </a:p>
          <a:p>
            <a:pPr lvl="1">
              <a:buClr>
                <a:schemeClr val="tx2"/>
              </a:buClr>
              <a:buFont typeface="Wingdings" pitchFamily="2" charset="2"/>
              <a:buChar char="v"/>
            </a:pPr>
            <a:r>
              <a:rPr lang="cs-CZ" dirty="0" smtClean="0"/>
              <a:t>	 TV spot</a:t>
            </a:r>
          </a:p>
          <a:p>
            <a:pPr lvl="1">
              <a:buClr>
                <a:schemeClr val="tx2"/>
              </a:buClr>
              <a:buFont typeface="Wingdings" pitchFamily="2" charset="2"/>
              <a:buChar char="v"/>
            </a:pPr>
            <a:r>
              <a:rPr lang="cs-CZ" dirty="0" smtClean="0"/>
              <a:t>	 </a:t>
            </a:r>
            <a:r>
              <a:rPr lang="cs-CZ" dirty="0" err="1" smtClean="0"/>
              <a:t>Bilboard</a:t>
            </a:r>
            <a:endParaRPr lang="cs-CZ" dirty="0" smtClean="0"/>
          </a:p>
          <a:p>
            <a:pPr lvl="1">
              <a:buClr>
                <a:schemeClr val="tx2"/>
              </a:buClr>
              <a:buFont typeface="Wingdings" pitchFamily="2" charset="2"/>
              <a:buChar char="v"/>
            </a:pPr>
            <a:r>
              <a:rPr lang="cs-CZ" dirty="0" smtClean="0"/>
              <a:t>	 popř. letáky a propagační předměty</a:t>
            </a:r>
          </a:p>
          <a:p>
            <a:r>
              <a:rPr lang="cs-CZ" dirty="0" smtClean="0"/>
              <a:t>Po celou dobu projektu bude mít učitel spuštěnou prezentaci, která bude žáky navádět k činnosti.</a:t>
            </a:r>
          </a:p>
          <a:p>
            <a:pPr>
              <a:buNone/>
            </a:pPr>
            <a:endParaRPr lang="cs-CZ" dirty="0"/>
          </a:p>
        </p:txBody>
      </p:sp>
      <p:graphicFrame>
        <p:nvGraphicFramePr>
          <p:cNvPr id="5" name="Objekt 4">
            <a:hlinkClick r:id="" action="ppaction://ole?verb=0"/>
          </p:cNvPr>
          <p:cNvGraphicFramePr>
            <a:graphicFrameLocks noChangeAspect="1"/>
          </p:cNvGraphicFramePr>
          <p:nvPr/>
        </p:nvGraphicFramePr>
        <p:xfrm>
          <a:off x="3857620" y="4071942"/>
          <a:ext cx="3998909" cy="2571768"/>
        </p:xfrm>
        <a:graphic>
          <a:graphicData uri="http://schemas.openxmlformats.org/presentationml/2006/ole">
            <p:oleObj spid="_x0000_s1027" name="Prezentace" r:id="rId3" imgW="4212477" imgH="3159218" progId="PowerPoint.Show.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 4. Hodina</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Skupinová práce</a:t>
            </a:r>
          </a:p>
          <a:p>
            <a:pPr lvl="0"/>
            <a:r>
              <a:rPr lang="cs-CZ" dirty="0" smtClean="0"/>
              <a:t>Skupina č.1 – </a:t>
            </a:r>
            <a:r>
              <a:rPr lang="cs-CZ" dirty="0" err="1" smtClean="0"/>
              <a:t>Tv</a:t>
            </a:r>
            <a:r>
              <a:rPr lang="cs-CZ" dirty="0" smtClean="0"/>
              <a:t> spot – Tato skupina má za úkol zpracovat pomocí scénky televizní reklamu.</a:t>
            </a:r>
          </a:p>
          <a:p>
            <a:pPr lvl="0"/>
            <a:r>
              <a:rPr lang="cs-CZ" dirty="0" smtClean="0"/>
              <a:t>Skupina č.2 – </a:t>
            </a:r>
            <a:r>
              <a:rPr lang="cs-CZ" dirty="0" err="1" smtClean="0"/>
              <a:t>Radio</a:t>
            </a:r>
            <a:r>
              <a:rPr lang="cs-CZ" dirty="0" smtClean="0"/>
              <a:t> spot – U této skupiny jsou dvě možnosti zpracování. V ideálním případě, namluví reklamu do školního rozhlasu. V případě, že tato možnost nelze realizovat, je možnost namluvit spot do mikrofonu za papírovou zástěnou. Zástěna je nutná, aby nebyl vidět výraz tváře a gestikulace.</a:t>
            </a:r>
          </a:p>
          <a:p>
            <a:pPr lvl="0"/>
            <a:r>
              <a:rPr lang="cs-CZ" dirty="0" smtClean="0"/>
              <a:t>Skupina č. 3 – </a:t>
            </a:r>
            <a:r>
              <a:rPr lang="cs-CZ" dirty="0" err="1" smtClean="0"/>
              <a:t>Bilboard</a:t>
            </a:r>
            <a:r>
              <a:rPr lang="cs-CZ" dirty="0" smtClean="0"/>
              <a:t> – Tato skupina bude mít k dispozici papír velikosti A1, fotografie a popisky právě jejich produktu. Pastelky, fixy a jiné psací potřeby, lepidlo, nůžky. (obrázky a popisky viz přílohy) Pomocí tohoto musí zpracovat </a:t>
            </a:r>
            <a:r>
              <a:rPr lang="cs-CZ" dirty="0" err="1" smtClean="0"/>
              <a:t>bilboard</a:t>
            </a:r>
            <a:r>
              <a:rPr lang="cs-CZ" dirty="0" smtClean="0"/>
              <a:t>.</a:t>
            </a:r>
          </a:p>
          <a:p>
            <a:pPr lvl="0"/>
            <a:r>
              <a:rPr lang="cs-CZ" dirty="0" smtClean="0"/>
              <a:t>Skupina č. 4 – Vytvoří leták, taktéž pomocí obrázků a popisků. Podmínkou tohoto je nalákat zákazníka na nejlepší cenu.</a:t>
            </a:r>
          </a:p>
          <a:p>
            <a:pPr>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5. hodina</a:t>
            </a:r>
            <a:endParaRPr lang="cs-CZ" dirty="0"/>
          </a:p>
        </p:txBody>
      </p:sp>
      <p:sp>
        <p:nvSpPr>
          <p:cNvPr id="3" name="Zástupný symbol pro obsah 2"/>
          <p:cNvSpPr>
            <a:spLocks noGrp="1"/>
          </p:cNvSpPr>
          <p:nvPr>
            <p:ph idx="1"/>
          </p:nvPr>
        </p:nvSpPr>
        <p:spPr/>
        <p:txBody>
          <a:bodyPr/>
          <a:lstStyle/>
          <a:p>
            <a:r>
              <a:rPr lang="cs-CZ" dirty="0" smtClean="0"/>
              <a:t>Práce s textem - Jak reklama ovlivňuje každodenní život? </a:t>
            </a:r>
          </a:p>
          <a:p>
            <a:pPr lvl="1">
              <a:buClr>
                <a:schemeClr val="tx2"/>
              </a:buClr>
              <a:buFont typeface="Wingdings" pitchFamily="2" charset="2"/>
              <a:buChar char="v"/>
            </a:pPr>
            <a:r>
              <a:rPr lang="cs-CZ" dirty="0" smtClean="0"/>
              <a:t>učitel nejprve přednese článek, poté rozdá                   druhou část pracovního listu.</a:t>
            </a:r>
          </a:p>
          <a:p>
            <a:pPr lvl="1">
              <a:buFont typeface="Wingdings" pitchFamily="2" charset="2"/>
              <a:buChar char="v"/>
            </a:pPr>
            <a:endParaRPr lang="cs-CZ" dirty="0" smtClean="0"/>
          </a:p>
          <a:p>
            <a:pPr lvl="1">
              <a:buClr>
                <a:schemeClr val="tx2"/>
              </a:buClr>
              <a:buFont typeface="Wingdings" pitchFamily="2" charset="2"/>
              <a:buChar char="v"/>
            </a:pPr>
            <a:r>
              <a:rPr lang="cs-CZ" dirty="0" smtClean="0"/>
              <a:t>vypracování úkolů, vztahujícím se ke článku</a:t>
            </a:r>
          </a:p>
          <a:p>
            <a:pPr lvl="1">
              <a:buFont typeface="Wingdings" pitchFamily="2" charset="2"/>
              <a:buChar char="v"/>
            </a:pPr>
            <a:endParaRPr lang="cs-CZ" dirty="0" smtClean="0"/>
          </a:p>
          <a:p>
            <a:pPr lvl="1">
              <a:buClr>
                <a:schemeClr val="tx2"/>
              </a:buClr>
              <a:buFont typeface="Wingdings" pitchFamily="2" charset="2"/>
              <a:buChar char="v"/>
            </a:pPr>
            <a:r>
              <a:rPr lang="cs-CZ" dirty="0" smtClean="0"/>
              <a:t>žáci se pokusí vymyslet podobný příběh, či situaci</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285720" y="0"/>
            <a:ext cx="7643866" cy="6858000"/>
          </a:xfrm>
        </p:spPr>
        <p:txBody>
          <a:bodyPr>
            <a:normAutofit fontScale="62500" lnSpcReduction="20000"/>
          </a:bodyPr>
          <a:lstStyle/>
          <a:p>
            <a:pPr>
              <a:buNone/>
            </a:pPr>
            <a:r>
              <a:rPr lang="cs-CZ" dirty="0" smtClean="0"/>
              <a:t>   </a:t>
            </a:r>
          </a:p>
          <a:p>
            <a:pPr>
              <a:buNone/>
            </a:pPr>
            <a:r>
              <a:rPr lang="cs-CZ" sz="2900" b="1" i="1" dirty="0" smtClean="0"/>
              <a:t>	Ráno. Budí mě ten nový mobil od </a:t>
            </a:r>
            <a:r>
              <a:rPr lang="cs-CZ" sz="2900" b="1" i="1" dirty="0" err="1" smtClean="0"/>
              <a:t>Vodafonu</a:t>
            </a:r>
            <a:r>
              <a:rPr lang="cs-CZ" sz="2900" b="1" i="1" dirty="0" smtClean="0"/>
              <a:t> za 7Kč. Je to tedy v mých rukou, jestli vstanu, nebo ne. Rozhoduji se pro tu první možnost, takže po vykonání potřeby na tak čistém záchodě, že by se z něj dalo jíst, protože je umytý </a:t>
            </a:r>
            <a:r>
              <a:rPr lang="cs-CZ" sz="2900" b="1" i="1" dirty="0" err="1" smtClean="0"/>
              <a:t>Domestosem</a:t>
            </a:r>
            <a:r>
              <a:rPr lang="cs-CZ" sz="2900" b="1" i="1" dirty="0" smtClean="0"/>
              <a:t>, díky němuž miliony bakterií zemřely, se ocitám v koupelně.</a:t>
            </a:r>
            <a:br>
              <a:rPr lang="cs-CZ" sz="2900" b="1" i="1" dirty="0" smtClean="0"/>
            </a:br>
            <a:r>
              <a:rPr lang="cs-CZ" sz="2900" b="1" i="1" dirty="0" smtClean="0"/>
              <a:t>Tam nemám strach o své zuby, neboť používám </a:t>
            </a:r>
            <a:r>
              <a:rPr lang="cs-CZ" sz="2900" b="1" i="1" dirty="0" err="1" smtClean="0"/>
              <a:t>Colgate</a:t>
            </a:r>
            <a:r>
              <a:rPr lang="cs-CZ" sz="2900" b="1" i="1" dirty="0" smtClean="0"/>
              <a:t> - </a:t>
            </a:r>
            <a:r>
              <a:rPr lang="cs-CZ" sz="2900" b="1" i="1" dirty="0" err="1" smtClean="0"/>
              <a:t>kartá...ček</a:t>
            </a:r>
            <a:r>
              <a:rPr lang="cs-CZ" sz="2900" b="1" i="1" dirty="0" smtClean="0"/>
              <a:t> zubařů. Snídám samozřejmě sušenky </a:t>
            </a:r>
            <a:r>
              <a:rPr lang="cs-CZ" sz="2900" b="1" i="1" dirty="0" err="1" smtClean="0"/>
              <a:t>BeBe</a:t>
            </a:r>
            <a:r>
              <a:rPr lang="cs-CZ" sz="2900" b="1" i="1" dirty="0" smtClean="0"/>
              <a:t>, ...aby mi nechyběla energie, k tomu popíjím </a:t>
            </a:r>
            <a:r>
              <a:rPr lang="cs-CZ" sz="2900" b="1" i="1" dirty="0" err="1" smtClean="0"/>
              <a:t>Granko</a:t>
            </a:r>
            <a:r>
              <a:rPr lang="cs-CZ" sz="2900" b="1" i="1" dirty="0" smtClean="0"/>
              <a:t>, neboť ráno dělá den a nakonec si nezapomenu vzít svůj </a:t>
            </a:r>
            <a:r>
              <a:rPr lang="cs-CZ" sz="2900" b="1" i="1" dirty="0" err="1" smtClean="0"/>
              <a:t>Actimel</a:t>
            </a:r>
            <a:r>
              <a:rPr lang="cs-CZ" sz="2900" b="1" i="1" dirty="0" smtClean="0"/>
              <a:t>, jinak budu mít oslabenou obranyschopnost. Po každém jídle si dávám žvýkačky Orbit, které snižují riziko vzniku zubního kazu až o 40%. Jdu se převléct. Musím ovšem použít </a:t>
            </a:r>
            <a:r>
              <a:rPr lang="cs-CZ" sz="2900" b="1" i="1" dirty="0" err="1" smtClean="0"/>
              <a:t>Rexonu</a:t>
            </a:r>
            <a:r>
              <a:rPr lang="cs-CZ" sz="2900" b="1" i="1" dirty="0" smtClean="0"/>
              <a:t>, ta mě nezradí. Beru si to staré tričko, ale protože bílá bílou je, vezmu si s úsměvem ještě svetr, který ovšem není nový, jen vypraný v </a:t>
            </a:r>
            <a:r>
              <a:rPr lang="cs-CZ" sz="2900" b="1" i="1" dirty="0" err="1" smtClean="0"/>
              <a:t>Perwolu</a:t>
            </a:r>
            <a:r>
              <a:rPr lang="cs-CZ" sz="2900" b="1" i="1" dirty="0" smtClean="0"/>
              <a:t>. Zamířím do koupelny, abych si učesala své vlasy, umyté šamponem </a:t>
            </a:r>
            <a:r>
              <a:rPr lang="cs-CZ" sz="2900" b="1" i="1" dirty="0" err="1" smtClean="0"/>
              <a:t>Elséve</a:t>
            </a:r>
            <a:r>
              <a:rPr lang="cs-CZ" sz="2900" b="1" i="1" dirty="0" smtClean="0"/>
              <a:t> od L´</a:t>
            </a:r>
            <a:r>
              <a:rPr lang="cs-CZ" sz="2900" b="1" i="1" dirty="0" err="1" smtClean="0"/>
              <a:t>Orealu</a:t>
            </a:r>
            <a:r>
              <a:rPr lang="cs-CZ" sz="2900" b="1" i="1" dirty="0" smtClean="0"/>
              <a:t>, vždyť já za to stojím. Před zrcadlem už ale mamka řeší dilema, jakou si vzít řasenku. Jestli </a:t>
            </a:r>
            <a:r>
              <a:rPr lang="cs-CZ" sz="2900" b="1" i="1" dirty="0" err="1" smtClean="0"/>
              <a:t>Obsesión</a:t>
            </a:r>
            <a:r>
              <a:rPr lang="cs-CZ" sz="2900" b="1" i="1" dirty="0" smtClean="0"/>
              <a:t> a bude tak posedlá objemem a délkou svých řas, což není hřích, nebo </a:t>
            </a:r>
            <a:r>
              <a:rPr lang="cs-CZ" sz="2900" b="1" i="1" dirty="0" err="1" smtClean="0"/>
              <a:t>Astor</a:t>
            </a:r>
            <a:r>
              <a:rPr lang="cs-CZ" sz="2900" b="1" i="1" dirty="0" smtClean="0"/>
              <a:t>, protože je krásné být sama sebou. To už je vzhůru i taťka. Smaží si volské oko na pánvi od </a:t>
            </a:r>
            <a:r>
              <a:rPr lang="cs-CZ" sz="2900" b="1" i="1" dirty="0" err="1" smtClean="0"/>
              <a:t>Tefalu</a:t>
            </a:r>
            <a:r>
              <a:rPr lang="cs-CZ" sz="2900" b="1" i="1" dirty="0" smtClean="0"/>
              <a:t>, neboť chytré věci nenahradíš.</a:t>
            </a:r>
            <a:br>
              <a:rPr lang="cs-CZ" sz="2900" b="1" i="1" dirty="0" smtClean="0"/>
            </a:br>
            <a:r>
              <a:rPr lang="cs-CZ" sz="2900" b="1" i="1" dirty="0" smtClean="0"/>
              <a:t>Co to tu tak krásně voní? </a:t>
            </a:r>
            <a:r>
              <a:rPr lang="cs-CZ" sz="2900" b="1" i="1" dirty="0" err="1" smtClean="0"/>
              <a:t>Áá</a:t>
            </a:r>
            <a:r>
              <a:rPr lang="cs-CZ" sz="2900" b="1" i="1" dirty="0" smtClean="0"/>
              <a:t>, </a:t>
            </a:r>
            <a:r>
              <a:rPr lang="cs-CZ" sz="2900" b="1" i="1" dirty="0" err="1" smtClean="0"/>
              <a:t>Jihlavanka</a:t>
            </a:r>
            <a:r>
              <a:rPr lang="cs-CZ" sz="2900" b="1" i="1" dirty="0" smtClean="0"/>
              <a:t>, poctivá káva. Obouvám si boty od </a:t>
            </a:r>
            <a:r>
              <a:rPr lang="cs-CZ" sz="2900" b="1" i="1" dirty="0" err="1" smtClean="0"/>
              <a:t>Rena</a:t>
            </a:r>
            <a:r>
              <a:rPr lang="cs-CZ" sz="2900" b="1" i="1" dirty="0" smtClean="0"/>
              <a:t>, které už nevyzuji. Na svačinu mám Disko, abych ve škole mohla zatočit s nudou, a Kofolu. Tu přece miluji, takže není co řešit. Brácha ovšem dává přednost Spritu, žízeň totiž nikdy nevyhraje, mamka </a:t>
            </a:r>
            <a:r>
              <a:rPr lang="cs-CZ" sz="2900" b="1" i="1" dirty="0" err="1" smtClean="0"/>
              <a:t>Aquile</a:t>
            </a:r>
            <a:r>
              <a:rPr lang="cs-CZ" sz="2900" b="1" i="1" dirty="0" smtClean="0"/>
              <a:t>, aby byla zdravější a krásnější jako miss a taťka má více chuti do života s Poděbradkou. Odcházím a protože jsem pojištěna u České pojišťovny, která chrání mé sny, nebojím se, že o ně během dne přijdu...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6. Hodina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Nejlepší nabídka - Každá skupina si vybere ve třídě nějaký předmět, nejlépe nefungující nebo pokažený (např. nepíšící tužka). Pomocí manipulace se budou snažit tento předmět prodat spolužákům. Spolužáci potom výkon obodují. Výsledek podtrhněte. (Platí body, které zvolila většina.)</a:t>
            </a:r>
          </a:p>
          <a:p>
            <a:pPr>
              <a:buNone/>
            </a:pPr>
            <a:endParaRPr lang="cs-CZ" dirty="0" smtClean="0"/>
          </a:p>
          <a:p>
            <a:endParaRPr lang="cs-CZ" i="1" u="sng" dirty="0" smtClean="0"/>
          </a:p>
          <a:p>
            <a:endParaRPr lang="cs-CZ" i="1" u="sng" dirty="0" smtClean="0"/>
          </a:p>
          <a:p>
            <a:r>
              <a:rPr lang="cs-CZ" dirty="0" smtClean="0"/>
              <a:t>Video - Výběr z nejlepších českých a světových reklam.</a:t>
            </a:r>
          </a:p>
          <a:p>
            <a:r>
              <a:rPr lang="cs-CZ" dirty="0" smtClean="0"/>
              <a:t>Zhodnocení a závěr</a:t>
            </a:r>
          </a:p>
          <a:p>
            <a:endParaRPr lang="cs-CZ" dirty="0"/>
          </a:p>
        </p:txBody>
      </p:sp>
      <p:sp>
        <p:nvSpPr>
          <p:cNvPr id="4" name="Výbuch 1 3"/>
          <p:cNvSpPr/>
          <p:nvPr/>
        </p:nvSpPr>
        <p:spPr>
          <a:xfrm>
            <a:off x="214282" y="4071942"/>
            <a:ext cx="2928958" cy="114300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i="1" dirty="0"/>
              <a:t>2 body – koupil/a bych</a:t>
            </a:r>
            <a:endParaRPr lang="cs-CZ" dirty="0"/>
          </a:p>
        </p:txBody>
      </p:sp>
      <p:sp>
        <p:nvSpPr>
          <p:cNvPr id="5" name="Výbuch 1 4"/>
          <p:cNvSpPr/>
          <p:nvPr/>
        </p:nvSpPr>
        <p:spPr>
          <a:xfrm>
            <a:off x="2857488" y="4000504"/>
            <a:ext cx="3000396" cy="121444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i="1" dirty="0"/>
              <a:t>1bod – možná bych koupil/a</a:t>
            </a:r>
            <a:endParaRPr lang="cs-CZ" dirty="0"/>
          </a:p>
        </p:txBody>
      </p:sp>
      <p:sp>
        <p:nvSpPr>
          <p:cNvPr id="6" name="Výbuch 1 5"/>
          <p:cNvSpPr/>
          <p:nvPr/>
        </p:nvSpPr>
        <p:spPr>
          <a:xfrm>
            <a:off x="5429256" y="4000504"/>
            <a:ext cx="3143272" cy="128588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i="1" dirty="0"/>
              <a:t>0 bodů – nekoupil/a bych</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118</TotalTime>
  <Words>191</Words>
  <Application>Microsoft Office PowerPoint</Application>
  <PresentationFormat>Předvádění na obrazovce (4:3)</PresentationFormat>
  <Paragraphs>50</Paragraphs>
  <Slides>8</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8</vt:i4>
      </vt:variant>
    </vt:vector>
  </HeadingPairs>
  <TitlesOfParts>
    <vt:vector size="10" baseType="lpstr">
      <vt:lpstr>Bohatý</vt:lpstr>
      <vt:lpstr>Prezentace</vt:lpstr>
      <vt:lpstr>Manipulativní reklama</vt:lpstr>
      <vt:lpstr>Zařazení do RVP</vt:lpstr>
      <vt:lpstr>1. hodina</vt:lpstr>
      <vt:lpstr>2. Hodina</vt:lpstr>
      <vt:lpstr>3 – 4. Hodina</vt:lpstr>
      <vt:lpstr>5. hodina</vt:lpstr>
      <vt:lpstr>Snímek 7</vt:lpstr>
      <vt:lpstr>6. Hodina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Pilecka</dc:creator>
  <cp:lastModifiedBy>Pilecka</cp:lastModifiedBy>
  <cp:revision>7</cp:revision>
  <dcterms:created xsi:type="dcterms:W3CDTF">2012-03-19T20:15:26Z</dcterms:created>
  <dcterms:modified xsi:type="dcterms:W3CDTF">2012-04-12T15:38:04Z</dcterms:modified>
</cp:coreProperties>
</file>