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417F8-63A2-461E-B964-FBB1A371DD4A}" type="datetimeFigureOut">
              <a:rPr lang="cs-CZ" smtClean="0"/>
              <a:t>6.4.2012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F4C36-2F27-4FD9-97CC-E1EB6DC6D6A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4C36-2F27-4FD9-97CC-E1EB6DC6D6A0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4C36-2F27-4FD9-97CC-E1EB6DC6D6A0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4C36-2F27-4FD9-97CC-E1EB6DC6D6A0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4C36-2F27-4FD9-97CC-E1EB6DC6D6A0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4C36-2F27-4FD9-97CC-E1EB6DC6D6A0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4C36-2F27-4FD9-97CC-E1EB6DC6D6A0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F4C36-2F27-4FD9-97CC-E1EB6DC6D6A0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5A4FEDB-CBF8-4561-AA12-123DCEE81652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D3ABE1A-606A-4D7A-9492-C8272E6664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fashionmodel.mtx5.com/wp-content/uploads/2008/09/twiggy-19601.jpg" TargetMode="External"/><Relationship Id="rId3" Type="http://schemas.openxmlformats.org/officeDocument/2006/relationships/hyperlink" Target="http://nd05.jxs.cz/899/808/5182e9bc9f_83919887_o2.jpg" TargetMode="External"/><Relationship Id="rId7" Type="http://schemas.openxmlformats.org/officeDocument/2006/relationships/hyperlink" Target="http://i.lidovky.cz/11/012/lngal/GLU386464_Coco_Chanel3.jpg" TargetMode="External"/><Relationship Id="rId12" Type="http://schemas.openxmlformats.org/officeDocument/2006/relationships/hyperlink" Target="http://s3.she.be/fr/imgpath/assets_img_she/2011/08/04/1939106/des-enfants-soignes-pour-anorexie-au-royaume-uni_1000x667.JPG" TargetMode="External"/><Relationship Id="rId2" Type="http://schemas.openxmlformats.org/officeDocument/2006/relationships/hyperlink" Target="http://absolventi.gymcheb.cz/2010/ngthanh/jablka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omenskeho66.cz/materialy/dejepis/6%20venuse%20melska.jpg" TargetMode="External"/><Relationship Id="rId11" Type="http://schemas.openxmlformats.org/officeDocument/2006/relationships/hyperlink" Target="http://www.schoko-bella.de/bild/2008/07/uglypeople.jpg" TargetMode="External"/><Relationship Id="rId5" Type="http://schemas.openxmlformats.org/officeDocument/2006/relationships/hyperlink" Target="http://simonak.eu/images/obrazky_hl_str/vestonicka_venuse.jpg" TargetMode="External"/><Relationship Id="rId10" Type="http://schemas.openxmlformats.org/officeDocument/2006/relationships/hyperlink" Target="http://4.bp.blogspot.com/-WvGBCQspL3Y/Tandn6T9MvI/AAAAAAAAC7U/gUIPctRunr8/s1600/barbie.jpg" TargetMode="External"/><Relationship Id="rId4" Type="http://schemas.openxmlformats.org/officeDocument/2006/relationships/hyperlink" Target="http://simonedebeauvoire.s.i.pic.centerblog.net/8qofl24d.jpg" TargetMode="External"/><Relationship Id="rId9" Type="http://schemas.openxmlformats.org/officeDocument/2006/relationships/hyperlink" Target="http://www.binmagazine.cz/media/photos/fashion/bohemske-a-sik-takove-jsou-modni-ikony-roku-2011/kate-moss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YhCn0jf46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Ideál krásy a poruchy příjmu potravy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Lenka Říhová</a:t>
            </a:r>
          </a:p>
          <a:p>
            <a:r>
              <a:rPr lang="cs-CZ" dirty="0" smtClean="0"/>
              <a:t>209920</a:t>
            </a:r>
            <a:endParaRPr lang="cs-CZ" dirty="0"/>
          </a:p>
        </p:txBody>
      </p:sp>
      <p:pic>
        <p:nvPicPr>
          <p:cNvPr id="1026" name="Picture 2" descr="C:\Users\VAIO\Downloads\jabl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980727"/>
            <a:ext cx="3859903" cy="2174399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8316416" y="2996952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1.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908720"/>
            <a:ext cx="8229600" cy="13661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800" dirty="0" smtClean="0"/>
              <a:t>Děkuji za pozornost!</a:t>
            </a:r>
            <a:endParaRPr lang="cs-CZ" sz="4800" dirty="0"/>
          </a:p>
        </p:txBody>
      </p:sp>
      <p:pic>
        <p:nvPicPr>
          <p:cNvPr id="3074" name="Picture 2" descr="C:\Users\VAIO\Downloads\des-enfants-soignes-pour-anorexie-au-royaume-uni_1000x6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492896"/>
            <a:ext cx="5698604" cy="3800969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7308304" y="594928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11.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absolventi.</a:t>
            </a:r>
            <a:r>
              <a:rPr lang="cs-CZ" dirty="0" err="1" smtClean="0">
                <a:hlinkClick r:id="rId2"/>
              </a:rPr>
              <a:t>gymcheb.cz</a:t>
            </a:r>
            <a:r>
              <a:rPr lang="cs-CZ" dirty="0" smtClean="0">
                <a:hlinkClick r:id="rId2"/>
              </a:rPr>
              <a:t>/2010/</a:t>
            </a:r>
            <a:r>
              <a:rPr lang="cs-CZ" dirty="0" err="1" smtClean="0">
                <a:hlinkClick r:id="rId2"/>
              </a:rPr>
              <a:t>ngthanh</a:t>
            </a:r>
            <a:r>
              <a:rPr lang="cs-CZ" dirty="0" smtClean="0">
                <a:hlinkClick r:id="rId2"/>
              </a:rPr>
              <a:t>/jablka.</a:t>
            </a:r>
            <a:r>
              <a:rPr lang="cs-CZ" dirty="0" err="1" smtClean="0">
                <a:hlinkClick r:id="rId2"/>
              </a:rPr>
              <a:t>jpg</a:t>
            </a:r>
            <a:endParaRPr lang="cs-CZ" dirty="0" smtClean="0">
              <a:hlinkClick r:id="rId3"/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dirty="0" smtClean="0">
                <a:hlinkClick r:id="rId3"/>
              </a:rPr>
              <a:t>http</a:t>
            </a:r>
            <a:r>
              <a:rPr lang="cs-CZ" dirty="0" smtClean="0">
                <a:hlinkClick r:id="rId3"/>
              </a:rPr>
              <a:t>://nd05.jxs.cz/899/808/5182e9bc9f_83919887_o2.jpg</a:t>
            </a:r>
            <a:endParaRPr lang="cs-CZ" dirty="0" smtClean="0"/>
          </a:p>
          <a:p>
            <a:pPr marL="633222" indent="-514350">
              <a:buFont typeface="+mj-lt"/>
              <a:buAutoNum type="arabicPeriod"/>
            </a:pPr>
            <a:r>
              <a:rPr lang="cs-CZ" dirty="0" smtClean="0">
                <a:hlinkClick r:id="rId4"/>
              </a:rPr>
              <a:t>http://simonedebeauvoire.s.i.pic.centerblog.net/8qofl24d.jpg</a:t>
            </a:r>
            <a:endParaRPr lang="cs-CZ" dirty="0" smtClean="0"/>
          </a:p>
          <a:p>
            <a:pPr marL="633222" indent="-514350">
              <a:buFont typeface="+mj-lt"/>
              <a:buAutoNum type="arabicPeriod"/>
            </a:pPr>
            <a:r>
              <a:rPr lang="cs-CZ" u="sng" dirty="0" smtClean="0">
                <a:hlinkClick r:id="rId5"/>
              </a:rPr>
              <a:t>http</a:t>
            </a:r>
            <a:r>
              <a:rPr lang="cs-CZ" u="sng" dirty="0" smtClean="0">
                <a:hlinkClick r:id="rId5"/>
              </a:rPr>
              <a:t>://simonak.eu/images/obrazky_hl_str/vestonicka_venuse.jpg</a:t>
            </a:r>
            <a:endParaRPr lang="cs-CZ" dirty="0" smtClean="0"/>
          </a:p>
          <a:p>
            <a:pPr marL="633222" indent="-514350">
              <a:buFont typeface="+mj-lt"/>
              <a:buAutoNum type="arabicPeriod"/>
            </a:pPr>
            <a:r>
              <a:rPr lang="cs-CZ" u="sng" dirty="0" smtClean="0">
                <a:hlinkClick r:id="rId6"/>
              </a:rPr>
              <a:t>http://www.komenskeho66.cz/</a:t>
            </a:r>
            <a:r>
              <a:rPr lang="cs-CZ" u="sng" dirty="0" err="1" smtClean="0">
                <a:hlinkClick r:id="rId6"/>
              </a:rPr>
              <a:t>materialy</a:t>
            </a:r>
            <a:r>
              <a:rPr lang="cs-CZ" u="sng" dirty="0" smtClean="0">
                <a:hlinkClick r:id="rId6"/>
              </a:rPr>
              <a:t>/</a:t>
            </a:r>
            <a:r>
              <a:rPr lang="cs-CZ" u="sng" dirty="0" err="1" smtClean="0">
                <a:hlinkClick r:id="rId6"/>
              </a:rPr>
              <a:t>dejepis</a:t>
            </a:r>
            <a:r>
              <a:rPr lang="cs-CZ" u="sng" dirty="0" smtClean="0">
                <a:hlinkClick r:id="rId6"/>
              </a:rPr>
              <a:t>/6%20venuse%20melska.jpg</a:t>
            </a:r>
            <a:endParaRPr lang="cs-CZ" dirty="0" smtClean="0"/>
          </a:p>
          <a:p>
            <a:pPr marL="633222" indent="-514350">
              <a:buFont typeface="+mj-lt"/>
              <a:buAutoNum type="arabicPeriod"/>
            </a:pPr>
            <a:r>
              <a:rPr lang="cs-CZ" u="sng" dirty="0" smtClean="0">
                <a:hlinkClick r:id="rId7"/>
              </a:rPr>
              <a:t>http://i.lidovky.</a:t>
            </a:r>
            <a:r>
              <a:rPr lang="cs-CZ" u="sng" dirty="0" err="1" smtClean="0">
                <a:hlinkClick r:id="rId7"/>
              </a:rPr>
              <a:t>cz</a:t>
            </a:r>
            <a:r>
              <a:rPr lang="cs-CZ" u="sng" dirty="0" smtClean="0">
                <a:hlinkClick r:id="rId7"/>
              </a:rPr>
              <a:t>/11/012/</a:t>
            </a:r>
            <a:r>
              <a:rPr lang="cs-CZ" u="sng" dirty="0" err="1" smtClean="0">
                <a:hlinkClick r:id="rId7"/>
              </a:rPr>
              <a:t>lngal</a:t>
            </a:r>
            <a:r>
              <a:rPr lang="cs-CZ" u="sng" dirty="0" smtClean="0">
                <a:hlinkClick r:id="rId7"/>
              </a:rPr>
              <a:t>/GLU386464_</a:t>
            </a:r>
            <a:r>
              <a:rPr lang="cs-CZ" u="sng" dirty="0" err="1" smtClean="0">
                <a:hlinkClick r:id="rId7"/>
              </a:rPr>
              <a:t>Coco</a:t>
            </a:r>
            <a:r>
              <a:rPr lang="cs-CZ" u="sng" dirty="0" smtClean="0">
                <a:hlinkClick r:id="rId7"/>
              </a:rPr>
              <a:t>_Chanel3.jpg</a:t>
            </a:r>
            <a:endParaRPr lang="cs-CZ" dirty="0" smtClean="0"/>
          </a:p>
          <a:p>
            <a:pPr marL="633222" indent="-514350">
              <a:buFont typeface="+mj-lt"/>
              <a:buAutoNum type="arabicPeriod"/>
            </a:pPr>
            <a:r>
              <a:rPr lang="cs-CZ" u="sng" dirty="0" smtClean="0">
                <a:hlinkClick r:id="rId8"/>
              </a:rPr>
              <a:t>http://fashionmodel.mtx5.com/</a:t>
            </a:r>
            <a:r>
              <a:rPr lang="cs-CZ" u="sng" dirty="0" err="1" smtClean="0">
                <a:hlinkClick r:id="rId8"/>
              </a:rPr>
              <a:t>wp</a:t>
            </a:r>
            <a:r>
              <a:rPr lang="cs-CZ" u="sng" dirty="0" smtClean="0">
                <a:hlinkClick r:id="rId8"/>
              </a:rPr>
              <a:t>-</a:t>
            </a:r>
            <a:r>
              <a:rPr lang="cs-CZ" u="sng" dirty="0" err="1" smtClean="0">
                <a:hlinkClick r:id="rId8"/>
              </a:rPr>
              <a:t>content</a:t>
            </a:r>
            <a:r>
              <a:rPr lang="cs-CZ" u="sng" dirty="0" smtClean="0">
                <a:hlinkClick r:id="rId8"/>
              </a:rPr>
              <a:t>/</a:t>
            </a:r>
            <a:r>
              <a:rPr lang="cs-CZ" u="sng" dirty="0" err="1" smtClean="0">
                <a:hlinkClick r:id="rId8"/>
              </a:rPr>
              <a:t>uploads</a:t>
            </a:r>
            <a:r>
              <a:rPr lang="cs-CZ" u="sng" dirty="0" smtClean="0">
                <a:hlinkClick r:id="rId8"/>
              </a:rPr>
              <a:t>/2008/09/</a:t>
            </a:r>
            <a:r>
              <a:rPr lang="cs-CZ" u="sng" dirty="0" err="1" smtClean="0">
                <a:hlinkClick r:id="rId8"/>
              </a:rPr>
              <a:t>twiggy</a:t>
            </a:r>
            <a:r>
              <a:rPr lang="cs-CZ" u="sng" dirty="0" smtClean="0">
                <a:hlinkClick r:id="rId8"/>
              </a:rPr>
              <a:t>-19601.jpg</a:t>
            </a:r>
            <a:endParaRPr lang="cs-CZ" dirty="0" smtClean="0"/>
          </a:p>
          <a:p>
            <a:pPr marL="633222" indent="-514350">
              <a:buFont typeface="+mj-lt"/>
              <a:buAutoNum type="arabicPeriod"/>
            </a:pPr>
            <a:r>
              <a:rPr lang="cs-CZ" u="sng" dirty="0" smtClean="0">
                <a:hlinkClick r:id="rId9"/>
              </a:rPr>
              <a:t>http://</a:t>
            </a:r>
            <a:r>
              <a:rPr lang="cs-CZ" u="sng" dirty="0" smtClean="0">
                <a:hlinkClick r:id="rId9"/>
              </a:rPr>
              <a:t>www.</a:t>
            </a:r>
            <a:r>
              <a:rPr lang="cs-CZ" u="sng" dirty="0" err="1" smtClean="0">
                <a:hlinkClick r:id="rId9"/>
              </a:rPr>
              <a:t>binmagazine.cz</a:t>
            </a:r>
            <a:r>
              <a:rPr lang="cs-CZ" u="sng" dirty="0" smtClean="0">
                <a:hlinkClick r:id="rId9"/>
              </a:rPr>
              <a:t>/media/</a:t>
            </a:r>
            <a:r>
              <a:rPr lang="cs-CZ" u="sng" dirty="0" err="1" smtClean="0">
                <a:hlinkClick r:id="rId9"/>
              </a:rPr>
              <a:t>photos</a:t>
            </a:r>
            <a:r>
              <a:rPr lang="cs-CZ" u="sng" dirty="0" smtClean="0">
                <a:hlinkClick r:id="rId9"/>
              </a:rPr>
              <a:t>/</a:t>
            </a:r>
            <a:r>
              <a:rPr lang="cs-CZ" u="sng" dirty="0" err="1" smtClean="0">
                <a:hlinkClick r:id="rId9"/>
              </a:rPr>
              <a:t>fashion</a:t>
            </a:r>
            <a:r>
              <a:rPr lang="cs-CZ" u="sng" dirty="0" smtClean="0">
                <a:hlinkClick r:id="rId9"/>
              </a:rPr>
              <a:t>/</a:t>
            </a:r>
            <a:r>
              <a:rPr lang="cs-CZ" u="sng" dirty="0" err="1" smtClean="0">
                <a:hlinkClick r:id="rId9"/>
              </a:rPr>
              <a:t>bohemske</a:t>
            </a:r>
            <a:r>
              <a:rPr lang="cs-CZ" u="sng" dirty="0" smtClean="0">
                <a:hlinkClick r:id="rId9"/>
              </a:rPr>
              <a:t>-a-</a:t>
            </a:r>
            <a:r>
              <a:rPr lang="cs-CZ" u="sng" dirty="0" err="1" smtClean="0">
                <a:hlinkClick r:id="rId9"/>
              </a:rPr>
              <a:t>sik</a:t>
            </a:r>
            <a:r>
              <a:rPr lang="cs-CZ" u="sng" dirty="0" smtClean="0">
                <a:hlinkClick r:id="rId9"/>
              </a:rPr>
              <a:t>-</a:t>
            </a:r>
            <a:r>
              <a:rPr lang="cs-CZ" u="sng" dirty="0" err="1" smtClean="0">
                <a:hlinkClick r:id="rId9"/>
              </a:rPr>
              <a:t>takove</a:t>
            </a:r>
            <a:r>
              <a:rPr lang="cs-CZ" u="sng" dirty="0" smtClean="0">
                <a:hlinkClick r:id="rId9"/>
              </a:rPr>
              <a:t>-jsou-</a:t>
            </a:r>
            <a:r>
              <a:rPr lang="cs-CZ" u="sng" dirty="0" err="1" smtClean="0">
                <a:hlinkClick r:id="rId9"/>
              </a:rPr>
              <a:t>modni</a:t>
            </a:r>
            <a:r>
              <a:rPr lang="cs-CZ" u="sng" dirty="0" smtClean="0">
                <a:hlinkClick r:id="rId9"/>
              </a:rPr>
              <a:t>-ikony-roku-2011/kate-</a:t>
            </a:r>
            <a:r>
              <a:rPr lang="cs-CZ" u="sng" dirty="0" err="1" smtClean="0">
                <a:hlinkClick r:id="rId9"/>
              </a:rPr>
              <a:t>moss.jpg</a:t>
            </a:r>
            <a:endParaRPr lang="cs-CZ" u="sng" dirty="0" smtClean="0"/>
          </a:p>
          <a:p>
            <a:pPr marL="633222" indent="-514350">
              <a:buFont typeface="+mj-lt"/>
              <a:buAutoNum type="arabicPeriod"/>
            </a:pPr>
            <a:r>
              <a:rPr lang="cs-CZ" u="sng" dirty="0" smtClean="0">
                <a:hlinkClick r:id="rId10"/>
              </a:rPr>
              <a:t>http://4.bp.blogspot.com/-WvGBCQspL3Y/Tandn6T9MvI/AAAAAAAAC7U/gUIPctRunr8/s1600/</a:t>
            </a:r>
            <a:r>
              <a:rPr lang="cs-CZ" u="sng" dirty="0" err="1" smtClean="0">
                <a:hlinkClick r:id="rId10"/>
              </a:rPr>
              <a:t>barbie.jpg</a:t>
            </a:r>
            <a:endParaRPr lang="cs-CZ" dirty="0" smtClean="0"/>
          </a:p>
          <a:p>
            <a:pPr marL="633222" indent="-514350">
              <a:buFont typeface="+mj-lt"/>
              <a:buAutoNum type="arabicPeriod"/>
            </a:pPr>
            <a:r>
              <a:rPr lang="cs-CZ" u="sng" dirty="0" smtClean="0">
                <a:hlinkClick r:id="rId11"/>
              </a:rPr>
              <a:t>http://www.</a:t>
            </a:r>
            <a:r>
              <a:rPr lang="cs-CZ" u="sng" dirty="0" err="1" smtClean="0">
                <a:hlinkClick r:id="rId11"/>
              </a:rPr>
              <a:t>schoko</a:t>
            </a:r>
            <a:r>
              <a:rPr lang="cs-CZ" u="sng" dirty="0" smtClean="0">
                <a:hlinkClick r:id="rId11"/>
              </a:rPr>
              <a:t>-</a:t>
            </a:r>
            <a:r>
              <a:rPr lang="cs-CZ" u="sng" dirty="0" err="1" smtClean="0">
                <a:hlinkClick r:id="rId11"/>
              </a:rPr>
              <a:t>bella.de</a:t>
            </a:r>
            <a:r>
              <a:rPr lang="cs-CZ" u="sng" dirty="0" smtClean="0">
                <a:hlinkClick r:id="rId11"/>
              </a:rPr>
              <a:t>/</a:t>
            </a:r>
            <a:r>
              <a:rPr lang="cs-CZ" u="sng" dirty="0" err="1" smtClean="0">
                <a:hlinkClick r:id="rId11"/>
              </a:rPr>
              <a:t>bild</a:t>
            </a:r>
            <a:r>
              <a:rPr lang="cs-CZ" u="sng" dirty="0" smtClean="0">
                <a:hlinkClick r:id="rId11"/>
              </a:rPr>
              <a:t>//</a:t>
            </a:r>
            <a:r>
              <a:rPr lang="cs-CZ" u="sng" dirty="0" smtClean="0">
                <a:hlinkClick r:id="rId11"/>
              </a:rPr>
              <a:t>2008/07/</a:t>
            </a:r>
            <a:r>
              <a:rPr lang="cs-CZ" u="sng" dirty="0" err="1" smtClean="0">
                <a:hlinkClick r:id="rId11"/>
              </a:rPr>
              <a:t>uglypeople.jpg</a:t>
            </a:r>
            <a:endParaRPr lang="cs-CZ" u="sng" dirty="0" smtClean="0"/>
          </a:p>
          <a:p>
            <a:pPr marL="633222" indent="-514350">
              <a:buFont typeface="+mj-lt"/>
              <a:buAutoNum type="arabicPeriod"/>
            </a:pPr>
            <a:r>
              <a:rPr lang="cs-CZ" dirty="0" smtClean="0">
                <a:hlinkClick r:id="rId12"/>
              </a:rPr>
              <a:t>http://</a:t>
            </a:r>
            <a:r>
              <a:rPr lang="cs-CZ" dirty="0" smtClean="0">
                <a:hlinkClick r:id="rId12"/>
              </a:rPr>
              <a:t>s3.she.be/fr/</a:t>
            </a:r>
            <a:r>
              <a:rPr lang="cs-CZ" dirty="0" err="1" smtClean="0">
                <a:hlinkClick r:id="rId12"/>
              </a:rPr>
              <a:t>imgpath</a:t>
            </a:r>
            <a:r>
              <a:rPr lang="cs-CZ" dirty="0" smtClean="0">
                <a:hlinkClick r:id="rId12"/>
              </a:rPr>
              <a:t>/</a:t>
            </a:r>
            <a:r>
              <a:rPr lang="cs-CZ" dirty="0" err="1" smtClean="0">
                <a:hlinkClick r:id="rId12"/>
              </a:rPr>
              <a:t>assets</a:t>
            </a:r>
            <a:r>
              <a:rPr lang="cs-CZ" dirty="0" smtClean="0">
                <a:hlinkClick r:id="rId12"/>
              </a:rPr>
              <a:t>_</a:t>
            </a:r>
            <a:r>
              <a:rPr lang="cs-CZ" dirty="0" err="1" smtClean="0">
                <a:hlinkClick r:id="rId12"/>
              </a:rPr>
              <a:t>img</a:t>
            </a:r>
            <a:r>
              <a:rPr lang="cs-CZ" dirty="0" smtClean="0">
                <a:hlinkClick r:id="rId12"/>
              </a:rPr>
              <a:t>_</a:t>
            </a:r>
            <a:r>
              <a:rPr lang="cs-CZ" dirty="0" err="1" smtClean="0">
                <a:hlinkClick r:id="rId12"/>
              </a:rPr>
              <a:t>she</a:t>
            </a:r>
            <a:r>
              <a:rPr lang="cs-CZ" dirty="0" smtClean="0">
                <a:hlinkClick r:id="rId12"/>
              </a:rPr>
              <a:t>/2011/08/04/1939106/des-</a:t>
            </a:r>
            <a:r>
              <a:rPr lang="cs-CZ" dirty="0" err="1" smtClean="0">
                <a:hlinkClick r:id="rId12"/>
              </a:rPr>
              <a:t>enfants</a:t>
            </a:r>
            <a:r>
              <a:rPr lang="cs-CZ" dirty="0" smtClean="0">
                <a:hlinkClick r:id="rId12"/>
              </a:rPr>
              <a:t>-</a:t>
            </a:r>
            <a:r>
              <a:rPr lang="cs-CZ" dirty="0" err="1" smtClean="0">
                <a:hlinkClick r:id="rId12"/>
              </a:rPr>
              <a:t>soignes</a:t>
            </a:r>
            <a:r>
              <a:rPr lang="cs-CZ" dirty="0" smtClean="0">
                <a:hlinkClick r:id="rId12"/>
              </a:rPr>
              <a:t>-</a:t>
            </a:r>
            <a:r>
              <a:rPr lang="cs-CZ" dirty="0" err="1" smtClean="0">
                <a:hlinkClick r:id="rId12"/>
              </a:rPr>
              <a:t>pour</a:t>
            </a:r>
            <a:r>
              <a:rPr lang="cs-CZ" dirty="0" smtClean="0">
                <a:hlinkClick r:id="rId12"/>
              </a:rPr>
              <a:t>-anorexie-au-</a:t>
            </a:r>
            <a:r>
              <a:rPr lang="cs-CZ" dirty="0" err="1" smtClean="0">
                <a:hlinkClick r:id="rId12"/>
              </a:rPr>
              <a:t>royaume</a:t>
            </a:r>
            <a:r>
              <a:rPr lang="cs-CZ" dirty="0" smtClean="0">
                <a:hlinkClick r:id="rId12"/>
              </a:rPr>
              <a:t>-</a:t>
            </a:r>
            <a:r>
              <a:rPr lang="cs-CZ" dirty="0" err="1" smtClean="0">
                <a:hlinkClick r:id="rId12"/>
              </a:rPr>
              <a:t>uni</a:t>
            </a:r>
            <a:r>
              <a:rPr lang="cs-CZ" dirty="0" smtClean="0">
                <a:hlinkClick r:id="rId12"/>
              </a:rPr>
              <a:t>_1000x667.JPG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Zařazení dle RVP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Třída: </a:t>
            </a:r>
            <a:r>
              <a:rPr lang="cs-CZ" dirty="0" smtClean="0"/>
              <a:t>9. ročník</a:t>
            </a:r>
          </a:p>
          <a:p>
            <a:r>
              <a:rPr lang="cs-CZ" b="1" dirty="0" smtClean="0"/>
              <a:t>Hodinová dotace: </a:t>
            </a:r>
            <a:r>
              <a:rPr lang="cs-CZ" dirty="0" smtClean="0"/>
              <a:t>6 hodin</a:t>
            </a:r>
          </a:p>
          <a:p>
            <a:r>
              <a:rPr lang="cs-CZ" b="1" dirty="0" smtClean="0"/>
              <a:t>Vzdělávací oblast: </a:t>
            </a:r>
            <a:r>
              <a:rPr lang="cs-CZ" dirty="0" smtClean="0"/>
              <a:t>Člověk a zdraví</a:t>
            </a:r>
          </a:p>
          <a:p>
            <a:r>
              <a:rPr lang="cs-CZ" b="1" dirty="0" smtClean="0"/>
              <a:t>Vzdělávací obor: </a:t>
            </a:r>
            <a:r>
              <a:rPr lang="cs-CZ" dirty="0" smtClean="0"/>
              <a:t>Výchova ke zdraví</a:t>
            </a:r>
          </a:p>
          <a:p>
            <a:r>
              <a:rPr lang="cs-CZ" b="1" dirty="0" smtClean="0"/>
              <a:t>VVC:	</a:t>
            </a:r>
            <a:endParaRPr lang="cs-CZ" dirty="0" smtClean="0"/>
          </a:p>
          <a:p>
            <a:pPr lvl="1"/>
            <a:r>
              <a:rPr lang="cs-CZ" dirty="0" smtClean="0"/>
              <a:t>Žák vysvětlí, co jsou to poruchy příjmu potravy.</a:t>
            </a:r>
            <a:r>
              <a:rPr lang="cs-CZ" b="1" dirty="0" smtClean="0"/>
              <a:t> </a:t>
            </a:r>
            <a:r>
              <a:rPr lang="cs-CZ" dirty="0" smtClean="0"/>
              <a:t> 	</a:t>
            </a:r>
          </a:p>
          <a:p>
            <a:pPr lvl="1"/>
            <a:r>
              <a:rPr lang="cs-CZ" dirty="0" smtClean="0"/>
              <a:t>Žák vyjmenuje základní druhy poruch příjmu potravy.</a:t>
            </a:r>
          </a:p>
          <a:p>
            <a:pPr lvl="1"/>
            <a:r>
              <a:rPr lang="cs-CZ" dirty="0" smtClean="0"/>
              <a:t>Žák dokáže formulovat, jakým způsobem lze ve svém okolí rozpoznat osobu trpící poruchami příjmu potravy.</a:t>
            </a:r>
          </a:p>
          <a:p>
            <a:pPr lvl="1"/>
            <a:r>
              <a:rPr lang="cs-CZ" dirty="0" smtClean="0"/>
              <a:t>Žák rozvíjí schopnost vnímat sebe sama jako dokonalou bytost.</a:t>
            </a:r>
          </a:p>
          <a:p>
            <a:pPr lvl="1"/>
            <a:r>
              <a:rPr lang="cs-CZ" dirty="0" smtClean="0"/>
              <a:t>Žák chápe klamavost médií ve vztahu k ideálu krásy.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229600" cy="505802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Použité metody: </a:t>
            </a:r>
            <a:r>
              <a:rPr lang="cs-CZ" dirty="0" smtClean="0"/>
              <a:t>výklad,výukový rozhovor,  práce s textem, diskuze, práce ve skupině, video, samostatná práce</a:t>
            </a:r>
          </a:p>
          <a:p>
            <a:r>
              <a:rPr lang="cs-CZ" b="1" dirty="0" smtClean="0"/>
              <a:t>Použité formy: </a:t>
            </a:r>
            <a:r>
              <a:rPr lang="cs-CZ" dirty="0" smtClean="0"/>
              <a:t>hromadná, skupinová, individualizovaná výuka</a:t>
            </a:r>
          </a:p>
          <a:p>
            <a:r>
              <a:rPr lang="cs-CZ" b="1" dirty="0" smtClean="0"/>
              <a:t>Použité prostředky: </a:t>
            </a:r>
            <a:r>
              <a:rPr lang="cs-CZ" dirty="0" smtClean="0"/>
              <a:t>příběhy nemocných PPP, pracovní listy, video, prezentace PowerPoint, interaktivní tabule, obrazový materiál, panenka </a:t>
            </a:r>
            <a:r>
              <a:rPr lang="cs-CZ" dirty="0" err="1" smtClean="0"/>
              <a:t>Barbie</a:t>
            </a:r>
            <a:r>
              <a:rPr lang="cs-CZ" dirty="0" smtClean="0"/>
              <a:t>, metr, počítače, zkušební verze aplikace </a:t>
            </a:r>
            <a:r>
              <a:rPr lang="cs-CZ" dirty="0" err="1" smtClean="0"/>
              <a:t>Photoshop</a:t>
            </a:r>
            <a:r>
              <a:rPr lang="cs-CZ" dirty="0" smtClean="0"/>
              <a:t> CS5 </a:t>
            </a:r>
            <a:r>
              <a:rPr lang="cs-CZ" dirty="0" err="1" smtClean="0"/>
              <a:t>Extended</a:t>
            </a:r>
            <a:r>
              <a:rPr lang="cs-CZ" dirty="0" smtClean="0"/>
              <a:t>, internet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1.hodina: Poruchy příjmu potravy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anorexie, bulimie, záchvatovité přejídání – o co se jedná, jak a kdy nejčastěji vzniká, riziková skupina, projevy, následky, jak se chovat, když někdo z našich blízkých touto nemocí trpí,… </a:t>
            </a:r>
          </a:p>
          <a:p>
            <a:r>
              <a:rPr lang="cs-CZ" dirty="0" smtClean="0"/>
              <a:t>video</a:t>
            </a:r>
          </a:p>
          <a:p>
            <a:r>
              <a:rPr lang="cs-CZ" dirty="0" smtClean="0"/>
              <a:t>prezentace </a:t>
            </a:r>
            <a:r>
              <a:rPr lang="cs-CZ" dirty="0" err="1" smtClean="0"/>
              <a:t>Powerpoint</a:t>
            </a:r>
            <a:endParaRPr lang="cs-CZ" dirty="0"/>
          </a:p>
        </p:txBody>
      </p:sp>
      <p:pic>
        <p:nvPicPr>
          <p:cNvPr id="5" name="Zástupný symbol pro obsah 4" descr="5182e9bc9f_83919887_o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742362"/>
            <a:ext cx="4038600" cy="2686139"/>
          </a:xfrm>
        </p:spPr>
      </p:pic>
      <p:sp>
        <p:nvSpPr>
          <p:cNvPr id="6" name="Obdélník 5"/>
          <p:cNvSpPr/>
          <p:nvPr/>
        </p:nvSpPr>
        <p:spPr>
          <a:xfrm>
            <a:off x="8604448" y="51571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2.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147248" cy="11428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2. hodina: </a:t>
            </a:r>
            <a:r>
              <a:rPr lang="cs-CZ" i="1" dirty="0" smtClean="0"/>
              <a:t>Kazuistiky postižených poruchami příjmu potravy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4211960" y="1844824"/>
            <a:ext cx="4038600" cy="4624387"/>
          </a:xfrm>
        </p:spPr>
        <p:txBody>
          <a:bodyPr>
            <a:normAutofit/>
          </a:bodyPr>
          <a:lstStyle/>
          <a:p>
            <a:r>
              <a:rPr lang="cs-CZ" dirty="0" smtClean="0"/>
              <a:t>Příběhy postižených poruchami příjmu potravy</a:t>
            </a:r>
          </a:p>
          <a:p>
            <a:r>
              <a:rPr lang="cs-CZ" dirty="0" smtClean="0"/>
              <a:t>vyplnění pracovních listů</a:t>
            </a:r>
          </a:p>
          <a:p>
            <a:r>
              <a:rPr lang="cs-CZ" dirty="0" smtClean="0"/>
              <a:t>rozbor příběhů a diskuze</a:t>
            </a:r>
          </a:p>
          <a:p>
            <a:endParaRPr lang="cs-CZ" dirty="0"/>
          </a:p>
        </p:txBody>
      </p:sp>
      <p:pic>
        <p:nvPicPr>
          <p:cNvPr id="1027" name="Picture 3" descr="C:\Users\VAIO\Downloads\8qofl24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988840"/>
            <a:ext cx="3376215" cy="4120862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923928" y="5805264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3.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5106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3. hodina: </a:t>
            </a:r>
            <a:r>
              <a:rPr lang="cs-CZ" i="1" dirty="0" smtClean="0"/>
              <a:t>Ideál krásy napříč historií, </a:t>
            </a:r>
            <a:r>
              <a:rPr lang="cs-CZ" i="1" dirty="0" err="1" smtClean="0"/>
              <a:t>Barbie</a:t>
            </a:r>
            <a:r>
              <a:rPr lang="cs-CZ" i="1" dirty="0" smtClean="0"/>
              <a:t> v životní velikosti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774825"/>
            <a:ext cx="8229600" cy="4625975"/>
          </a:xfrm>
        </p:spPr>
        <p:txBody>
          <a:bodyPr/>
          <a:lstStyle/>
          <a:p>
            <a:r>
              <a:rPr lang="cs-CZ" dirty="0" smtClean="0"/>
              <a:t>úryvek z článku Historie krásy – Jak se vyvíjel fyzický ideál? </a:t>
            </a:r>
          </a:p>
          <a:p>
            <a:r>
              <a:rPr lang="cs-CZ" dirty="0" smtClean="0"/>
              <a:t>sestavení časové osy pomocí obrazových materiálů – jak se vyvíjel ideál krásy</a:t>
            </a:r>
          </a:p>
          <a:p>
            <a:r>
              <a:rPr lang="cs-CZ" dirty="0" smtClean="0"/>
              <a:t>panenka </a:t>
            </a:r>
            <a:r>
              <a:rPr lang="cs-CZ" dirty="0" err="1" smtClean="0"/>
              <a:t>Barbie</a:t>
            </a:r>
            <a:r>
              <a:rPr lang="cs-CZ" dirty="0" smtClean="0"/>
              <a:t> – ideální kráska v životní velikosti?</a:t>
            </a:r>
            <a:endParaRPr lang="cs-CZ" dirty="0"/>
          </a:p>
        </p:txBody>
      </p:sp>
      <p:pic>
        <p:nvPicPr>
          <p:cNvPr id="6146" name="Picture 2" descr="http://simonak.eu/images/obrazky_hl_str/vestonicka_venu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869160"/>
            <a:ext cx="733579" cy="1772816"/>
          </a:xfrm>
          <a:prstGeom prst="rect">
            <a:avLst/>
          </a:prstGeom>
          <a:noFill/>
        </p:spPr>
      </p:pic>
      <p:pic>
        <p:nvPicPr>
          <p:cNvPr id="6148" name="Picture 4" descr="http://i.lidovky.cz/11/012/lngal/GLU386464_Coco_Chanel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533368"/>
            <a:ext cx="1584176" cy="2109540"/>
          </a:xfrm>
          <a:prstGeom prst="rect">
            <a:avLst/>
          </a:prstGeom>
          <a:noFill/>
        </p:spPr>
      </p:pic>
      <p:pic>
        <p:nvPicPr>
          <p:cNvPr id="6150" name="Picture 6" descr="http://www.komenskeho66.cz/materialy/dejepis/6%20venuse%20melsk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4782806"/>
            <a:ext cx="1584176" cy="1899820"/>
          </a:xfrm>
          <a:prstGeom prst="rect">
            <a:avLst/>
          </a:prstGeom>
          <a:noFill/>
        </p:spPr>
      </p:pic>
      <p:pic>
        <p:nvPicPr>
          <p:cNvPr id="6152" name="Picture 8" descr="http://fashionmodel.mtx5.com/wp-content/uploads/2008/09/twiggy-1960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4581128"/>
            <a:ext cx="1584176" cy="2077738"/>
          </a:xfrm>
          <a:prstGeom prst="rect">
            <a:avLst/>
          </a:prstGeom>
          <a:noFill/>
        </p:spPr>
      </p:pic>
      <p:pic>
        <p:nvPicPr>
          <p:cNvPr id="6154" name="Picture 10" descr="http://www.binmagazine.cz/media/photos/fashion/bohemske-a-sik-takove-jsou-modni-ikony-roku-2011/kate-mos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7" y="4581128"/>
            <a:ext cx="1700051" cy="2112920"/>
          </a:xfrm>
          <a:prstGeom prst="rect">
            <a:avLst/>
          </a:prstGeom>
          <a:noFill/>
        </p:spPr>
      </p:pic>
      <p:sp>
        <p:nvSpPr>
          <p:cNvPr id="9" name="Obdélník 8"/>
          <p:cNvSpPr/>
          <p:nvPr/>
        </p:nvSpPr>
        <p:spPr>
          <a:xfrm>
            <a:off x="1259632" y="648866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4.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059832" y="6488668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5.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076056" y="6488668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6.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6804248" y="6488668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7.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8779798" y="648866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8.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52728"/>
          </a:xfrm>
        </p:spPr>
        <p:txBody>
          <a:bodyPr/>
          <a:lstStyle/>
          <a:p>
            <a:r>
              <a:rPr lang="cs-CZ" dirty="0" err="1" smtClean="0"/>
              <a:t>Barbie</a:t>
            </a:r>
            <a:r>
              <a:rPr lang="cs-CZ" dirty="0" smtClean="0"/>
              <a:t> v životní velikosti</a:t>
            </a:r>
            <a:endParaRPr lang="cs-CZ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941168"/>
            <a:ext cx="1047750" cy="390525"/>
          </a:xfrm>
          <a:prstGeom prst="rect">
            <a:avLst/>
          </a:prstGeom>
          <a:noFill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5877272"/>
            <a:ext cx="2333625" cy="238125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6237312"/>
            <a:ext cx="1514475" cy="238125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5877272"/>
            <a:ext cx="2257425" cy="238125"/>
          </a:xfrm>
          <a:prstGeom prst="rect">
            <a:avLst/>
          </a:prstGeom>
          <a:noFill/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6237312"/>
            <a:ext cx="1466850" cy="238125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Vzorec:</a:t>
            </a: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	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1115615" y="2060850"/>
          <a:ext cx="6381195" cy="2472288"/>
        </p:xfrm>
        <a:graphic>
          <a:graphicData uri="http://schemas.openxmlformats.org/drawingml/2006/table">
            <a:tbl>
              <a:tblPr/>
              <a:tblGrid>
                <a:gridCol w="2126603"/>
                <a:gridCol w="2127296"/>
                <a:gridCol w="2127296"/>
              </a:tblGrid>
              <a:tr h="353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všechny míry uvádějte v cm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Barbie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Člověk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Výška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30 cm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170 cm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Délka nohou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17 cm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5F497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Délka trupu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8.5 cm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5F497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Obvod hrudníku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11.6 cm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5F497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Obvod pasu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8.9 cm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5F497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Obvod boků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12.7 cm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5F497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Zástupný symbol pro obsah 3" descr="barbie.jpg"/>
          <p:cNvPicPr>
            <a:picLocks noGrp="1" noChangeAspect="1"/>
          </p:cNvPicPr>
          <p:nvPr>
            <p:ph idx="1"/>
          </p:nvPr>
        </p:nvPicPr>
        <p:blipFill>
          <a:blip r:embed="rId8" cstate="print"/>
          <a:stretch>
            <a:fillRect/>
          </a:stretch>
        </p:blipFill>
        <p:spPr>
          <a:xfrm>
            <a:off x="10332640" y="1556792"/>
            <a:ext cx="3473428" cy="4625975"/>
          </a:xfrm>
        </p:spPr>
      </p:pic>
      <p:sp>
        <p:nvSpPr>
          <p:cNvPr id="17" name="Obdélník 16"/>
          <p:cNvSpPr/>
          <p:nvPr/>
        </p:nvSpPr>
        <p:spPr>
          <a:xfrm>
            <a:off x="10332640" y="5805264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9.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6997 -0.00139 L -0.81997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hodina: </a:t>
            </a:r>
            <a:r>
              <a:rPr lang="cs-CZ" i="1" dirty="0" smtClean="0"/>
              <a:t>Média vs. realita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774825"/>
            <a:ext cx="8229600" cy="4625975"/>
          </a:xfrm>
        </p:spPr>
        <p:txBody>
          <a:bodyPr/>
          <a:lstStyle/>
          <a:p>
            <a:r>
              <a:rPr lang="cs-CZ" dirty="0" smtClean="0"/>
              <a:t>co dokáže </a:t>
            </a:r>
            <a:r>
              <a:rPr lang="cs-CZ" dirty="0" err="1" smtClean="0"/>
              <a:t>Photoshop</a:t>
            </a:r>
            <a:r>
              <a:rPr lang="cs-CZ" dirty="0" smtClean="0"/>
              <a:t> (krátké spoty na </a:t>
            </a:r>
            <a:r>
              <a:rPr lang="cs-CZ" dirty="0" err="1" smtClean="0"/>
              <a:t>Youtube</a:t>
            </a:r>
            <a:r>
              <a:rPr lang="cs-CZ" dirty="0" smtClean="0"/>
              <a:t>)</a:t>
            </a:r>
          </a:p>
          <a:p>
            <a:pPr lvl="1"/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youtube.com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watch</a:t>
            </a:r>
            <a:r>
              <a:rPr lang="cs-CZ" u="sng" dirty="0" smtClean="0">
                <a:hlinkClick r:id="rId3"/>
              </a:rPr>
              <a:t>?v=iYhCn0jf46U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práce s </a:t>
            </a:r>
            <a:r>
              <a:rPr lang="cs-CZ" dirty="0" err="1" smtClean="0"/>
              <a:t>Photoshopem</a:t>
            </a:r>
            <a:r>
              <a:rPr lang="cs-CZ" dirty="0" smtClean="0"/>
              <a:t> (zkušební verze, volně ke stažení) a úprava fotografií</a:t>
            </a:r>
            <a:endParaRPr lang="cs-CZ" dirty="0"/>
          </a:p>
        </p:txBody>
      </p:sp>
      <p:pic>
        <p:nvPicPr>
          <p:cNvPr id="2050" name="Picture 2" descr="C:\Users\VAIO\Downloads\uglypeop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861048"/>
            <a:ext cx="2880320" cy="282631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8675602" y="6488668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10.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– 6. hodina: Zdravá dávka reality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hodnocení obrázků z médií a jejich pozitivní a negativní vliv na naši image a sebevědomí </a:t>
            </a:r>
          </a:p>
          <a:p>
            <a:r>
              <a:rPr lang="cs-CZ" dirty="0" smtClean="0"/>
              <a:t>skupinky cca po 3-4 studentech, ve kterých budou vytvářet poster </a:t>
            </a:r>
          </a:p>
          <a:p>
            <a:r>
              <a:rPr lang="cs-CZ" dirty="0" smtClean="0"/>
              <a:t>hledání obrázků vyjadřujících nezdravé stravovací návyky, hladovění nebo nezdraví vzhled x zdravý životní styl a zdravě vypadající lidé </a:t>
            </a:r>
          </a:p>
          <a:p>
            <a:r>
              <a:rPr lang="cs-CZ" dirty="0" smtClean="0"/>
              <a:t>prezentace posterů a diskuze nad zvolenými obrázky</a:t>
            </a:r>
          </a:p>
          <a:p>
            <a:r>
              <a:rPr lang="cs-CZ" dirty="0" smtClean="0"/>
              <a:t>rozhovor se slavnou osobností </a:t>
            </a:r>
          </a:p>
          <a:p>
            <a:r>
              <a:rPr lang="cs-CZ" dirty="0" smtClean="0"/>
              <a:t>shrnutí, rozloučení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89</TotalTime>
  <Words>289</Words>
  <Application>Microsoft Office PowerPoint</Application>
  <PresentationFormat>Předvádění na obrazovce (4:3)</PresentationFormat>
  <Paragraphs>89</Paragraphs>
  <Slides>11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</vt:lpstr>
      <vt:lpstr>Ideál krásy a poruchy příjmu potravy</vt:lpstr>
      <vt:lpstr>Zařazení dle RVP</vt:lpstr>
      <vt:lpstr>Snímek 3</vt:lpstr>
      <vt:lpstr>1.hodina: Poruchy příjmu potravy </vt:lpstr>
      <vt:lpstr>2. hodina: Kazuistiky postižených poruchami příjmu potravy  </vt:lpstr>
      <vt:lpstr>3. hodina: Ideál krásy napříč historií, Barbie v životní velikosti </vt:lpstr>
      <vt:lpstr>Barbie v životní velikosti</vt:lpstr>
      <vt:lpstr>4. hodina: Média vs. realita  </vt:lpstr>
      <vt:lpstr>5. – 6. hodina: Zdravá dávka reality</vt:lpstr>
      <vt:lpstr>Snímek 10</vt:lpstr>
      <vt:lpstr>Zdroje obrázků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Ideál krásy a poruchy příjmu potravy</dc:title>
  <dc:creator>VAIO</dc:creator>
  <cp:lastModifiedBy>VAIO</cp:lastModifiedBy>
  <cp:revision>5</cp:revision>
  <dcterms:created xsi:type="dcterms:W3CDTF">2012-03-25T17:48:41Z</dcterms:created>
  <dcterms:modified xsi:type="dcterms:W3CDTF">2012-04-06T10:22:38Z</dcterms:modified>
</cp:coreProperties>
</file>