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1EA4CA-2A00-4E2B-BCA4-05EC58051D49}" type="datetimeFigureOut">
              <a:rPr lang="cs-CZ" smtClean="0"/>
              <a:pPr/>
              <a:t>23.2.2012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3C416-8B96-4473-955B-452F190277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484784"/>
            <a:ext cx="6172200" cy="10801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dirty="0" smtClean="0"/>
              <a:t>Definice specifických poruch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3501008"/>
            <a:ext cx="6172200" cy="287391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terminologické pojetí SPU,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zákon č. 561/2004 Sb</a:t>
            </a:r>
            <a:r>
              <a:rPr lang="cs-CZ" dirty="0" smtClean="0"/>
              <a:t>., ve znění pozdějších předpisů </a:t>
            </a:r>
            <a:r>
              <a:rPr lang="cs-CZ" dirty="0" smtClean="0"/>
              <a:t>(dítě, žák a student se speciálními  vzdělávacími  potřebami),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definice expertů z USA (1980) – prof. Matějček (1993)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/>
              <a:t>o</a:t>
            </a:r>
            <a:r>
              <a:rPr lang="cs-CZ" dirty="0" smtClean="0"/>
              <a:t>dborníci zabývající se problematikou SPU,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mezinárodní klasifikace nemoci 1992, 10. revize (MKM-10),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užívaná </a:t>
            </a:r>
            <a:r>
              <a:rPr lang="cs-CZ" dirty="0"/>
              <a:t>t</a:t>
            </a:r>
            <a:r>
              <a:rPr lang="cs-CZ" dirty="0" smtClean="0"/>
              <a:t>erminologie specifických poruch učení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7260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Terminologie v odborné literatuře: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Specifické poruchy učení a chování (SPUCH)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Specifické poruchy učení (SPU)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Vývojové poruchy učení (VPU)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416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Žák se specifickými vzdělávacími potřebami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noFill/>
          <a:effectLst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Podle zákona č. 561/2004 Sb., § 16 Vzdělávání dětí a žáků se speciálními vzdělávacími potřebami je dítětem, žákem a studentem se speciálními vzdělávacími potřebami osoba se: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u="sng" dirty="0" smtClean="0"/>
              <a:t>Zdravotním postižením </a:t>
            </a:r>
            <a:r>
              <a:rPr lang="cs-CZ" dirty="0" smtClean="0"/>
              <a:t>- pro účely tohoto zákona MP, TP, ZP, SP, vady řeči, souběžné postižení více vadami, autizmus, poruchy učení a poruchy chování.</a:t>
            </a:r>
          </a:p>
          <a:p>
            <a:pPr>
              <a:buFont typeface="Wingdings" pitchFamily="2" charset="2"/>
              <a:buChar char="Ø"/>
            </a:pPr>
            <a:r>
              <a:rPr lang="cs-CZ" u="sng" dirty="0" smtClean="0"/>
              <a:t>Zdravotním znevýhodněním </a:t>
            </a:r>
            <a:r>
              <a:rPr lang="cs-CZ" dirty="0" smtClean="0"/>
              <a:t>– pro účely tohoto zákona zdravotně oslabení, dlouhodobě nemocní nebo lehčí zdravotní poruchy vedoucí k poruchám učení a poruchám chování, které vyžadují zohlednění při vzdělávání.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354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Žák se specifickými vzdělávacími potřebami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u="sng" dirty="0"/>
              <a:t>Sociálně znevýhodněním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pro účely tohoto zákona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a) rodinné prostředí s nízkým sociálně kulturním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postavením, ohrožení sociálně patologickými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jevy,</a:t>
            </a:r>
          </a:p>
          <a:p>
            <a:pPr marL="0" indent="0">
              <a:buNone/>
            </a:pPr>
            <a:r>
              <a:rPr lang="cs-CZ" dirty="0" smtClean="0"/>
              <a:t>b) nařízená ústavní výchova nebo uložená ochranná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výchova,</a:t>
            </a:r>
          </a:p>
          <a:p>
            <a:pPr marL="0" indent="0">
              <a:buNone/>
            </a:pPr>
            <a:r>
              <a:rPr lang="cs-CZ" dirty="0" smtClean="0"/>
              <a:t>c) postavení azylanta a účastníka řízení o udělení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mezinárodní ochrany na území ČR (udělení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azylu).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Děti, žáci a studenti se SVP mají právo na vzdělávání, jehož obsah, formy a metody odpovídají jejich vzdělávacím potřebám a možnostem na vytvoření nezbytných podmínek, které toto vzdělávání umožní, a na poradenskou pomoc školy a školského poradenského zařízení.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677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Definice SPU –</a:t>
            </a:r>
            <a:br>
              <a:rPr lang="cs-CZ" sz="2400" dirty="0" smtClean="0"/>
            </a:br>
            <a:r>
              <a:rPr lang="cs-CZ" sz="2400" dirty="0" smtClean="0"/>
              <a:t>Definice expertů z </a:t>
            </a:r>
            <a:r>
              <a:rPr lang="cs-CZ" sz="2400" dirty="0" err="1" smtClean="0"/>
              <a:t>usa</a:t>
            </a:r>
            <a:r>
              <a:rPr lang="cs-CZ" sz="2400" dirty="0" smtClean="0"/>
              <a:t> (1980) – </a:t>
            </a:r>
            <a:r>
              <a:rPr lang="cs-CZ" sz="2400" dirty="0" err="1" smtClean="0"/>
              <a:t>matějček</a:t>
            </a:r>
            <a:r>
              <a:rPr lang="cs-CZ" sz="2400" dirty="0" smtClean="0"/>
              <a:t> (1993):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 algn="just">
              <a:buNone/>
            </a:pPr>
            <a:r>
              <a:rPr lang="cs-CZ" dirty="0" smtClean="0"/>
              <a:t>Poruchy učení jsou souhrnným označením různorodé skupiny poruch, které se projevují zřetelnými obtížemi při nabývání a užívání takových dovednosti, jako je mluvení, porozumění psané řeči, čtení, psaní, matematické usuzování nebo počítání. Tyto poruchy jsou vlastní postiženému jedinci a předpokládají dysfunkci  centrálního nervového systému (CNS).                   I když se tato porucha učení může vyskytnout souběžně s jinými formami postižení (jako např. smyslové vady, MR, sociální i emocionální poruchy) nebo souběžně                          s jinými vlivy prostředí (např. kulturní zvláštnosti, nedostatečná nebo nevhodná výuka, psychogenní činitele), není přímým následkem takových postižení nebo nepříznivých vlivů.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7309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dirty="0" smtClean="0"/>
              <a:t>Odbornici zabývající se problematikou SPU: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u="sng" dirty="0" smtClean="0"/>
              <a:t>Mezi přední odborníky zabývající se danou problematikou u nás řadíme:</a:t>
            </a:r>
          </a:p>
          <a:p>
            <a:pPr marL="0" indent="0">
              <a:buNone/>
            </a:pPr>
            <a:r>
              <a:rPr lang="cs-CZ" dirty="0" smtClean="0"/>
              <a:t>Matějčka, Zelinkovou, </a:t>
            </a:r>
            <a:r>
              <a:rPr lang="cs-CZ" dirty="0" err="1" smtClean="0"/>
              <a:t>Tymichovou</a:t>
            </a:r>
            <a:r>
              <a:rPr lang="cs-CZ" dirty="0" smtClean="0"/>
              <a:t>, Pokornou, Nováka, </a:t>
            </a:r>
            <a:r>
              <a:rPr lang="cs-CZ" dirty="0" err="1" smtClean="0"/>
              <a:t>Košče</a:t>
            </a:r>
            <a:r>
              <a:rPr lang="cs-CZ" dirty="0" smtClean="0"/>
              <a:t>, Mareše, </a:t>
            </a:r>
          </a:p>
          <a:p>
            <a:pPr marL="0" indent="0">
              <a:buNone/>
            </a:pPr>
            <a:r>
              <a:rPr lang="cs-CZ" dirty="0" smtClean="0"/>
              <a:t>Skalskou, </a:t>
            </a:r>
            <a:r>
              <a:rPr lang="cs-CZ" dirty="0" err="1" smtClean="0"/>
              <a:t>Langmaiera</a:t>
            </a:r>
            <a:r>
              <a:rPr lang="cs-CZ" dirty="0" smtClean="0"/>
              <a:t>, Jošta, </a:t>
            </a:r>
            <a:r>
              <a:rPr lang="cs-CZ" dirty="0" err="1" smtClean="0"/>
              <a:t>Jucovičovou</a:t>
            </a:r>
            <a:r>
              <a:rPr lang="cs-CZ" dirty="0" smtClean="0"/>
              <a:t>, Bednářovou</a:t>
            </a:r>
          </a:p>
          <a:p>
            <a:pPr>
              <a:buFont typeface="Wingdings" pitchFamily="2" charset="2"/>
              <a:buChar char="Ø"/>
            </a:pPr>
            <a:r>
              <a:rPr lang="cs-CZ" u="sng" dirty="0"/>
              <a:t>Mezi přední odborníky zabývající se danou problematikou </a:t>
            </a:r>
            <a:r>
              <a:rPr lang="cs-CZ" u="sng" dirty="0" smtClean="0"/>
              <a:t>v zahraničí řadíme:</a:t>
            </a:r>
          </a:p>
          <a:p>
            <a:pPr marL="0" indent="0">
              <a:buNone/>
            </a:pPr>
            <a:r>
              <a:rPr lang="cs-CZ" dirty="0" err="1" smtClean="0"/>
              <a:t>Barkleyho</a:t>
            </a:r>
            <a:r>
              <a:rPr lang="cs-CZ" dirty="0" smtClean="0"/>
              <a:t>, </a:t>
            </a:r>
            <a:r>
              <a:rPr lang="cs-CZ" dirty="0" err="1" smtClean="0"/>
              <a:t>Traina</a:t>
            </a:r>
            <a:r>
              <a:rPr lang="cs-CZ" dirty="0" smtClean="0"/>
              <a:t>, Reifovou, </a:t>
            </a:r>
            <a:r>
              <a:rPr lang="cs-CZ" dirty="0" err="1" smtClean="0"/>
              <a:t>Bakkera</a:t>
            </a:r>
            <a:r>
              <a:rPr lang="cs-CZ" dirty="0" smtClean="0"/>
              <a:t>, </a:t>
            </a:r>
            <a:r>
              <a:rPr lang="cs-CZ" dirty="0" err="1" smtClean="0"/>
              <a:t>Mundena</a:t>
            </a:r>
            <a:r>
              <a:rPr lang="cs-CZ" dirty="0" smtClean="0"/>
              <a:t> </a:t>
            </a:r>
          </a:p>
          <a:p>
            <a:pPr marL="265113" indent="-265113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Aktuální problémy řešené na poli vzdělávání žáků s SPU: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přístup k výuce cizích jazyků,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využití mediálních prostředků se zaměřením na informační technologie,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vhodné styly učení u jedinců s SPU - důležité vybrat styl učení, který odpovídá inteligenci a schopnostem dítěte, v opačném případě může dojít k jeho negativnímu přístupu ke vzdělávání i terapii,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problematika SPU na 2. stupni ZŠ, na SŠ a v dospělosti.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Výskyt poruch učení:</a:t>
            </a:r>
            <a:r>
              <a:rPr lang="cs-CZ" dirty="0" smtClean="0"/>
              <a:t> 2-4%</a:t>
            </a:r>
          </a:p>
        </p:txBody>
      </p:sp>
    </p:spTree>
    <p:extLst>
      <p:ext uri="{BB962C8B-B14F-4D97-AF65-F5344CB8AC3E}">
        <p14:creationId xmlns:p14="http://schemas.microsoft.com/office/powerpoint/2010/main" xmlns="" val="19474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dirty="0" smtClean="0"/>
              <a:t>Mezinárodní klasifikace nemocí 1992 - 10. revize (</a:t>
            </a:r>
            <a:r>
              <a:rPr lang="cs-CZ" dirty="0" err="1" smtClean="0"/>
              <a:t>mkn</a:t>
            </a:r>
            <a:r>
              <a:rPr lang="cs-CZ" dirty="0" smtClean="0"/>
              <a:t> </a:t>
            </a:r>
            <a:r>
              <a:rPr lang="cs-CZ" dirty="0" smtClean="0"/>
              <a:t>– 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354013">
              <a:buNone/>
            </a:pPr>
            <a:r>
              <a:rPr lang="cs-CZ" dirty="0" smtClean="0"/>
              <a:t>Specifické vývojové poruchy školních dovedností zařazujeme podle 10. revize Mezinárodní klasifikace nemocí z roku 1992 do supiny poruch psychického vývoje.</a:t>
            </a:r>
          </a:p>
          <a:p>
            <a:pPr marL="0" indent="354013">
              <a:buNone/>
            </a:pPr>
            <a:endParaRPr lang="cs-CZ" dirty="0" smtClean="0"/>
          </a:p>
          <a:p>
            <a:pPr marL="0" indent="354013">
              <a:buNone/>
            </a:pPr>
            <a:r>
              <a:rPr lang="cs-CZ" dirty="0" smtClean="0"/>
              <a:t>V kategoriích je najdeme pod klasifikaci: </a:t>
            </a:r>
          </a:p>
          <a:p>
            <a:pPr marL="0" indent="354013">
              <a:buNone/>
            </a:pPr>
            <a:r>
              <a:rPr lang="cs-CZ" u="sng" dirty="0" smtClean="0"/>
              <a:t>F80-F89 Poruchy psychického vývoje</a:t>
            </a:r>
            <a:r>
              <a:rPr lang="cs-CZ" dirty="0" smtClean="0"/>
              <a:t> -zahrnují  v sobě následující základní diagnózy: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F80 Specifické vývojové poruchy řeči a jazyka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F81 Specifické vývojové poruchy školních dovedností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F81.0 Specifická porucha čtení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F81.1 Specifická porucha psaní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F81.2 Specifická porucha počítání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F81.3 Smíšená porucha školních dovedností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F81.8 Jiné vývojové poruchy školních dovedností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F81.9 Vývojová porucha školních dovedností nespecifikovaná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F82 Specifická vývojová porucha motorické funkce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F83 Smíšené specifické vývojové poruchy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354013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80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dirty="0"/>
              <a:t>užívaná terminologie </a:t>
            </a:r>
            <a:r>
              <a:rPr lang="cs-CZ" dirty="0" smtClean="0"/>
              <a:t>specifických poruch </a:t>
            </a:r>
            <a:r>
              <a:rPr lang="cs-CZ" dirty="0"/>
              <a:t>učení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442913">
              <a:buNone/>
            </a:pPr>
            <a:r>
              <a:rPr lang="cs-CZ" dirty="0" smtClean="0"/>
              <a:t>Předpona </a:t>
            </a:r>
            <a:r>
              <a:rPr lang="cs-CZ" u="sng" dirty="0" err="1" smtClean="0"/>
              <a:t>dys</a:t>
            </a:r>
            <a:r>
              <a:rPr lang="cs-CZ" u="sng" dirty="0"/>
              <a:t>-</a:t>
            </a:r>
            <a:r>
              <a:rPr lang="cs-CZ" dirty="0" smtClean="0"/>
              <a:t> znamená rozpor, deformaci. Z hlediska vývoje znamená dysfunkce funkcí neúplně vyvinutou, zatímco </a:t>
            </a:r>
            <a:r>
              <a:rPr lang="cs-CZ" dirty="0" err="1" smtClean="0"/>
              <a:t>afunkce</a:t>
            </a:r>
            <a:r>
              <a:rPr lang="cs-CZ" dirty="0" smtClean="0"/>
              <a:t> je ztráta funkce již vyvinuté. V uvedených pojmech znamená předpona </a:t>
            </a:r>
            <a:r>
              <a:rPr lang="cs-CZ" dirty="0" err="1" smtClean="0"/>
              <a:t>dys</a:t>
            </a:r>
            <a:r>
              <a:rPr lang="cs-CZ" dirty="0" smtClean="0"/>
              <a:t>- nedostatečný, nesprávný vývoj dovedností. Druhá část názvu je přejata        z řeckého označení té dovednosti, která je postižena.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Specifické poruchy učení: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Dyslexie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Dysgrafie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Dysortografie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Dyskalkulie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Dysmúzie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Dyspraxie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Dyspinxie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Neverbální poruchy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608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</TotalTime>
  <Words>720</Words>
  <Application>Microsoft Office PowerPoint</Application>
  <PresentationFormat>Předvádění na obrazovce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Definice specifických poruch učení</vt:lpstr>
      <vt:lpstr>Terminologie v odborné literatuře:</vt:lpstr>
      <vt:lpstr>Žák se specifickými vzdělávacími potřebami</vt:lpstr>
      <vt:lpstr>Žák se specifickými vzdělávacími potřebami</vt:lpstr>
      <vt:lpstr>Definice SPU – Definice expertů z usa (1980) – matějček (1993):</vt:lpstr>
      <vt:lpstr>Odbornici zabývající se problematikou SPU:</vt:lpstr>
      <vt:lpstr>Mezinárodní klasifikace nemocí 1992 - 10. revize (mkn – 10)</vt:lpstr>
      <vt:lpstr>užívaná terminologie specifických poruch učení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Definice specifických poruch učení</dc:title>
  <dc:creator>Frankova</dc:creator>
  <cp:lastModifiedBy>Frankova</cp:lastModifiedBy>
  <cp:revision>23</cp:revision>
  <dcterms:created xsi:type="dcterms:W3CDTF">2012-02-21T21:01:49Z</dcterms:created>
  <dcterms:modified xsi:type="dcterms:W3CDTF">2012-02-23T12:31:31Z</dcterms:modified>
</cp:coreProperties>
</file>