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3"/>
  </p:notesMasterIdLst>
  <p:sldIdLst>
    <p:sldId id="256" r:id="rId2"/>
    <p:sldId id="258" r:id="rId3"/>
    <p:sldId id="278" r:id="rId4"/>
    <p:sldId id="279" r:id="rId5"/>
    <p:sldId id="280" r:id="rId6"/>
    <p:sldId id="275" r:id="rId7"/>
    <p:sldId id="276" r:id="rId8"/>
    <p:sldId id="264" r:id="rId9"/>
    <p:sldId id="283" r:id="rId10"/>
    <p:sldId id="284" r:id="rId11"/>
    <p:sldId id="271" r:id="rId12"/>
    <p:sldId id="285" r:id="rId13"/>
    <p:sldId id="281" r:id="rId14"/>
    <p:sldId id="282" r:id="rId15"/>
    <p:sldId id="269" r:id="rId16"/>
    <p:sldId id="262" r:id="rId17"/>
    <p:sldId id="267" r:id="rId18"/>
    <p:sldId id="265" r:id="rId19"/>
    <p:sldId id="272" r:id="rId20"/>
    <p:sldId id="277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2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8E36B-A8AB-4B57-B7BE-5EA3277BFA0A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7A7F7-AF3E-4CC0-96A7-8FAD0ABE0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7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3C2874-573A-4CB1-A342-51330560557B}" type="slidenum">
              <a:rPr lang="cs-CZ"/>
              <a:pPr/>
              <a:t>3</a:t>
            </a:fld>
            <a:endParaRPr lang="cs-CZ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Při porodnost 1,2, tj. na 100 tis. Matek 120 tis. Dětí, tedy 60 tis. Matek. Ty by musely mít 4 děti, aby se populace dorovnala. Každých 32 let tedy klesá počet obyvatel na půlku?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když chceme zjišťovat dopad rozvodu na děti, nemůžeme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srovnavat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všemi dětmi v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uplnych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rodinach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jen s těmi dětmi,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žijicimi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rodiči v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nešťastnem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manželstvi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kteři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rozhodli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nerozvest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se.</a:t>
            </a:r>
          </a:p>
          <a:p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zaprve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proto, že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pracovni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přijmy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žen jsou zpravidla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nižši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než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přijmy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mužů. Za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osaměli rodiče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neprofi tuji ze společneho vedeni domacnosti a jejich naklady jsou tak v poměru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jejich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přijmům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 za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třeti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přistup k přijmu partnera –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druheho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dospěleho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a nesou sami zodpovědnost za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ekonomicke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zajištěni rodiny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průběhu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poloviny 20.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stoleti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socialni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musely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přizpůsobit na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straně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vyvoji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oblasti organizace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soukromeho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života –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zvyšujici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rozvodovosti,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narůstu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mimomanželskych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narozeni,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oslabovani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tradičniho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modelu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mužskeho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živitele 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ženske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pečovatelky, nestabilitě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rodinnych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forem;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na straně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novym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ekonomickym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rizikům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vyplyvajicim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transformaci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pracovniho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trhu (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meně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stabilni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kratkodobe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smlouvy,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zvyšovani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negativni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exibility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oblasti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pracovniho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trhu, ve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kterych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jeden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přijem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sobě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nestači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udrženi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uspokojive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životni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urovně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rodiny).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7A7F7-AF3E-4CC0-96A7-8FAD0ABE0F6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72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hospodářská krize, válka, pozdní vstupy do manželství, nízká sňatečnost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pak snižování bezdětnosti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nízký věk prvorodiček, nevěst, provázanost sňatku a prvního porodu (na konci 80. let bylo počato 60 % prvních dětí před svatbou, svobodným ženám se narodilo 5 % dětí)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nedostupnost antikoncepce (potrat jako antikoncepce), nedostatečná motivace ke vzdělání, rodina jako jediné místo seberealizace, omezení jiných způsobů seberealizace, konkrétní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pronatalitní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opatření</a:t>
            </a:r>
          </a:p>
          <a:p>
            <a:pPr lvl="0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7A7F7-AF3E-4CC0-96A7-8FAD0ABE0F6D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Sendvičová generace: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 lidé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produktivním věku s dětmi ještě plně neosamostatněnými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přebírají rovněž závazek péče o stárnoucí rodiče.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7A7F7-AF3E-4CC0-96A7-8FAD0ABE0F6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35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A8223-BE25-426C-8E25-F7DCEB62BF78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0E24-F16E-4198-81D4-29856B7DC92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Sociologie rodiny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Rodičovství </a:t>
            </a:r>
            <a:r>
              <a:rPr lang="cs-CZ" dirty="0"/>
              <a:t>a bezdětnost, mateřství, otcovství</a:t>
            </a:r>
            <a:r>
              <a:rPr lang="cs-CZ" dirty="0" smtClean="0"/>
              <a:t>, životní dráha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Pracovní strategie osamělých matek (Dudová,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Takže </a:t>
            </a:r>
            <a:r>
              <a:rPr lang="pl-PL" dirty="0" smtClean="0"/>
              <a:t>já </a:t>
            </a:r>
            <a:r>
              <a:rPr lang="pl-PL" dirty="0"/>
              <a:t>jsem od těch osmi do těch deseti jenom chodila </a:t>
            </a:r>
            <a:r>
              <a:rPr lang="pl-PL" dirty="0" smtClean="0"/>
              <a:t>uklízet </a:t>
            </a:r>
            <a:r>
              <a:rPr lang="pl-PL" dirty="0"/>
              <a:t>jakoby na tu </a:t>
            </a:r>
            <a:r>
              <a:rPr lang="pl-PL" dirty="0" smtClean="0"/>
              <a:t>poštu. </a:t>
            </a:r>
            <a:r>
              <a:rPr lang="cs-CZ" dirty="0" smtClean="0"/>
              <a:t>Pak </a:t>
            </a:r>
            <a:r>
              <a:rPr lang="cs-CZ" dirty="0"/>
              <a:t>jsem byla teda jakoby na poště v </a:t>
            </a:r>
            <a:r>
              <a:rPr lang="cs-CZ" dirty="0" smtClean="0"/>
              <a:t>práci</a:t>
            </a:r>
            <a:r>
              <a:rPr lang="cs-CZ" dirty="0"/>
              <a:t>, a soboty, neděle jsem chodila ještě </a:t>
            </a:r>
            <a:r>
              <a:rPr lang="cs-CZ" dirty="0" smtClean="0"/>
              <a:t>roznášet</a:t>
            </a:r>
            <a:r>
              <a:rPr lang="cs-CZ" dirty="0"/>
              <a:t> </a:t>
            </a:r>
            <a:r>
              <a:rPr lang="cs-CZ" dirty="0" smtClean="0"/>
              <a:t>občerstvení </a:t>
            </a:r>
            <a:r>
              <a:rPr lang="cs-CZ" dirty="0"/>
              <a:t>jakoby na schůze. ... No a nebo jsem chodila tady žehlit </a:t>
            </a:r>
            <a:r>
              <a:rPr lang="cs-CZ" dirty="0" smtClean="0"/>
              <a:t>starým lidem košile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Petra, 36 let, </a:t>
            </a:r>
            <a:r>
              <a:rPr lang="cs-CZ" dirty="0" smtClean="0"/>
              <a:t>poštovní </a:t>
            </a:r>
            <a:r>
              <a:rPr lang="cs-CZ" dirty="0"/>
              <a:t>doručovatelka, syn 13 let)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32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Mimomanželská plodnost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nejvýraznější diferencujícím znakem mimomanželské plodnosti je vzdělání a pravděpodobnost, že se žena stane neprovdanou matkou, prudce klesá s každým dalším stupněm školy</a:t>
            </a:r>
          </a:p>
          <a:p>
            <a:r>
              <a:rPr lang="cs-CZ" dirty="0" smtClean="0"/>
              <a:t>ženy se základním vzděláním rodí již 80 % prvních dětí mimo manželství, zatímco převážná většina vysokoškolaček přivádí své děti na svět ve stavu manželském</a:t>
            </a:r>
          </a:p>
          <a:p>
            <a:r>
              <a:rPr lang="cs-CZ" dirty="0"/>
              <a:t>k</a:t>
            </a:r>
            <a:r>
              <a:rPr lang="cs-CZ" dirty="0" smtClean="0"/>
              <a:t>oncentrace mimomanželské plodnosti v ekonomicky chudých regionech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Ženy bez partnera nebo bez manžela?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Polovina dětí narozených v nesezdaném soužití se rodí ženě bez partnera</a:t>
            </a:r>
          </a:p>
          <a:p>
            <a:r>
              <a:rPr lang="cs-CZ" dirty="0" smtClean="0"/>
              <a:t>Pravděpodobnost, že budou žít bez partnera v době porodu prvního dítěte je: </a:t>
            </a:r>
          </a:p>
          <a:p>
            <a:pPr marL="514350" indent="-514350">
              <a:buAutoNum type="alphaLcParenR"/>
            </a:pPr>
            <a:r>
              <a:rPr lang="cs-CZ" dirty="0" smtClean="0"/>
              <a:t>Dle vzdělání: 18 % u žen se ZŠ (36 %, má-li také otec ZŠ), 10 % u vyučen                                                                                       </a:t>
            </a:r>
            <a:r>
              <a:rPr lang="cs-CZ" dirty="0" err="1" smtClean="0"/>
              <a:t>ých</a:t>
            </a:r>
            <a:r>
              <a:rPr lang="cs-CZ" dirty="0" smtClean="0"/>
              <a:t>, 7 % u středoškolaček, 6 % u vysokoškolaček</a:t>
            </a:r>
          </a:p>
          <a:p>
            <a:pPr marL="514350" indent="-514350">
              <a:buAutoNum type="alphaLcParenR"/>
            </a:pPr>
            <a:r>
              <a:rPr lang="cs-CZ" dirty="0" smtClean="0"/>
              <a:t>Dle věku: 18 letá matka 20 %, 30 letá 4 %</a:t>
            </a:r>
          </a:p>
          <a:p>
            <a:r>
              <a:rPr lang="cs-CZ" dirty="0" smtClean="0"/>
              <a:t>10 let po porodu: 82 % vdaných matek stále žije s otcem dítěte, 62 %  matek v nesezdaném soužití </a:t>
            </a:r>
          </a:p>
          <a:p>
            <a:r>
              <a:rPr lang="cs-CZ" dirty="0" smtClean="0"/>
              <a:t>Partnera má 25 % žen, které ho neměly v době porodu (7 % z nich se vdalo)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1174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4. Vysoký podíl dětí narozených mimo manželství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447800"/>
            <a:ext cx="8763000" cy="54102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062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Liberální nebo anomická hypotéza</a:t>
            </a:r>
          </a:p>
        </p:txBody>
      </p:sp>
      <p:pic>
        <p:nvPicPr>
          <p:cNvPr id="28676" name="Picture 4" descr="mimo_manz_04_08_download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295400"/>
            <a:ext cx="8305800" cy="556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73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Svobodné mateřství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Důvody:</a:t>
            </a:r>
          </a:p>
          <a:p>
            <a:pPr marL="514350" indent="-514350">
              <a:buAutoNum type="arabicParenR"/>
            </a:pPr>
            <a:r>
              <a:rPr lang="cs-CZ" dirty="0" smtClean="0"/>
              <a:t>absence/nesouhlas </a:t>
            </a:r>
            <a:r>
              <a:rPr lang="cs-CZ" dirty="0" smtClean="0"/>
              <a:t>partnera, nejistota vztahu </a:t>
            </a:r>
            <a:r>
              <a:rPr lang="cs-CZ" dirty="0" smtClean="0"/>
              <a:t>(30 % žen, 22, 6 let při narození dítěte, ženy ZŠ a vyučené)</a:t>
            </a:r>
          </a:p>
          <a:p>
            <a:pPr marL="514350" indent="-514350">
              <a:buAutoNum type="arabicParenR"/>
            </a:pPr>
            <a:r>
              <a:rPr lang="cs-CZ" dirty="0" smtClean="0"/>
              <a:t>liberální hodnotová </a:t>
            </a:r>
            <a:r>
              <a:rPr lang="cs-CZ" dirty="0" smtClean="0"/>
              <a:t>orientace, manželství jako formalita </a:t>
            </a:r>
            <a:r>
              <a:rPr lang="cs-CZ" dirty="0" smtClean="0"/>
              <a:t>(33 % žen, 24,5 let při narození dítěte, ženy s maturitou a VŠ)</a:t>
            </a:r>
          </a:p>
          <a:p>
            <a:pPr marL="514350" indent="-514350">
              <a:buAutoNum type="arabicParenR"/>
            </a:pPr>
            <a:r>
              <a:rPr lang="cs-CZ" dirty="0"/>
              <a:t>p</a:t>
            </a:r>
            <a:r>
              <a:rPr lang="cs-CZ" dirty="0" smtClean="0"/>
              <a:t>ragmatické, </a:t>
            </a:r>
            <a:r>
              <a:rPr lang="cs-CZ" dirty="0" smtClean="0"/>
              <a:t>ekonomické důvody (37 % žen</a:t>
            </a:r>
            <a:r>
              <a:rPr lang="cs-CZ" dirty="0" smtClean="0"/>
              <a:t>, 23,6 let při narození dítěte, </a:t>
            </a:r>
            <a:r>
              <a:rPr lang="cs-CZ" dirty="0" smtClean="0"/>
              <a:t>průměr)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Otcovství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Klasické sociologické teorie (</a:t>
            </a:r>
            <a:r>
              <a:rPr lang="cs-CZ" dirty="0" err="1" smtClean="0"/>
              <a:t>Parsons</a:t>
            </a:r>
            <a:r>
              <a:rPr lang="cs-CZ" dirty="0" smtClean="0"/>
              <a:t>): matka jako osoba, která péčí a starostí o druhé vytváří citové zázemí a poskytuje emocionální podporu ostatním členům rodiny, a otec jako ten, kdo zabezpečuje ostatní členy rodiny materiálně a kdo orientuje děti mimo rodinu na okolní svět.</a:t>
            </a:r>
          </a:p>
          <a:p>
            <a:r>
              <a:rPr lang="cs-CZ" dirty="0" smtClean="0"/>
              <a:t>Psychologie (Matějíček): otec má dva úkoly, starat se o finanční zabezpečení rodiny a nezatěžovat matku, aby se mohla plně věnovat dítěti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„Noví otcové“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Otec jako stejně schopný, kompetentní rodič jako matka</a:t>
            </a:r>
          </a:p>
          <a:p>
            <a:r>
              <a:rPr lang="cs-CZ" dirty="0" smtClean="0"/>
              <a:t>Očekává se od něj aktivní podíl na výchově, ale také na primární, tj. nutné, neodkladné, soustavné a hlavně každodenní rutinní péči o ně (včetně těch nejmenších). </a:t>
            </a:r>
          </a:p>
          <a:p>
            <a:r>
              <a:rPr lang="cs-CZ" dirty="0" smtClean="0"/>
              <a:t>Předpokládá se větší citové zapojení, angažmá otce v rodině, které může mít pozitivní dopad na všechny zúčastněné aktéry (otce, dítě i matku)</a:t>
            </a:r>
          </a:p>
          <a:p>
            <a:r>
              <a:rPr lang="cs-CZ" dirty="0" smtClean="0"/>
              <a:t>Vytváří se tak těsnější a pevnější vazba mezi rodiči dítěte</a:t>
            </a:r>
          </a:p>
          <a:p>
            <a:r>
              <a:rPr lang="cs-CZ" dirty="0" smtClean="0"/>
              <a:t>V případě rozpadu partnerství se zvyšuje pravděpodobnost „kultivovaného“ rozchodu a nedochází tak často k zániku rodičovství, resp. výkonu rodičovské-otcovské role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Bezdětnost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 </a:t>
            </a:r>
            <a:r>
              <a:rPr lang="cs-CZ" dirty="0"/>
              <a:t>přelomu 19./20. století </a:t>
            </a:r>
            <a:r>
              <a:rPr lang="cs-CZ" dirty="0" smtClean="0"/>
              <a:t>20 %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nižování bezdětnosti až do 80. let, kdy byla jen cca 5 %</a:t>
            </a:r>
          </a:p>
          <a:p>
            <a:pPr lvl="0"/>
            <a:r>
              <a:rPr lang="cs-CZ" dirty="0"/>
              <a:t>z</a:t>
            </a:r>
            <a:r>
              <a:rPr lang="cs-CZ" dirty="0" smtClean="0"/>
              <a:t>vyšování bezdětnosti dnes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Predikce bezdětnosti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Sobotka</a:t>
            </a:r>
            <a:r>
              <a:rPr lang="cs-CZ" dirty="0"/>
              <a:t>: ženy nar. 1975 – bezdětnost 13 – 18 %</a:t>
            </a:r>
          </a:p>
          <a:p>
            <a:r>
              <a:rPr lang="cs-CZ" dirty="0"/>
              <a:t>Rychtaříková – každá 33% VŠ, 16 % SŠ a 20 % ZŠ, 11 % vyuč.</a:t>
            </a:r>
          </a:p>
          <a:p>
            <a:r>
              <a:rPr lang="cs-CZ" dirty="0"/>
              <a:t>Německo, ženy nar. 1964 – 1967 byly v roce 2004 z 43 % bezdětné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k rodičovství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Přechod, ke kterému dochází pod silným kulturním tlakem (norma mateřství nebo norma bezdětnosti</a:t>
            </a:r>
            <a:r>
              <a:rPr lang="cs-CZ" dirty="0" smtClean="0"/>
              <a:t>?)</a:t>
            </a:r>
          </a:p>
          <a:p>
            <a:r>
              <a:rPr lang="cs-CZ" dirty="0" smtClean="0"/>
              <a:t>Mateřská norma a další normy (a spojené sankce)</a:t>
            </a:r>
            <a:endParaRPr lang="cs-CZ" dirty="0"/>
          </a:p>
          <a:p>
            <a:r>
              <a:rPr lang="cs-CZ" dirty="0" smtClean="0"/>
              <a:t>Může </a:t>
            </a:r>
            <a:r>
              <a:rPr lang="cs-CZ" dirty="0" smtClean="0"/>
              <a:t>se odehrát i neplánovaně</a:t>
            </a:r>
          </a:p>
          <a:p>
            <a:r>
              <a:rPr lang="cs-CZ" dirty="0" smtClean="0"/>
              <a:t>Je nezvratný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zlomový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Životní cyklus a pozdně moderní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Obrat od životního cyklu k životní dráze, životnímu běhu</a:t>
            </a:r>
          </a:p>
          <a:p>
            <a:r>
              <a:rPr lang="cs-CZ" dirty="0" smtClean="0"/>
              <a:t>Nová životní období: </a:t>
            </a:r>
            <a:r>
              <a:rPr lang="cs-CZ" dirty="0" err="1" smtClean="0"/>
              <a:t>postadolescence</a:t>
            </a:r>
            <a:r>
              <a:rPr lang="cs-CZ" dirty="0" smtClean="0"/>
              <a:t>, sendvičová generace, třetí a čtvrtý věk, bumerangové děti</a:t>
            </a:r>
          </a:p>
          <a:p>
            <a:r>
              <a:rPr lang="cs-CZ" dirty="0" smtClean="0"/>
              <a:t>Nová sekvence zakládání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5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 zakládání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Před 2. sv. válkou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Ekonomická nezávislost muže – zajištění vlastního bydlení – </a:t>
            </a:r>
            <a:r>
              <a:rPr lang="cs-CZ" dirty="0" smtClean="0"/>
              <a:t>zasnoubení – </a:t>
            </a:r>
            <a:r>
              <a:rPr lang="cs-CZ" dirty="0"/>
              <a:t>sňatek – početí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/>
              <a:t>70. – 80. léta</a:t>
            </a:r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Početí </a:t>
            </a:r>
            <a:r>
              <a:rPr lang="cs-CZ" dirty="0"/>
              <a:t>– sňatek – zajištění vlastního bydlení a ekonomická nezávislost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/>
              <a:t>Jak je to dnes?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Nízká porodnost v ČR</a:t>
            </a:r>
            <a:endParaRPr lang="cs-CZ" dirty="0"/>
          </a:p>
        </p:txBody>
      </p:sp>
      <p:pic>
        <p:nvPicPr>
          <p:cNvPr id="8196" name="Picture 4" descr="Graf: Narození a zemřelí v letech 1950-2009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24000"/>
            <a:ext cx="7924800" cy="495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9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Nízká porodnost</a:t>
            </a:r>
          </a:p>
        </p:txBody>
      </p:sp>
      <p:pic>
        <p:nvPicPr>
          <p:cNvPr id="31748" name="Picture 4" descr="UPlodnost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219200"/>
            <a:ext cx="8382000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447800" y="3429000"/>
            <a:ext cx="723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7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Odkládání </a:t>
            </a:r>
            <a:r>
              <a:rPr lang="cs-CZ" sz="4000" dirty="0"/>
              <a:t>rodičovství do vyššího věku</a:t>
            </a:r>
          </a:p>
        </p:txBody>
      </p:sp>
      <p:pic>
        <p:nvPicPr>
          <p:cNvPr id="9220" name="Picture 4" descr="Vek_pri_nar_1_ditet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24000"/>
            <a:ext cx="8458200" cy="495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10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Věkové normy I.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56983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602128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Vidovičová</a:t>
            </a:r>
            <a:r>
              <a:rPr lang="cs-CZ" dirty="0" smtClean="0"/>
              <a:t>, 2008: 87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7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58326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3528" y="63813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Vidovičová</a:t>
            </a:r>
            <a:r>
              <a:rPr lang="cs-CZ" dirty="0" smtClean="0"/>
              <a:t>, 2008: 88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35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5809" t="13148" r="10698" b="16147"/>
          <a:stretch/>
        </p:blipFill>
        <p:spPr bwMode="auto">
          <a:xfrm>
            <a:off x="1156225" y="1065540"/>
            <a:ext cx="6793765" cy="4715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Osamělé mateřství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Cca 20 % domácností jsou domácnosti vedené jedním rodičem, 90 % matkou</a:t>
            </a:r>
          </a:p>
          <a:p>
            <a:r>
              <a:rPr lang="cs-CZ" dirty="0" smtClean="0"/>
              <a:t>Ovdovění, rozvod, dítě bez partnera</a:t>
            </a:r>
          </a:p>
          <a:p>
            <a:r>
              <a:rPr lang="cs-CZ" dirty="0" smtClean="0"/>
              <a:t>Problém pojmenování</a:t>
            </a:r>
          </a:p>
          <a:p>
            <a:r>
              <a:rPr lang="cs-CZ" dirty="0" smtClean="0"/>
              <a:t>Není statickým jevem, ale prolíná se životním cyklem</a:t>
            </a:r>
          </a:p>
          <a:p>
            <a:r>
              <a:rPr lang="cs-CZ" dirty="0" smtClean="0"/>
              <a:t>Specifická situace – matka jako výhradní pečovatelka, a zároveň samoživitelka (výše výživného)</a:t>
            </a:r>
          </a:p>
          <a:p>
            <a:r>
              <a:rPr lang="cs-CZ" dirty="0" err="1" smtClean="0"/>
              <a:t>Patologizace</a:t>
            </a:r>
            <a:r>
              <a:rPr lang="cs-CZ" dirty="0" smtClean="0"/>
              <a:t> osamělého mateřství a kritika této tendence - </a:t>
            </a:r>
            <a:r>
              <a:rPr lang="cs-CZ" dirty="0"/>
              <a:t>z</a:t>
            </a:r>
            <a:r>
              <a:rPr lang="cs-CZ" dirty="0" smtClean="0"/>
              <a:t>drojem </a:t>
            </a:r>
            <a:r>
              <a:rPr lang="cs-CZ" dirty="0" err="1" smtClean="0"/>
              <a:t>znevyhodnění</a:t>
            </a:r>
            <a:r>
              <a:rPr lang="cs-CZ" dirty="0" smtClean="0"/>
              <a:t> </a:t>
            </a:r>
            <a:r>
              <a:rPr lang="cs-CZ" dirty="0"/>
              <a:t>jsou </a:t>
            </a:r>
            <a:r>
              <a:rPr lang="cs-CZ" dirty="0" smtClean="0"/>
              <a:t>nižší ekonomické </a:t>
            </a:r>
            <a:r>
              <a:rPr lang="cs-CZ" dirty="0"/>
              <a:t>zdroje a </a:t>
            </a:r>
            <a:r>
              <a:rPr lang="cs-CZ" dirty="0" smtClean="0"/>
              <a:t>zejména chudoba</a:t>
            </a:r>
          </a:p>
          <a:p>
            <a:r>
              <a:rPr lang="cs-CZ" dirty="0" smtClean="0"/>
              <a:t>ČR patří k zemím s největším rozdílem v riziku chudoby mezi </a:t>
            </a:r>
            <a:r>
              <a:rPr lang="cs-CZ" dirty="0" err="1" smtClean="0"/>
              <a:t>dvourodičovskými</a:t>
            </a:r>
            <a:r>
              <a:rPr lang="cs-CZ" dirty="0" smtClean="0"/>
              <a:t> a </a:t>
            </a:r>
            <a:r>
              <a:rPr lang="cs-CZ" dirty="0" err="1" smtClean="0"/>
              <a:t>jednorodičovskými</a:t>
            </a:r>
            <a:r>
              <a:rPr lang="cs-CZ" dirty="0" smtClean="0"/>
              <a:t> domácnostmi (Dudová, 2009)</a:t>
            </a:r>
          </a:p>
          <a:p>
            <a:r>
              <a:rPr lang="cs-CZ" dirty="0" smtClean="0"/>
              <a:t>Sociální systém je nastaven na nukleární rodiny, a sám o sobě je v krizi, jeho nedostatečné fungování vzhledem k osamělým matkám (zvýší-li příjem, o dávky přijdou; dávky se vypočítávají za uplynulá období, kdy mohla být rodina úplná atd.)</a:t>
            </a:r>
          </a:p>
          <a:p>
            <a:r>
              <a:rPr lang="cs-CZ" dirty="0" smtClean="0"/>
              <a:t>Paradox samoživitelské situace – tradiční genderové uspořádání (zajišťující stabilitu svazku) se v případě rozvodu stane velkou přítěží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203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1195</Words>
  <Application>Microsoft Office PowerPoint</Application>
  <PresentationFormat>Předvádění na obrazovce (4:3)</PresentationFormat>
  <Paragraphs>106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Sociologie rodiny 4</vt:lpstr>
      <vt:lpstr>Přechod k rodičovství</vt:lpstr>
      <vt:lpstr>Nízká porodnost v ČR</vt:lpstr>
      <vt:lpstr>Nízká porodnost</vt:lpstr>
      <vt:lpstr>Odkládání rodičovství do vyššího věku</vt:lpstr>
      <vt:lpstr>Věkové normy I.</vt:lpstr>
      <vt:lpstr>Prezentace aplikace PowerPoint</vt:lpstr>
      <vt:lpstr>Prezentace aplikace PowerPoint</vt:lpstr>
      <vt:lpstr>Osamělé mateřství</vt:lpstr>
      <vt:lpstr>Pracovní strategie osamělých matek (Dudová, 2009)</vt:lpstr>
      <vt:lpstr>Mimomanželská plodnost</vt:lpstr>
      <vt:lpstr>Ženy bez partnera nebo bez manžela?</vt:lpstr>
      <vt:lpstr>4. Vysoký podíl dětí narozených mimo manželství</vt:lpstr>
      <vt:lpstr>Liberální nebo anomická hypotéza</vt:lpstr>
      <vt:lpstr>Svobodné mateřství</vt:lpstr>
      <vt:lpstr>Otcovství</vt:lpstr>
      <vt:lpstr>„Noví otcové“</vt:lpstr>
      <vt:lpstr>Bezdětnost v ČR</vt:lpstr>
      <vt:lpstr>Predikce bezdětnosti</vt:lpstr>
      <vt:lpstr>Životní cyklus a pozdně moderní společnost</vt:lpstr>
      <vt:lpstr>Sekvence zakládání rodiny</vt:lpstr>
    </vt:vector>
  </TitlesOfParts>
  <Company>Pedagogická fakulta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rodiny 4</dc:title>
  <dc:creator>Slepickova</dc:creator>
  <cp:lastModifiedBy>Lenka Slepičková</cp:lastModifiedBy>
  <cp:revision>25</cp:revision>
  <dcterms:created xsi:type="dcterms:W3CDTF">2010-11-08T08:45:50Z</dcterms:created>
  <dcterms:modified xsi:type="dcterms:W3CDTF">2012-03-13T16:41:53Z</dcterms:modified>
</cp:coreProperties>
</file>