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9" r:id="rId3"/>
    <p:sldId id="263" r:id="rId4"/>
    <p:sldId id="260" r:id="rId5"/>
    <p:sldId id="261" r:id="rId6"/>
    <p:sldId id="262" r:id="rId7"/>
    <p:sldId id="264" r:id="rId8"/>
    <p:sldId id="265" r:id="rId9"/>
    <p:sldId id="266" r:id="rId10"/>
    <p:sldId id="268" r:id="rId11"/>
    <p:sldId id="271" r:id="rId12"/>
    <p:sldId id="270" r:id="rId13"/>
    <p:sldId id="277" r:id="rId14"/>
    <p:sldId id="272" r:id="rId15"/>
    <p:sldId id="273" r:id="rId16"/>
    <p:sldId id="274" r:id="rId17"/>
    <p:sldId id="275" r:id="rId18"/>
    <p:sldId id="276" r:id="rId1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1FDAD-AB03-4B2E-BE5B-F6B2A0EA477B}" type="datetimeFigureOut">
              <a:rPr lang="cs-CZ" smtClean="0"/>
              <a:t>3.4.2012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9F529-3F7C-4ACB-BFC4-C6DBDDEF3F0F}" type="slidenum">
              <a:rPr lang="cs-CZ" smtClean="0"/>
              <a:t>‹#›</a:t>
            </a:fld>
            <a:endParaRPr lang="cs-CZ"/>
          </a:p>
        </p:txBody>
      </p:sp>
    </p:spTree>
    <p:extLst>
      <p:ext uri="{BB962C8B-B14F-4D97-AF65-F5344CB8AC3E}">
        <p14:creationId xmlns:p14="http://schemas.microsoft.com/office/powerpoint/2010/main" val="1495505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76343-53FF-40A0-BFE2-DF2659F0BDB6}" type="slidenum">
              <a:rPr lang="cs-CZ"/>
              <a:pPr/>
              <a:t>14</a:t>
            </a:fld>
            <a:endParaRPr lang="cs-CZ"/>
          </a:p>
        </p:txBody>
      </p:sp>
      <p:sp>
        <p:nvSpPr>
          <p:cNvPr id="19458" name="Rectangle 2"/>
          <p:cNvSpPr>
            <a:spLocks noRot="1" noChangeArrowheads="1" noTextEdit="1"/>
          </p:cNvSpPr>
          <p:nvPr>
            <p:ph type="sldImg"/>
          </p:nvPr>
        </p:nvSpPr>
        <p:spPr>
          <a:xfrm>
            <a:off x="1143000" y="685800"/>
            <a:ext cx="4572000" cy="3429000"/>
          </a:xfrm>
          <a:ln/>
        </p:spPr>
      </p:sp>
      <p:sp>
        <p:nvSpPr>
          <p:cNvPr id="19459" name="Rectangle 3"/>
          <p:cNvSpPr>
            <a:spLocks noGrp="1" noChangeArrowheads="1"/>
          </p:cNvSpPr>
          <p:nvPr>
            <p:ph type="body" idx="1"/>
          </p:nvPr>
        </p:nvSpPr>
        <p:spPr/>
        <p:txBody>
          <a:bodyPr/>
          <a:lstStyle/>
          <a:p>
            <a:pPr>
              <a:spcBef>
                <a:spcPct val="0"/>
              </a:spcBef>
              <a:buFontTx/>
              <a:buChar char="•"/>
            </a:pPr>
            <a:endParaRPr lang="cs-CZ"/>
          </a:p>
          <a:p>
            <a:pPr>
              <a:spcBef>
                <a:spcPct val="0"/>
              </a:spcBef>
              <a:buFontTx/>
              <a:buChar char="•"/>
            </a:pPr>
            <a:r>
              <a:rPr lang="cs-CZ"/>
              <a:t>Pokles počtu spermií o 42 % mezi léty 1940 - 1990</a:t>
            </a:r>
          </a:p>
          <a:p>
            <a:pPr>
              <a:spcBef>
                <a:spcPct val="0"/>
              </a:spcBef>
              <a:buFontTx/>
              <a:buChar char="•"/>
            </a:pPr>
            <a:r>
              <a:rPr lang="cs-CZ"/>
              <a:t>z umělých materiálů (prokázáno zvýšení teploty o 1 stupeň celsia – neví se, jestli je to dost; odpor firem produkujících jednorázové plenky)</a:t>
            </a:r>
          </a:p>
          <a:p>
            <a:pPr>
              <a:spcBef>
                <a:spcPct val="0"/>
              </a:spcBef>
              <a:buFontTx/>
              <a:buChar char="•"/>
            </a:pPr>
            <a:r>
              <a:rPr lang="cs-CZ"/>
              <a:t>x nesouhlasí to úplně časově</a:t>
            </a:r>
          </a:p>
          <a:p>
            <a:pPr>
              <a:spcBef>
                <a:spcPct val="0"/>
              </a:spcBef>
              <a:buFontTx/>
              <a:buChar char="•"/>
            </a:pPr>
            <a:r>
              <a:rPr lang="cs-CZ">
                <a:sym typeface="Wingdings" pitchFamily="2" charset="2"/>
              </a:rPr>
              <a:t>pokles zapojení mužů do války – deprese testosteronu x (za to taky může pacifismus feministické politiky)</a:t>
            </a:r>
          </a:p>
          <a:p>
            <a:pPr>
              <a:spcBef>
                <a:spcPct val="0"/>
              </a:spcBef>
              <a:buFontTx/>
              <a:buChar char="•"/>
            </a:pPr>
            <a:endParaRPr lang="cs-CZ"/>
          </a:p>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53BB6-A1F2-4D97-BDA4-A3DD02057D90}" type="slidenum">
              <a:rPr lang="cs-CZ"/>
              <a:pPr/>
              <a:t>15</a:t>
            </a:fld>
            <a:endParaRPr lang="cs-CZ"/>
          </a:p>
        </p:txBody>
      </p:sp>
      <p:sp>
        <p:nvSpPr>
          <p:cNvPr id="20482" name="Rectangle 2"/>
          <p:cNvSpPr>
            <a:spLocks noRot="1" noChangeArrowheads="1" noTextEdit="1"/>
          </p:cNvSpPr>
          <p:nvPr>
            <p:ph type="sldImg"/>
          </p:nvPr>
        </p:nvSpPr>
        <p:spPr>
          <a:xfrm>
            <a:off x="1143000" y="685800"/>
            <a:ext cx="4572000" cy="3429000"/>
          </a:xfrm>
          <a:ln/>
        </p:spPr>
      </p:sp>
      <p:sp>
        <p:nvSpPr>
          <p:cNvPr id="20483" name="Rectangle 3"/>
          <p:cNvSpPr>
            <a:spLocks noGrp="1" noChangeArrowheads="1"/>
          </p:cNvSpPr>
          <p:nvPr>
            <p:ph type="body" idx="1"/>
          </p:nvPr>
        </p:nvSpPr>
        <p:spPr/>
        <p:txBody>
          <a:bodyPr/>
          <a:lstStyle/>
          <a:p>
            <a:r>
              <a:rPr lang="cs-CZ" sz="1000"/>
              <a:t>soustředí se především na snížení počtu spermií (ostatní opomíjí)</a:t>
            </a:r>
          </a:p>
          <a:p>
            <a:r>
              <a:rPr lang="cs-CZ" sz="1000"/>
              <a:t>debata o maskulinitě jako takové</a:t>
            </a:r>
          </a:p>
          <a:p>
            <a:r>
              <a:rPr lang="cs-CZ" sz="1000"/>
              <a:t>počet spermií jako měřítko individuální mužnosti, ale také symbolická míra síly národa a blahobytu</a:t>
            </a:r>
          </a:p>
          <a:p>
            <a:r>
              <a:rPr lang="cs-CZ" sz="1000"/>
              <a:t>muži nepotřebují starostlivost, to mužská továrna potřebuje opravu</a:t>
            </a:r>
          </a:p>
          <a:p>
            <a:r>
              <a:rPr lang="cs-CZ" sz="1000"/>
              <a:t>Militaristický jazyk – spermie jako bojující proti ohrožení, bojující o přežití, nové lékařské objevy jako „zdrcující zprávy z bitevního pole“</a:t>
            </a:r>
          </a:p>
          <a:p>
            <a:r>
              <a:rPr lang="cs-CZ" sz="1000"/>
              <a:t>Jazyk produkce -  tvorba spermií jako produkce, manufaktura </a:t>
            </a:r>
          </a:p>
          <a:p>
            <a:r>
              <a:rPr lang="cs-CZ" sz="1000"/>
              <a:t>„Není to válka proti ženám, je to válka proti ženskému hormonu estrogenu, který je s největší pravděpodobností oním zločincem“</a:t>
            </a:r>
          </a:p>
          <a:p>
            <a:r>
              <a:rPr lang="cs-CZ" sz="1000"/>
              <a:t>Vinen je feminismus – paralely se ztrátami mužů ve válce pohlaví, nebo s nárůstem počtu žen na univerzitách v posledních 50 letech</a:t>
            </a:r>
          </a:p>
          <a:p>
            <a:r>
              <a:rPr lang="cs-CZ" sz="1000"/>
              <a:t>Spermie jako „stávkující“ proti invazi „kdákajících ženských“ do všech mužských sfér, „downward mobility“ v důsledku masivního vstupu žen na pracovní trh a do vedoucích míst se spojuje s „downward motility“</a:t>
            </a:r>
          </a:p>
          <a:p>
            <a:r>
              <a:rPr lang="cs-CZ" sz="1000"/>
              <a:t>Debata o vlivu PVC na pokles spermií: „Barbie zabíjí spermie“</a:t>
            </a:r>
          </a:p>
          <a:p>
            <a:r>
              <a:rPr lang="cs-CZ" sz="1000"/>
              <a:t>Zprostředkování ohrožení skrze tělo matky – mužská schopnost produkovat spermie je „zmrzačena“ ještě před porodem</a:t>
            </a:r>
          </a:p>
          <a:p>
            <a:r>
              <a:rPr lang="cs-CZ" sz="1000"/>
              <a:t>Mužské reprodukční problémy jsou popisovány jako feminizace, jako to, že se z mužů stávají ženy, jako chemická kastrace nebo sterilizace mužů, nebo jako mazání hranic mezi pohlavími</a:t>
            </a:r>
          </a:p>
          <a:p>
            <a:r>
              <a:rPr lang="cs-CZ" sz="1000"/>
              <a:t>Chmurná budoucnost: „Jednou budeme národem pobledlých a slabých ubožáčků, kteří se dívají na telenovely namísto pondělního fotbalu a ptají se cizinců na cestu.“</a:t>
            </a:r>
          </a:p>
          <a:p>
            <a:endParaRPr lang="cs-CZ"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9651BA-6342-42C9-9A23-9D9904AEC890}" type="slidenum">
              <a:rPr lang="cs-CZ"/>
              <a:pPr/>
              <a:t>16</a:t>
            </a:fld>
            <a:endParaRPr lang="cs-CZ"/>
          </a:p>
        </p:txBody>
      </p:sp>
      <p:sp>
        <p:nvSpPr>
          <p:cNvPr id="24578" name="Rectangle 2"/>
          <p:cNvSpPr>
            <a:spLocks noRot="1" noChangeArrowheads="1" noTextEdit="1"/>
          </p:cNvSpPr>
          <p:nvPr>
            <p:ph type="sldImg"/>
          </p:nvPr>
        </p:nvSpPr>
        <p:spPr>
          <a:xfrm>
            <a:off x="1143000" y="685800"/>
            <a:ext cx="4572000" cy="3429000"/>
          </a:xfrm>
          <a:ln/>
        </p:spPr>
      </p:sp>
      <p:sp>
        <p:nvSpPr>
          <p:cNvPr id="24579" name="Rectangle 3"/>
          <p:cNvSpPr>
            <a:spLocks noGrp="1" noChangeArrowheads="1"/>
          </p:cNvSpPr>
          <p:nvPr>
            <p:ph type="body" idx="1"/>
          </p:nvPr>
        </p:nvSpPr>
        <p:spPr/>
        <p:txBody>
          <a:bodyPr/>
          <a:lstStyle/>
          <a:p>
            <a:r>
              <a:rPr lang="cs-CZ"/>
              <a:t>– problematickým prvkem v léčbě neplodnosti, a to i v textech o defektních spermií,  je vajíčko a jeho zona pellucida, (obal vajíčka), která je popisována jako prvek bránící přirozené aktivní úloze spermie – to brání spermiím v naplnění jejich hlavního úkolu, kterým  je obal vajíčka narušit a vajíčko oplodnit (to překonávají technologie)</a:t>
            </a:r>
          </a:p>
          <a:p>
            <a:r>
              <a:rPr lang="cs-CZ"/>
              <a:t>– reprezentuje v léčbě tu přírodní komponentu, která může zabránit v úspěchu i vyspělým technologiím, příroda jako vymykající se kontrole prostřednictvím technologií</a:t>
            </a:r>
          </a:p>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05F70-F852-4D98-98D3-96B988BF91DF}" type="slidenum">
              <a:rPr lang="cs-CZ"/>
              <a:pPr/>
              <a:t>18</a:t>
            </a:fld>
            <a:endParaRPr lang="cs-CZ"/>
          </a:p>
        </p:txBody>
      </p:sp>
      <p:sp>
        <p:nvSpPr>
          <p:cNvPr id="26626" name="Rectangle 2"/>
          <p:cNvSpPr>
            <a:spLocks noRot="1" noChangeArrowheads="1" noTextEdit="1"/>
          </p:cNvSpPr>
          <p:nvPr>
            <p:ph type="sldImg"/>
          </p:nvPr>
        </p:nvSpPr>
        <p:spPr>
          <a:xfrm>
            <a:off x="1143000" y="685800"/>
            <a:ext cx="4572000" cy="3429000"/>
          </a:xfrm>
          <a:ln/>
        </p:spPr>
      </p:sp>
      <p:sp>
        <p:nvSpPr>
          <p:cNvPr id="26627" name="Rectangle 3"/>
          <p:cNvSpPr>
            <a:spLocks noGrp="1" noChangeArrowheads="1"/>
          </p:cNvSpPr>
          <p:nvPr>
            <p:ph type="body" idx="1"/>
          </p:nvPr>
        </p:nvSpPr>
        <p:spPr/>
        <p:txBody>
          <a:bodyPr/>
          <a:lstStyle/>
          <a:p>
            <a:r>
              <a:rPr lang="cs-CZ" dirty="0"/>
              <a:t>„Máme snad pokorně vymřít? To snad ne! … nevymře lidstvo, vymřou muži. Pozůstalé ženy se nebudou milovat, ale průmyslově klonovat. Děti nebude nosit čáp a vrána, ale paní doktorka. Představa je to děsivá. Pročež vyzývám všechny muže: Zahoďte mobily, nepijte, nekuřte, vyhýbejte se horké koupeli, chřipkám a polyesteru. Zachraňte spermie, zachraňte lidstvo! Důležitější poslání pán tvorstva stejně nemá.“ (Poslání mužů, DNES, 17. 8. 2001).</a:t>
            </a:r>
          </a:p>
          <a:p>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4038600" cy="45307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307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248400"/>
            <a:ext cx="2133600" cy="457200"/>
          </a:xfrm>
        </p:spPr>
        <p:txBody>
          <a:bodyPr/>
          <a:lstStyle>
            <a:lvl1pPr>
              <a:defRPr/>
            </a:lvl1pPr>
          </a:lstStyle>
          <a:p>
            <a:endParaRPr lang="cs-CZ"/>
          </a:p>
        </p:txBody>
      </p:sp>
      <p:sp>
        <p:nvSpPr>
          <p:cNvPr id="6" name="Zástupný symbol pro zápatí 5"/>
          <p:cNvSpPr>
            <a:spLocks noGrp="1"/>
          </p:cNvSpPr>
          <p:nvPr>
            <p:ph type="ftr" sz="quarter" idx="11"/>
          </p:nvPr>
        </p:nvSpPr>
        <p:spPr>
          <a:xfrm>
            <a:off x="3124200" y="6248400"/>
            <a:ext cx="2895600" cy="457200"/>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553200" y="6248400"/>
            <a:ext cx="2133600" cy="457200"/>
          </a:xfrm>
        </p:spPr>
        <p:txBody>
          <a:bodyPr/>
          <a:lstStyle>
            <a:lvl1pPr>
              <a:defRPr/>
            </a:lvl1pPr>
          </a:lstStyle>
          <a:p>
            <a:fld id="{FDFA8C6D-04F3-4D8E-AE3D-558A67A78105}" type="slidenum">
              <a:rPr lang="cs-CZ"/>
              <a:pPr/>
              <a:t>‹#›</a:t>
            </a:fld>
            <a:endParaRPr lang="cs-CZ"/>
          </a:p>
        </p:txBody>
      </p:sp>
    </p:spTree>
    <p:extLst>
      <p:ext uri="{BB962C8B-B14F-4D97-AF65-F5344CB8AC3E}">
        <p14:creationId xmlns:p14="http://schemas.microsoft.com/office/powerpoint/2010/main" val="371990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3.4.2012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3.4.2012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3.4.2012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3.4.2012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3.4.2012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3.4.2012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3.4.2012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3.4.2012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http://watoxics.org/toxicswatch/send-an-sos-save-our-sperm/image/image_view_fullscree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a:r>
              <a:rPr lang="cs-CZ" dirty="0"/>
              <a:t>Gender </a:t>
            </a:r>
            <a:r>
              <a:rPr lang="cs-CZ" dirty="0" smtClean="0"/>
              <a:t>v lavicích </a:t>
            </a:r>
            <a:endParaRPr lang="cs-CZ" dirty="0"/>
          </a:p>
        </p:txBody>
      </p:sp>
      <p:sp>
        <p:nvSpPr>
          <p:cNvPr id="26627" name="Rectangle 3"/>
          <p:cNvSpPr>
            <a:spLocks noGrp="1" noChangeArrowheads="1"/>
          </p:cNvSpPr>
          <p:nvPr>
            <p:ph type="body" idx="1"/>
          </p:nvPr>
        </p:nvSpPr>
        <p:spPr/>
        <p:txBody>
          <a:bodyPr/>
          <a:lstStyle/>
          <a:p>
            <a:pPr marL="609600" indent="-609600">
              <a:lnSpc>
                <a:spcPct val="80000"/>
              </a:lnSpc>
              <a:buFontTx/>
              <a:buNone/>
            </a:pPr>
            <a:r>
              <a:rPr lang="cs-CZ" sz="1800" dirty="0"/>
              <a:t>-	V ČR největší rozdíly mezi dívky a chlapci ve výkonech v matematice a </a:t>
            </a:r>
            <a:r>
              <a:rPr lang="cs-CZ" sz="1800" dirty="0" smtClean="0"/>
              <a:t>čtení (data PISA, výzkumy Ireny </a:t>
            </a:r>
            <a:r>
              <a:rPr lang="cs-CZ" sz="1800" dirty="0" err="1" smtClean="0"/>
              <a:t>Smetáčkové</a:t>
            </a:r>
            <a:r>
              <a:rPr lang="cs-CZ" sz="1800" dirty="0" smtClean="0"/>
              <a:t>)</a:t>
            </a:r>
            <a:endParaRPr lang="cs-CZ" sz="1800" dirty="0"/>
          </a:p>
          <a:p>
            <a:pPr marL="609600" indent="-609600">
              <a:lnSpc>
                <a:spcPct val="80000"/>
              </a:lnSpc>
              <a:buFontTx/>
              <a:buNone/>
            </a:pPr>
            <a:r>
              <a:rPr lang="cs-CZ" sz="1800" dirty="0"/>
              <a:t>- 	Chlapci častěji vyvolávání, dívky častěji přerušovány a opravovány</a:t>
            </a:r>
          </a:p>
          <a:p>
            <a:pPr marL="609600" indent="-609600">
              <a:lnSpc>
                <a:spcPct val="80000"/>
              </a:lnSpc>
              <a:buFontTx/>
              <a:buChar char="-"/>
            </a:pPr>
            <a:r>
              <a:rPr lang="cs-CZ" sz="1800" dirty="0"/>
              <a:t>jazyk: generické maskulinum, oslovování (zdrobněliny křestních jmen, berušky, ovečky, kozy, čarodějnice, ženské)</a:t>
            </a:r>
          </a:p>
          <a:p>
            <a:pPr marL="609600" indent="-609600">
              <a:lnSpc>
                <a:spcPct val="80000"/>
              </a:lnSpc>
              <a:buFontTx/>
              <a:buChar char="-"/>
            </a:pPr>
            <a:r>
              <a:rPr lang="cs-CZ" sz="1800" dirty="0"/>
              <a:t>Komentování vzhledu a kompetencí</a:t>
            </a:r>
          </a:p>
          <a:p>
            <a:pPr marL="609600" indent="-609600">
              <a:lnSpc>
                <a:spcPct val="80000"/>
              </a:lnSpc>
              <a:buFontTx/>
              <a:buChar char="-"/>
            </a:pPr>
            <a:r>
              <a:rPr lang="cs-CZ" sz="1800" dirty="0"/>
              <a:t>Napomínání a sankce (dívky – vzhled, agresivita, sprostá slova)</a:t>
            </a:r>
          </a:p>
          <a:p>
            <a:pPr marL="609600" indent="-609600">
              <a:lnSpc>
                <a:spcPct val="80000"/>
              </a:lnSpc>
              <a:buFontTx/>
              <a:buChar char="-"/>
            </a:pPr>
            <a:r>
              <a:rPr lang="cs-CZ" sz="1800" dirty="0"/>
              <a:t>Odlišné úkoly (i ve skupinové práci, dívky jako asistentky, zapisovatelky)</a:t>
            </a:r>
          </a:p>
          <a:p>
            <a:pPr marL="609600" indent="-609600">
              <a:lnSpc>
                <a:spcPct val="80000"/>
              </a:lnSpc>
              <a:buFontTx/>
              <a:buChar char="-"/>
            </a:pPr>
            <a:r>
              <a:rPr lang="cs-CZ" sz="1800" dirty="0"/>
              <a:t>Odlišná zpětná vazba – u dívek a chlapců se hodnotí jiné věci, výkony dívek jsou zpochybňovány, předpoklad „stropu“ dívčího výkonu, dívky jako šikovnější, ale méně ambiciózní</a:t>
            </a:r>
          </a:p>
          <a:p>
            <a:pPr marL="609600" indent="-609600">
              <a:lnSpc>
                <a:spcPct val="80000"/>
              </a:lnSpc>
              <a:buFontTx/>
              <a:buChar char="-"/>
            </a:pPr>
            <a:r>
              <a:rPr lang="cs-CZ" sz="1800" dirty="0"/>
              <a:t>Volba volitelných předmětů, volba povolání</a:t>
            </a:r>
          </a:p>
          <a:p>
            <a:pPr marL="609600" indent="-609600">
              <a:lnSpc>
                <a:spcPct val="80000"/>
              </a:lnSpc>
              <a:buFontTx/>
              <a:buChar char="-"/>
            </a:pPr>
            <a:r>
              <a:rPr lang="cs-CZ" sz="1800" dirty="0"/>
              <a:t>Osnovy, způsob výuky některých předmětů (dějepis, obrazová prezentace mužů a žen v učebnicích, příklady v matematice atd.)</a:t>
            </a:r>
          </a:p>
          <a:p>
            <a:pPr marL="609600" indent="-609600">
              <a:lnSpc>
                <a:spcPct val="80000"/>
              </a:lnSpc>
              <a:buFontTx/>
              <a:buChar char="-"/>
            </a:pPr>
            <a:r>
              <a:rPr lang="cs-CZ" sz="1800" dirty="0"/>
              <a:t>Gender a prostor (zasedací pořádek, využívání prestižních míst školy – tělocvična, hřiště, počítačové </a:t>
            </a:r>
            <a:r>
              <a:rPr lang="cs-CZ" sz="1800" dirty="0" smtClean="0"/>
              <a:t>učebny</a:t>
            </a:r>
            <a:endParaRPr lang="cs-CZ" sz="1800" dirty="0"/>
          </a:p>
        </p:txBody>
      </p:sp>
    </p:spTree>
    <p:extLst>
      <p:ext uri="{BB962C8B-B14F-4D97-AF65-F5344CB8AC3E}">
        <p14:creationId xmlns:p14="http://schemas.microsoft.com/office/powerpoint/2010/main" val="2996119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wipe(left)">
                                      <p:cBhvr>
                                        <p:cTn id="12" dur="500"/>
                                        <p:tgtEl>
                                          <p:spTgt spid="266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wipe(left)">
                                      <p:cBhvr>
                                        <p:cTn id="17" dur="500"/>
                                        <p:tgtEl>
                                          <p:spTgt spid="266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Effect transition="in" filter="wipe(left)">
                                      <p:cBhvr>
                                        <p:cTn id="22" dur="500"/>
                                        <p:tgtEl>
                                          <p:spTgt spid="266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animEffect transition="in" filter="wipe(left)">
                                      <p:cBhvr>
                                        <p:cTn id="27" dur="500"/>
                                        <p:tgtEl>
                                          <p:spTgt spid="266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627">
                                            <p:txEl>
                                              <p:pRg st="4" end="4"/>
                                            </p:txEl>
                                          </p:spTgt>
                                        </p:tgtEl>
                                        <p:attrNameLst>
                                          <p:attrName>style.visibility</p:attrName>
                                        </p:attrNameLst>
                                      </p:cBhvr>
                                      <p:to>
                                        <p:strVal val="visible"/>
                                      </p:to>
                                    </p:set>
                                    <p:animEffect transition="in" filter="wipe(left)">
                                      <p:cBhvr>
                                        <p:cTn id="32" dur="500"/>
                                        <p:tgtEl>
                                          <p:spTgt spid="2662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Effect transition="in" filter="wipe(left)">
                                      <p:cBhvr>
                                        <p:cTn id="37" dur="500"/>
                                        <p:tgtEl>
                                          <p:spTgt spid="2662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627">
                                            <p:txEl>
                                              <p:pRg st="6" end="6"/>
                                            </p:txEl>
                                          </p:spTgt>
                                        </p:tgtEl>
                                        <p:attrNameLst>
                                          <p:attrName>style.visibility</p:attrName>
                                        </p:attrNameLst>
                                      </p:cBhvr>
                                      <p:to>
                                        <p:strVal val="visible"/>
                                      </p:to>
                                    </p:set>
                                    <p:animEffect transition="in" filter="wipe(left)">
                                      <p:cBhvr>
                                        <p:cTn id="42" dur="500"/>
                                        <p:tgtEl>
                                          <p:spTgt spid="2662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6627">
                                            <p:txEl>
                                              <p:pRg st="7" end="7"/>
                                            </p:txEl>
                                          </p:spTgt>
                                        </p:tgtEl>
                                        <p:attrNameLst>
                                          <p:attrName>style.visibility</p:attrName>
                                        </p:attrNameLst>
                                      </p:cBhvr>
                                      <p:to>
                                        <p:strVal val="visible"/>
                                      </p:to>
                                    </p:set>
                                    <p:animEffect transition="in" filter="wipe(left)">
                                      <p:cBhvr>
                                        <p:cTn id="47" dur="500"/>
                                        <p:tgtEl>
                                          <p:spTgt spid="2662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627">
                                            <p:txEl>
                                              <p:pRg st="8" end="8"/>
                                            </p:txEl>
                                          </p:spTgt>
                                        </p:tgtEl>
                                        <p:attrNameLst>
                                          <p:attrName>style.visibility</p:attrName>
                                        </p:attrNameLst>
                                      </p:cBhvr>
                                      <p:to>
                                        <p:strVal val="visible"/>
                                      </p:to>
                                    </p:set>
                                    <p:animEffect transition="in" filter="wipe(left)">
                                      <p:cBhvr>
                                        <p:cTn id="52" dur="500"/>
                                        <p:tgtEl>
                                          <p:spTgt spid="26627">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6627">
                                            <p:txEl>
                                              <p:pRg st="9" end="9"/>
                                            </p:txEl>
                                          </p:spTgt>
                                        </p:tgtEl>
                                        <p:attrNameLst>
                                          <p:attrName>style.visibility</p:attrName>
                                        </p:attrNameLst>
                                      </p:cBhvr>
                                      <p:to>
                                        <p:strVal val="visible"/>
                                      </p:to>
                                    </p:set>
                                    <p:animEffect transition="in" filter="wipe(left)">
                                      <p:cBhvr>
                                        <p:cTn id="57" dur="5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Gender ve veřejném prostoru</a:t>
            </a:r>
            <a:endParaRPr lang="cs-CZ" dirty="0"/>
          </a:p>
        </p:txBody>
      </p:sp>
      <p:pic>
        <p:nvPicPr>
          <p:cNvPr id="4098" name="Picture 2"/>
          <p:cNvPicPr>
            <a:picLocks noGrp="1" noChangeAspect="1" noChangeArrowheads="1"/>
          </p:cNvPicPr>
          <p:nvPr>
            <p:ph idx="1"/>
          </p:nvPr>
        </p:nvPicPr>
        <p:blipFill rotWithShape="1">
          <a:blip r:embed="rId2" cstate="print"/>
          <a:srcRect l="14780" t="9225" r="12901" b="8625"/>
          <a:stretch/>
        </p:blipFill>
        <p:spPr bwMode="auto">
          <a:xfrm>
            <a:off x="611560" y="1255289"/>
            <a:ext cx="7056784" cy="5431931"/>
          </a:xfrm>
          <a:prstGeom prst="rect">
            <a:avLst/>
          </a:prstGeom>
          <a:noFill/>
          <a:ln w="9525">
            <a:noFill/>
            <a:miter lim="800000"/>
            <a:headEnd/>
            <a:tailEnd/>
          </a:ln>
        </p:spPr>
      </p:pic>
    </p:spTree>
    <p:extLst>
      <p:ext uri="{BB962C8B-B14F-4D97-AF65-F5344CB8AC3E}">
        <p14:creationId xmlns:p14="http://schemas.microsoft.com/office/powerpoint/2010/main" val="678726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Gender ve veřejném prostoru</a:t>
            </a:r>
            <a:endParaRPr lang="cs-CZ"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686" t="36611" r="46306" b="50000"/>
          <a:stretch/>
        </p:blipFill>
        <p:spPr bwMode="auto">
          <a:xfrm>
            <a:off x="1115616" y="2060848"/>
            <a:ext cx="7334960" cy="340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154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92080" y="1700808"/>
            <a:ext cx="3466728" cy="3816424"/>
          </a:xfrm>
        </p:spPr>
        <p:txBody>
          <a:bodyPr>
            <a:noAutofit/>
          </a:bodyPr>
          <a:lstStyle/>
          <a:p>
            <a:r>
              <a:rPr lang="cs-CZ" sz="2400" dirty="0" smtClean="0"/>
              <a:t>Jedinečná knížka, která přibližuje základní povolání, je určena především pro žáky ZŠ, kteří stojí před rozhodnutím, co dál a jakou si vybrat školu. Kniha celkem představuje čtyřicet profesí. V příloze najdete informace o vybraných středních i některých vysokých školách v ČR. </a:t>
            </a:r>
            <a:endParaRPr lang="cs-CZ" sz="24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683568" y="1340768"/>
            <a:ext cx="3744416" cy="5112568"/>
          </a:xfrm>
          <a:prstGeom prst="rect">
            <a:avLst/>
          </a:prstGeom>
          <a:noFill/>
          <a:ln w="9525">
            <a:noFill/>
            <a:miter lim="800000"/>
            <a:headEnd/>
            <a:tailEnd/>
          </a:ln>
        </p:spPr>
      </p:pic>
      <p:sp>
        <p:nvSpPr>
          <p:cNvPr id="3" name="TextovéPole 2"/>
          <p:cNvSpPr txBox="1"/>
          <p:nvPr/>
        </p:nvSpPr>
        <p:spPr>
          <a:xfrm>
            <a:off x="467544" y="404664"/>
            <a:ext cx="7416824" cy="769441"/>
          </a:xfrm>
          <a:prstGeom prst="rect">
            <a:avLst/>
          </a:prstGeom>
          <a:noFill/>
        </p:spPr>
        <p:txBody>
          <a:bodyPr wrap="square" rtlCol="0">
            <a:spAutoFit/>
          </a:bodyPr>
          <a:lstStyle/>
          <a:p>
            <a:r>
              <a:rPr lang="cs-CZ" sz="4400" dirty="0">
                <a:latin typeface="+mj-lt"/>
                <a:ea typeface="+mj-ea"/>
                <a:cs typeface="+mj-cs"/>
              </a:rPr>
              <a:t>Gender a volba povolání</a:t>
            </a:r>
          </a:p>
        </p:txBody>
      </p:sp>
    </p:spTree>
    <p:extLst>
      <p:ext uri="{BB962C8B-B14F-4D97-AF65-F5344CB8AC3E}">
        <p14:creationId xmlns:p14="http://schemas.microsoft.com/office/powerpoint/2010/main" val="936406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810546"/>
          </a:xfrm>
        </p:spPr>
        <p:txBody>
          <a:bodyPr>
            <a:normAutofit/>
          </a:bodyPr>
          <a:lstStyle/>
          <a:p>
            <a:r>
              <a:rPr lang="cs-CZ" dirty="0" smtClean="0"/>
              <a:t>Gender ve veřejném prostoru: Případ neplodnost</a:t>
            </a:r>
            <a:endParaRPr lang="cs-CZ" dirty="0"/>
          </a:p>
        </p:txBody>
      </p:sp>
    </p:spTree>
    <p:extLst>
      <p:ext uri="{BB962C8B-B14F-4D97-AF65-F5344CB8AC3E}">
        <p14:creationId xmlns:p14="http://schemas.microsoft.com/office/powerpoint/2010/main" val="2136749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cs-CZ" sz="4000"/>
              <a:t>Debata o příčinách poklesu počtu spermií</a:t>
            </a:r>
          </a:p>
        </p:txBody>
      </p:sp>
      <p:sp>
        <p:nvSpPr>
          <p:cNvPr id="6147" name="Rectangle 3"/>
          <p:cNvSpPr>
            <a:spLocks noGrp="1" noChangeArrowheads="1"/>
          </p:cNvSpPr>
          <p:nvPr>
            <p:ph type="body" idx="1"/>
          </p:nvPr>
        </p:nvSpPr>
        <p:spPr/>
        <p:txBody>
          <a:bodyPr/>
          <a:lstStyle/>
          <a:p>
            <a:pPr>
              <a:buFont typeface="Wingdings" pitchFamily="2" charset="2"/>
              <a:buNone/>
            </a:pPr>
            <a:r>
              <a:rPr lang="cs-CZ"/>
              <a:t>	</a:t>
            </a:r>
          </a:p>
        </p:txBody>
      </p:sp>
      <p:sp>
        <p:nvSpPr>
          <p:cNvPr id="6148" name="Rectangle 4"/>
          <p:cNvSpPr>
            <a:spLocks noChangeArrowheads="1"/>
          </p:cNvSpPr>
          <p:nvPr/>
        </p:nvSpPr>
        <p:spPr bwMode="auto">
          <a:xfrm>
            <a:off x="457200" y="1668463"/>
            <a:ext cx="77724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tabLst>
                <a:tab pos="457200" algn="l"/>
              </a:tabLst>
            </a:pPr>
            <a:endParaRPr lang="cs-CZ"/>
          </a:p>
          <a:p>
            <a:pPr algn="ctr">
              <a:tabLst>
                <a:tab pos="457200" algn="l"/>
              </a:tabLst>
            </a:pPr>
            <a:r>
              <a:rPr lang="cs-CZ"/>
              <a:t>Carlsen, E.,  A. Giwercman, N. Keiding, N. E . Skakkebaek. 1992. „Evidence for decreasing quality of semen during the past 50 years.“ </a:t>
            </a:r>
            <a:r>
              <a:rPr lang="cs-CZ" i="1"/>
              <a:t>British Medical Journal</a:t>
            </a:r>
            <a:r>
              <a:rPr lang="cs-CZ"/>
              <a:t>, 1992, 305/6854: 609:613.</a:t>
            </a:r>
          </a:p>
          <a:p>
            <a:pPr algn="ctr">
              <a:tabLst>
                <a:tab pos="457200" algn="l"/>
              </a:tabLst>
            </a:pPr>
            <a:endParaRPr lang="cs-CZ"/>
          </a:p>
          <a:p>
            <a:pPr>
              <a:buFontTx/>
              <a:buChar char="•"/>
              <a:tabLst>
                <a:tab pos="457200" algn="l"/>
              </a:tabLst>
            </a:pPr>
            <a:r>
              <a:rPr lang="cs-CZ"/>
              <a:t> masové používání jednorázových plen </a:t>
            </a:r>
          </a:p>
          <a:p>
            <a:pPr>
              <a:buFontTx/>
              <a:buChar char="•"/>
              <a:tabLst>
                <a:tab pos="457200" algn="l"/>
              </a:tabLst>
            </a:pPr>
            <a:r>
              <a:rPr lang="cs-CZ"/>
              <a:t> estrogeny v prostředí (pesticidy, herbicidy, plasty, ftaláty) </a:t>
            </a:r>
          </a:p>
          <a:p>
            <a:pPr>
              <a:buFontTx/>
              <a:buChar char="•"/>
              <a:tabLst>
                <a:tab pos="457200" algn="l"/>
              </a:tabLst>
            </a:pPr>
            <a:r>
              <a:rPr lang="cs-CZ"/>
              <a:t> stres</a:t>
            </a:r>
          </a:p>
          <a:p>
            <a:pPr>
              <a:buFontTx/>
              <a:buChar char="•"/>
              <a:tabLst>
                <a:tab pos="457200" algn="l"/>
              </a:tabLst>
            </a:pPr>
            <a:r>
              <a:rPr lang="cs-CZ"/>
              <a:t> nošení těsného spodního prádla </a:t>
            </a:r>
          </a:p>
          <a:p>
            <a:pPr>
              <a:buFontTx/>
              <a:buChar char="•"/>
              <a:tabLst>
                <a:tab pos="457200" algn="l"/>
              </a:tabLst>
            </a:pPr>
            <a:r>
              <a:rPr lang="cs-CZ"/>
              <a:t> obezita </a:t>
            </a:r>
          </a:p>
          <a:p>
            <a:pPr>
              <a:buFontTx/>
              <a:buChar char="•"/>
              <a:tabLst>
                <a:tab pos="457200" algn="l"/>
              </a:tabLst>
            </a:pPr>
            <a:r>
              <a:rPr lang="cs-CZ"/>
              <a:t> sedavá práce</a:t>
            </a:r>
          </a:p>
          <a:p>
            <a:pPr>
              <a:buFontTx/>
              <a:buChar char="•"/>
              <a:tabLst>
                <a:tab pos="457200" algn="l"/>
              </a:tabLst>
            </a:pPr>
            <a:r>
              <a:rPr lang="cs-CZ"/>
              <a:t> užívání drog a alkoholu</a:t>
            </a:r>
          </a:p>
          <a:p>
            <a:pPr>
              <a:buFontTx/>
              <a:buChar char="•"/>
              <a:tabLst>
                <a:tab pos="457200" algn="l"/>
              </a:tabLst>
            </a:pPr>
            <a:r>
              <a:rPr lang="cs-CZ"/>
              <a:t> užívání léků během těhotenství matky</a:t>
            </a:r>
          </a:p>
          <a:p>
            <a:pPr>
              <a:buFontTx/>
              <a:buChar char="•"/>
              <a:tabLst>
                <a:tab pos="457200" algn="l"/>
              </a:tabLst>
            </a:pPr>
            <a:r>
              <a:rPr lang="cs-CZ"/>
              <a:t> tvrdá cyklistická sedadla, pohyb v teplém prostředí (koupele, sauna)</a:t>
            </a:r>
          </a:p>
          <a:p>
            <a:pPr>
              <a:buFontTx/>
              <a:buChar char="•"/>
              <a:tabLst>
                <a:tab pos="457200" algn="l"/>
              </a:tabLst>
            </a:pPr>
            <a:r>
              <a:rPr lang="cs-CZ"/>
              <a:t> feminismus</a:t>
            </a:r>
          </a:p>
          <a:p>
            <a:pPr>
              <a:buFontTx/>
              <a:buChar char="•"/>
              <a:tabLst>
                <a:tab pos="457200" algn="l"/>
              </a:tabLst>
            </a:pPr>
            <a:endParaRPr lang="cs-CZ">
              <a:sym typeface="Wingdings" pitchFamily="2" charset="2"/>
            </a:endParaRPr>
          </a:p>
        </p:txBody>
      </p:sp>
    </p:spTree>
    <p:extLst>
      <p:ext uri="{BB962C8B-B14F-4D97-AF65-F5344CB8AC3E}">
        <p14:creationId xmlns:p14="http://schemas.microsoft.com/office/powerpoint/2010/main" val="2336539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wipe(left)">
                                      <p:cBhvr>
                                        <p:cTn id="12"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sz="2400">
                <a:latin typeface="Arial" charset="0"/>
              </a:rPr>
              <a:t>Americká mediální debata o poklesu mužské plodnosti (Daniels, 2006)</a:t>
            </a:r>
          </a:p>
        </p:txBody>
      </p:sp>
      <p:sp>
        <p:nvSpPr>
          <p:cNvPr id="17411" name="Rectangle 3"/>
          <p:cNvSpPr>
            <a:spLocks noGrp="1" noChangeArrowheads="1"/>
          </p:cNvSpPr>
          <p:nvPr>
            <p:ph type="body" sz="half" idx="1"/>
          </p:nvPr>
        </p:nvSpPr>
        <p:spPr>
          <a:xfrm>
            <a:off x="457200" y="1600200"/>
            <a:ext cx="5486400" cy="5029200"/>
          </a:xfrm>
        </p:spPr>
        <p:txBody>
          <a:bodyPr/>
          <a:lstStyle/>
          <a:p>
            <a:pPr>
              <a:lnSpc>
                <a:spcPct val="80000"/>
              </a:lnSpc>
            </a:pPr>
            <a:r>
              <a:rPr lang="cs-CZ" sz="1600">
                <a:latin typeface="Arial" charset="0"/>
              </a:rPr>
              <a:t>Militaristický jazyk </a:t>
            </a:r>
          </a:p>
          <a:p>
            <a:pPr>
              <a:lnSpc>
                <a:spcPct val="80000"/>
              </a:lnSpc>
            </a:pPr>
            <a:r>
              <a:rPr lang="cs-CZ" sz="1600">
                <a:latin typeface="Arial" charset="0"/>
              </a:rPr>
              <a:t>Jazyk produkce </a:t>
            </a:r>
          </a:p>
          <a:p>
            <a:pPr>
              <a:lnSpc>
                <a:spcPct val="80000"/>
              </a:lnSpc>
            </a:pPr>
            <a:r>
              <a:rPr lang="cs-CZ" sz="1600">
                <a:latin typeface="Arial" charset="0"/>
              </a:rPr>
              <a:t>„Není to válka proti ženám, je to válka proti ženskému hormonu estrogenu, který je s největší pravděpodobností oním zločincem“</a:t>
            </a:r>
          </a:p>
          <a:p>
            <a:pPr>
              <a:lnSpc>
                <a:spcPct val="80000"/>
              </a:lnSpc>
            </a:pPr>
            <a:r>
              <a:rPr lang="cs-CZ" sz="1600">
                <a:latin typeface="Arial" charset="0"/>
              </a:rPr>
              <a:t>Vinen je feminismus </a:t>
            </a:r>
          </a:p>
          <a:p>
            <a:pPr>
              <a:lnSpc>
                <a:spcPct val="80000"/>
              </a:lnSpc>
            </a:pPr>
            <a:r>
              <a:rPr lang="cs-CZ" sz="1600">
                <a:latin typeface="Arial" charset="0"/>
              </a:rPr>
              <a:t>Spermie jako „stávkující“ proti invazi „kdákajících ženských“ do všech mužských sfér</a:t>
            </a:r>
          </a:p>
          <a:p>
            <a:pPr>
              <a:lnSpc>
                <a:spcPct val="80000"/>
              </a:lnSpc>
            </a:pPr>
            <a:r>
              <a:rPr lang="cs-CZ" sz="1600">
                <a:latin typeface="Arial" charset="0"/>
              </a:rPr>
              <a:t>„Downward mobility“ vede k „downward motility“</a:t>
            </a:r>
          </a:p>
          <a:p>
            <a:pPr>
              <a:lnSpc>
                <a:spcPct val="80000"/>
              </a:lnSpc>
            </a:pPr>
            <a:r>
              <a:rPr lang="cs-CZ" sz="1600">
                <a:latin typeface="Arial" charset="0"/>
              </a:rPr>
              <a:t>Debata o vlivu PVC na pokles spermií: „Barbie zabíjí spermie“</a:t>
            </a:r>
          </a:p>
          <a:p>
            <a:pPr>
              <a:lnSpc>
                <a:spcPct val="80000"/>
              </a:lnSpc>
            </a:pPr>
            <a:r>
              <a:rPr lang="cs-CZ" sz="1600">
                <a:latin typeface="Arial" charset="0"/>
              </a:rPr>
              <a:t>Zprostředkování ohrožení skrze tělo matky </a:t>
            </a:r>
          </a:p>
          <a:p>
            <a:pPr>
              <a:lnSpc>
                <a:spcPct val="80000"/>
              </a:lnSpc>
            </a:pPr>
            <a:r>
              <a:rPr lang="cs-CZ" sz="1600">
                <a:latin typeface="Arial" charset="0"/>
              </a:rPr>
              <a:t>Feminizace mužů, proměna mužů v ženy, chemická kastrace, sterilizace mužů,  mazání hranic mezi pohlavími</a:t>
            </a:r>
          </a:p>
          <a:p>
            <a:pPr>
              <a:lnSpc>
                <a:spcPct val="80000"/>
              </a:lnSpc>
              <a:buFont typeface="Wingdings" pitchFamily="2" charset="2"/>
              <a:buNone/>
            </a:pPr>
            <a:r>
              <a:rPr lang="cs-CZ" sz="1600">
                <a:latin typeface="Arial" charset="0"/>
              </a:rPr>
              <a:t>	„Jednou budeme národem pobledlých a slabých ubožáčků, kteří se dívají na telenovely namísto pondělního fotbalu a ptají se cizinců na cestu.“</a:t>
            </a:r>
          </a:p>
          <a:p>
            <a:pPr>
              <a:lnSpc>
                <a:spcPct val="80000"/>
              </a:lnSpc>
            </a:pPr>
            <a:endParaRPr lang="cs-CZ" sz="1600">
              <a:latin typeface="Arial" charset="0"/>
            </a:endParaRPr>
          </a:p>
          <a:p>
            <a:pPr>
              <a:lnSpc>
                <a:spcPct val="80000"/>
              </a:lnSpc>
            </a:pPr>
            <a:endParaRPr lang="cs-CZ" sz="900">
              <a:latin typeface="Arial" charset="0"/>
            </a:endParaRPr>
          </a:p>
          <a:p>
            <a:pPr>
              <a:lnSpc>
                <a:spcPct val="80000"/>
              </a:lnSpc>
            </a:pPr>
            <a:endParaRPr lang="cs-CZ" sz="1200"/>
          </a:p>
        </p:txBody>
      </p:sp>
      <p:pic>
        <p:nvPicPr>
          <p:cNvPr id="17415" name="Picture 7" descr="sperm+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971800"/>
            <a:ext cx="29718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Send an SOS: Save Our Sper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8006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dreamstimefree_2819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1066800"/>
            <a:ext cx="178117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420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wipe(left)">
                                      <p:cBhvr>
                                        <p:cTn id="17" dur="500"/>
                                        <p:tgtEl>
                                          <p:spTgt spid="174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wipe(left)">
                                      <p:cBhvr>
                                        <p:cTn id="22" dur="500"/>
                                        <p:tgtEl>
                                          <p:spTgt spid="174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11">
                                            <p:txEl>
                                              <p:pRg st="3" end="3"/>
                                            </p:txEl>
                                          </p:spTgt>
                                        </p:tgtEl>
                                        <p:attrNameLst>
                                          <p:attrName>style.visibility</p:attrName>
                                        </p:attrNameLst>
                                      </p:cBhvr>
                                      <p:to>
                                        <p:strVal val="visible"/>
                                      </p:to>
                                    </p:set>
                                    <p:animEffect transition="in" filter="wipe(left)">
                                      <p:cBhvr>
                                        <p:cTn id="27" dur="500"/>
                                        <p:tgtEl>
                                          <p:spTgt spid="174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411">
                                            <p:txEl>
                                              <p:pRg st="4" end="4"/>
                                            </p:txEl>
                                          </p:spTgt>
                                        </p:tgtEl>
                                        <p:attrNameLst>
                                          <p:attrName>style.visibility</p:attrName>
                                        </p:attrNameLst>
                                      </p:cBhvr>
                                      <p:to>
                                        <p:strVal val="visible"/>
                                      </p:to>
                                    </p:set>
                                    <p:animEffect transition="in" filter="wipe(left)">
                                      <p:cBhvr>
                                        <p:cTn id="32" dur="500"/>
                                        <p:tgtEl>
                                          <p:spTgt spid="1741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Effect transition="in" filter="wipe(left)">
                                      <p:cBhvr>
                                        <p:cTn id="37" dur="500"/>
                                        <p:tgtEl>
                                          <p:spTgt spid="1741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411">
                                            <p:txEl>
                                              <p:pRg st="6" end="6"/>
                                            </p:txEl>
                                          </p:spTgt>
                                        </p:tgtEl>
                                        <p:attrNameLst>
                                          <p:attrName>style.visibility</p:attrName>
                                        </p:attrNameLst>
                                      </p:cBhvr>
                                      <p:to>
                                        <p:strVal val="visible"/>
                                      </p:to>
                                    </p:set>
                                    <p:animEffect transition="in" filter="wipe(left)">
                                      <p:cBhvr>
                                        <p:cTn id="42" dur="500"/>
                                        <p:tgtEl>
                                          <p:spTgt spid="1741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411">
                                            <p:txEl>
                                              <p:pRg st="7" end="7"/>
                                            </p:txEl>
                                          </p:spTgt>
                                        </p:tgtEl>
                                        <p:attrNameLst>
                                          <p:attrName>style.visibility</p:attrName>
                                        </p:attrNameLst>
                                      </p:cBhvr>
                                      <p:to>
                                        <p:strVal val="visible"/>
                                      </p:to>
                                    </p:set>
                                    <p:animEffect transition="in" filter="wipe(left)">
                                      <p:cBhvr>
                                        <p:cTn id="47" dur="500"/>
                                        <p:tgtEl>
                                          <p:spTgt spid="17411">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411">
                                            <p:txEl>
                                              <p:pRg st="8" end="8"/>
                                            </p:txEl>
                                          </p:spTgt>
                                        </p:tgtEl>
                                        <p:attrNameLst>
                                          <p:attrName>style.visibility</p:attrName>
                                        </p:attrNameLst>
                                      </p:cBhvr>
                                      <p:to>
                                        <p:strVal val="visible"/>
                                      </p:to>
                                    </p:set>
                                    <p:animEffect transition="in" filter="wipe(left)">
                                      <p:cBhvr>
                                        <p:cTn id="52" dur="500"/>
                                        <p:tgtEl>
                                          <p:spTgt spid="17411">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411">
                                            <p:txEl>
                                              <p:pRg st="9" end="9"/>
                                            </p:txEl>
                                          </p:spTgt>
                                        </p:tgtEl>
                                        <p:attrNameLst>
                                          <p:attrName>style.visibility</p:attrName>
                                        </p:attrNameLst>
                                      </p:cBhvr>
                                      <p:to>
                                        <p:strVal val="visible"/>
                                      </p:to>
                                    </p:set>
                                    <p:animEffect transition="in" filter="wipe(left)">
                                      <p:cBhvr>
                                        <p:cTn id="57"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3"/>
            <a:ext cx="8229600" cy="790575"/>
          </a:xfrm>
        </p:spPr>
        <p:txBody>
          <a:bodyPr/>
          <a:lstStyle/>
          <a:p>
            <a:r>
              <a:rPr lang="cs-CZ" sz="3200">
                <a:latin typeface="Arial" charset="0"/>
              </a:rPr>
              <a:t>Odborná debata o příčinách neplodnosti</a:t>
            </a:r>
          </a:p>
        </p:txBody>
      </p:sp>
      <p:sp>
        <p:nvSpPr>
          <p:cNvPr id="23555" name="Rectangle 3"/>
          <p:cNvSpPr>
            <a:spLocks noGrp="1" noChangeArrowheads="1"/>
          </p:cNvSpPr>
          <p:nvPr>
            <p:ph type="body" idx="1"/>
          </p:nvPr>
        </p:nvSpPr>
        <p:spPr>
          <a:xfrm>
            <a:off x="457200" y="1447800"/>
            <a:ext cx="8229600" cy="4678363"/>
          </a:xfrm>
        </p:spPr>
        <p:txBody>
          <a:bodyPr/>
          <a:lstStyle/>
          <a:p>
            <a:pPr>
              <a:lnSpc>
                <a:spcPct val="80000"/>
              </a:lnSpc>
            </a:pPr>
            <a:r>
              <a:rPr lang="cs-CZ" sz="1600">
                <a:latin typeface="Arial" charset="0"/>
              </a:rPr>
              <a:t>Van der Ploeg (1994) v návaznosti na Emily Martin (1991): patologie mužských a ženských těl nejsou prezentovány neutrálně </a:t>
            </a:r>
          </a:p>
          <a:p>
            <a:pPr>
              <a:lnSpc>
                <a:spcPct val="80000"/>
              </a:lnSpc>
            </a:pPr>
            <a:r>
              <a:rPr lang="cs-CZ" sz="1600">
                <a:latin typeface="Arial" charset="0"/>
              </a:rPr>
              <a:t>díky pokročilým možnostem léčby už neexistuje neplodný muž</a:t>
            </a:r>
          </a:p>
          <a:p>
            <a:pPr>
              <a:lnSpc>
                <a:spcPct val="80000"/>
              </a:lnSpc>
            </a:pPr>
            <a:r>
              <a:rPr lang="cs-CZ" sz="1600">
                <a:latin typeface="Arial" charset="0"/>
              </a:rPr>
              <a:t>Ženské tělo jako nedostatečně fungující a neefektivně pracující, bránící technologiím v úspěchu (stres, hormony, úzkostlivost)</a:t>
            </a:r>
          </a:p>
          <a:p>
            <a:pPr>
              <a:lnSpc>
                <a:spcPct val="80000"/>
              </a:lnSpc>
            </a:pPr>
            <a:r>
              <a:rPr lang="cs-CZ" sz="1600">
                <a:latin typeface="Arial" charset="0"/>
              </a:rPr>
              <a:t>Ženy jako nedostatečně spolupracující s lékařem</a:t>
            </a:r>
          </a:p>
          <a:p>
            <a:pPr>
              <a:lnSpc>
                <a:spcPct val="80000"/>
              </a:lnSpc>
            </a:pPr>
            <a:r>
              <a:rPr lang="cs-CZ" sz="1600">
                <a:latin typeface="Arial" charset="0"/>
              </a:rPr>
              <a:t>Psychologizace neplodnosti, neplodnost jako nedostatečná ženskost, endometrióza jako nemoc kariéristek (Britt 1998)</a:t>
            </a:r>
          </a:p>
          <a:p>
            <a:pPr>
              <a:lnSpc>
                <a:spcPct val="80000"/>
              </a:lnSpc>
            </a:pPr>
            <a:endParaRPr lang="cs-CZ" sz="1600">
              <a:latin typeface="Arial" charset="0"/>
            </a:endParaRPr>
          </a:p>
          <a:p>
            <a:pPr>
              <a:lnSpc>
                <a:spcPct val="80000"/>
              </a:lnSpc>
              <a:buFont typeface="Wingdings" pitchFamily="2" charset="2"/>
              <a:buNone/>
            </a:pPr>
            <a:r>
              <a:rPr lang="cs-CZ" sz="2000">
                <a:latin typeface="Arial" charset="0"/>
              </a:rPr>
              <a:t>	</a:t>
            </a:r>
            <a:r>
              <a:rPr lang="cs-CZ" sz="1800" i="1">
                <a:latin typeface="Arial" charset="0"/>
              </a:rPr>
              <a:t>„Není to nikde prokázáno…ale mám ten dojem, že psychika to hodně ovlivňuje, protože takové ty věčně naštvané a zamračené ženy nikdy nepočnou, ty které se nikdy neusmějí, ty které mají na čele hodně vrásek, ty prostě nikdy těhotné nebudou. Ale ty ženy, které jsou velmi optimistické, ty počnou snadněji a rychleji.“ </a:t>
            </a:r>
          </a:p>
          <a:p>
            <a:pPr>
              <a:lnSpc>
                <a:spcPct val="80000"/>
              </a:lnSpc>
              <a:buFont typeface="Wingdings" pitchFamily="2" charset="2"/>
              <a:buNone/>
            </a:pPr>
            <a:r>
              <a:rPr lang="cs-CZ" sz="2000">
                <a:latin typeface="Arial" charset="0"/>
              </a:rPr>
              <a:t>	</a:t>
            </a:r>
            <a:r>
              <a:rPr lang="cs-CZ" sz="1600">
                <a:latin typeface="Arial" charset="0"/>
              </a:rPr>
              <a:t>(z výpovědi lékařky, informantky Malin, 2003)</a:t>
            </a:r>
          </a:p>
          <a:p>
            <a:pPr>
              <a:lnSpc>
                <a:spcPct val="80000"/>
              </a:lnSpc>
              <a:buFont typeface="Wingdings" pitchFamily="2" charset="2"/>
              <a:buNone/>
            </a:pPr>
            <a:endParaRPr lang="cs-CZ" sz="1600">
              <a:latin typeface="Arial" charset="0"/>
            </a:endParaRPr>
          </a:p>
          <a:p>
            <a:pPr>
              <a:lnSpc>
                <a:spcPct val="80000"/>
              </a:lnSpc>
              <a:buFont typeface="Wingdings" pitchFamily="2" charset="2"/>
              <a:buNone/>
            </a:pPr>
            <a:r>
              <a:rPr lang="cs-CZ" sz="2000">
                <a:latin typeface="Arial" charset="0"/>
              </a:rPr>
              <a:t>	</a:t>
            </a:r>
            <a:r>
              <a:rPr lang="cs-CZ" sz="1800" i="1">
                <a:latin typeface="Arial" charset="0"/>
              </a:rPr>
              <a:t>„Vy určitě neovulujete, tak jak se na vás dívám, vidím vaši postavu, mastné vlasy, akné, to bude určitě polycystický vaječník.“ </a:t>
            </a:r>
          </a:p>
          <a:p>
            <a:pPr>
              <a:lnSpc>
                <a:spcPct val="80000"/>
              </a:lnSpc>
              <a:buFont typeface="Wingdings" pitchFamily="2" charset="2"/>
              <a:buNone/>
            </a:pPr>
            <a:r>
              <a:rPr lang="cs-CZ" sz="1600">
                <a:latin typeface="Arial" charset="0"/>
              </a:rPr>
              <a:t>	(informantka vlastního výzkumu)</a:t>
            </a:r>
          </a:p>
          <a:p>
            <a:pPr>
              <a:lnSpc>
                <a:spcPct val="80000"/>
              </a:lnSpc>
            </a:pPr>
            <a:endParaRPr lang="cs-CZ" sz="1600">
              <a:latin typeface="Arial" charset="0"/>
            </a:endParaRPr>
          </a:p>
          <a:p>
            <a:pPr>
              <a:lnSpc>
                <a:spcPct val="80000"/>
              </a:lnSpc>
            </a:pPr>
            <a:endParaRPr lang="cs-CZ" sz="1600">
              <a:latin typeface="Arial" charset="0"/>
            </a:endParaRPr>
          </a:p>
        </p:txBody>
      </p:sp>
    </p:spTree>
    <p:extLst>
      <p:ext uri="{BB962C8B-B14F-4D97-AF65-F5344CB8AC3E}">
        <p14:creationId xmlns:p14="http://schemas.microsoft.com/office/powerpoint/2010/main" val="717695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left)">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wipe(left)">
                                      <p:cBhvr>
                                        <p:cTn id="17" dur="5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wipe(left)">
                                      <p:cBhvr>
                                        <p:cTn id="22" dur="500"/>
                                        <p:tgtEl>
                                          <p:spTgt spid="235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wipe(left)">
                                      <p:cBhvr>
                                        <p:cTn id="27" dur="500"/>
                                        <p:tgtEl>
                                          <p:spTgt spid="235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wipe(left)">
                                      <p:cBhvr>
                                        <p:cTn id="32" dur="500"/>
                                        <p:tgtEl>
                                          <p:spTgt spid="2355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Effect transition="in" filter="wipe(left)">
                                      <p:cBhvr>
                                        <p:cTn id="37" dur="500"/>
                                        <p:tgtEl>
                                          <p:spTgt spid="2355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555">
                                            <p:txEl>
                                              <p:pRg st="7" end="7"/>
                                            </p:txEl>
                                          </p:spTgt>
                                        </p:tgtEl>
                                        <p:attrNameLst>
                                          <p:attrName>style.visibility</p:attrName>
                                        </p:attrNameLst>
                                      </p:cBhvr>
                                      <p:to>
                                        <p:strVal val="visible"/>
                                      </p:to>
                                    </p:set>
                                    <p:animEffect transition="in" filter="wipe(left)">
                                      <p:cBhvr>
                                        <p:cTn id="42" dur="500"/>
                                        <p:tgtEl>
                                          <p:spTgt spid="2355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555">
                                            <p:txEl>
                                              <p:pRg st="9" end="9"/>
                                            </p:txEl>
                                          </p:spTgt>
                                        </p:tgtEl>
                                        <p:attrNameLst>
                                          <p:attrName>style.visibility</p:attrName>
                                        </p:attrNameLst>
                                      </p:cBhvr>
                                      <p:to>
                                        <p:strVal val="visible"/>
                                      </p:to>
                                    </p:set>
                                    <p:animEffect transition="in" filter="wipe(left)">
                                      <p:cBhvr>
                                        <p:cTn id="47" dur="500"/>
                                        <p:tgtEl>
                                          <p:spTgt spid="23555">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555">
                                            <p:txEl>
                                              <p:pRg st="10" end="10"/>
                                            </p:txEl>
                                          </p:spTgt>
                                        </p:tgtEl>
                                        <p:attrNameLst>
                                          <p:attrName>style.visibility</p:attrName>
                                        </p:attrNameLst>
                                      </p:cBhvr>
                                      <p:to>
                                        <p:strVal val="visible"/>
                                      </p:to>
                                    </p:set>
                                    <p:animEffect transition="in" filter="wipe(left)">
                                      <p:cBhvr>
                                        <p:cTn id="52" dur="500"/>
                                        <p:tgtEl>
                                          <p:spTgt spid="235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r>
              <a:rPr lang="cs-CZ" sz="3200">
                <a:latin typeface="Arial" charset="0"/>
              </a:rPr>
              <a:t>Karel Řežábek: Léčba neplodnosti </a:t>
            </a:r>
            <a:br>
              <a:rPr lang="cs-CZ" sz="3200">
                <a:latin typeface="Arial" charset="0"/>
              </a:rPr>
            </a:br>
            <a:r>
              <a:rPr lang="cs-CZ" sz="3200">
                <a:latin typeface="Arial" charset="0"/>
              </a:rPr>
              <a:t>(GRADA, 1999)</a:t>
            </a:r>
          </a:p>
        </p:txBody>
      </p:sp>
      <p:sp>
        <p:nvSpPr>
          <p:cNvPr id="38917" name="Rectangle 5"/>
          <p:cNvSpPr>
            <a:spLocks noGrp="1" noChangeArrowheads="1"/>
          </p:cNvSpPr>
          <p:nvPr>
            <p:ph type="body" sz="half" idx="1"/>
          </p:nvPr>
        </p:nvSpPr>
        <p:spPr>
          <a:xfrm>
            <a:off x="152400" y="1600200"/>
            <a:ext cx="4343400" cy="4525963"/>
          </a:xfrm>
        </p:spPr>
        <p:txBody>
          <a:bodyPr/>
          <a:lstStyle/>
          <a:p>
            <a:pPr>
              <a:spcBef>
                <a:spcPct val="0"/>
              </a:spcBef>
            </a:pPr>
            <a:r>
              <a:rPr lang="cs-CZ" sz="2400">
                <a:latin typeface="Arial" charset="0"/>
              </a:rPr>
              <a:t>U 40 % neplodných párů nacházíme poruchu u muže. Základním vyšetřením u muže je spermiogram.</a:t>
            </a:r>
          </a:p>
          <a:p>
            <a:r>
              <a:rPr lang="cs-CZ" sz="2400">
                <a:latin typeface="Arial" charset="0"/>
              </a:rPr>
              <a:t>ICSI snížilo potřebný počet spermií milionkrát  s metodou ICSI jsou téměř všichni muži plodní.</a:t>
            </a:r>
          </a:p>
          <a:p>
            <a:endParaRPr lang="cs-CZ" sz="2400">
              <a:latin typeface="Arial" charset="0"/>
            </a:endParaRPr>
          </a:p>
          <a:p>
            <a:pPr>
              <a:spcBef>
                <a:spcPct val="0"/>
              </a:spcBef>
            </a:pPr>
            <a:endParaRPr lang="cs-CZ" sz="2400"/>
          </a:p>
          <a:p>
            <a:pPr>
              <a:spcBef>
                <a:spcPct val="0"/>
              </a:spcBef>
            </a:pPr>
            <a:endParaRPr lang="cs-CZ" sz="1800"/>
          </a:p>
          <a:p>
            <a:pPr algn="ctr">
              <a:spcBef>
                <a:spcPct val="0"/>
              </a:spcBef>
            </a:pPr>
            <a:endParaRPr lang="cs-CZ" sz="1800"/>
          </a:p>
          <a:p>
            <a:endParaRPr lang="cs-CZ" sz="1800"/>
          </a:p>
        </p:txBody>
      </p:sp>
      <p:sp>
        <p:nvSpPr>
          <p:cNvPr id="38918" name="Rectangle 6"/>
          <p:cNvSpPr>
            <a:spLocks noGrp="1" noChangeArrowheads="1"/>
          </p:cNvSpPr>
          <p:nvPr>
            <p:ph type="body" sz="half" idx="2"/>
          </p:nvPr>
        </p:nvSpPr>
        <p:spPr/>
        <p:txBody>
          <a:bodyPr/>
          <a:lstStyle/>
          <a:p>
            <a:r>
              <a:rPr lang="cs-CZ" sz="2400">
                <a:latin typeface="Arial" charset="0"/>
              </a:rPr>
              <a:t>Nadměrné vyhubnutí nebo dlouhodobý stres mohou zastavit proces dozrávání vajíček.</a:t>
            </a:r>
          </a:p>
          <a:p>
            <a:r>
              <a:rPr lang="cs-CZ" sz="2400">
                <a:latin typeface="Arial" charset="0"/>
              </a:rPr>
              <a:t>Obézní ženy trpící neplodností: zhubnout!</a:t>
            </a:r>
          </a:p>
          <a:p>
            <a:r>
              <a:rPr lang="cs-CZ" sz="2400">
                <a:latin typeface="Arial" charset="0"/>
              </a:rPr>
              <a:t>Nejsou-li ve vaječnících vajíčka (věk, ozáření), žádné léky neplodnost nevyléčí.</a:t>
            </a:r>
          </a:p>
          <a:p>
            <a:endParaRPr lang="cs-CZ" sz="2400">
              <a:latin typeface="Arial" charset="0"/>
            </a:endParaRPr>
          </a:p>
          <a:p>
            <a:endParaRPr lang="cs-CZ" sz="2400">
              <a:latin typeface="Arial Black" pitchFamily="34" charset="0"/>
            </a:endParaRPr>
          </a:p>
          <a:p>
            <a:endParaRPr lang="cs-CZ" sz="2400"/>
          </a:p>
        </p:txBody>
      </p:sp>
    </p:spTree>
    <p:extLst>
      <p:ext uri="{BB962C8B-B14F-4D97-AF65-F5344CB8AC3E}">
        <p14:creationId xmlns:p14="http://schemas.microsoft.com/office/powerpoint/2010/main" val="2852390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2000"/>
                                        <p:tgtEl>
                                          <p:spTgt spid="38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7">
                                            <p:txEl>
                                              <p:pRg st="0" end="0"/>
                                            </p:txEl>
                                          </p:spTgt>
                                        </p:tgtEl>
                                        <p:attrNameLst>
                                          <p:attrName>style.visibility</p:attrName>
                                        </p:attrNameLst>
                                      </p:cBhvr>
                                      <p:to>
                                        <p:strVal val="visible"/>
                                      </p:to>
                                    </p:set>
                                    <p:animEffect transition="in" filter="wipe(left)">
                                      <p:cBhvr>
                                        <p:cTn id="12" dur="500"/>
                                        <p:tgtEl>
                                          <p:spTgt spid="3891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7">
                                            <p:txEl>
                                              <p:pRg st="1" end="1"/>
                                            </p:txEl>
                                          </p:spTgt>
                                        </p:tgtEl>
                                        <p:attrNameLst>
                                          <p:attrName>style.visibility</p:attrName>
                                        </p:attrNameLst>
                                      </p:cBhvr>
                                      <p:to>
                                        <p:strVal val="visible"/>
                                      </p:to>
                                    </p:set>
                                    <p:animEffect transition="in" filter="wipe(left)">
                                      <p:cBhvr>
                                        <p:cTn id="17" dur="500"/>
                                        <p:tgtEl>
                                          <p:spTgt spid="3891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8">
                                            <p:txEl>
                                              <p:pRg st="0" end="0"/>
                                            </p:txEl>
                                          </p:spTgt>
                                        </p:tgtEl>
                                        <p:attrNameLst>
                                          <p:attrName>style.visibility</p:attrName>
                                        </p:attrNameLst>
                                      </p:cBhvr>
                                      <p:to>
                                        <p:strVal val="visible"/>
                                      </p:to>
                                    </p:set>
                                    <p:animEffect transition="in" filter="wipe(left)">
                                      <p:cBhvr>
                                        <p:cTn id="22" dur="500"/>
                                        <p:tgtEl>
                                          <p:spTgt spid="3891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918">
                                            <p:txEl>
                                              <p:pRg st="1" end="1"/>
                                            </p:txEl>
                                          </p:spTgt>
                                        </p:tgtEl>
                                        <p:attrNameLst>
                                          <p:attrName>style.visibility</p:attrName>
                                        </p:attrNameLst>
                                      </p:cBhvr>
                                      <p:to>
                                        <p:strVal val="visible"/>
                                      </p:to>
                                    </p:set>
                                    <p:animEffect transition="in" filter="wipe(left)">
                                      <p:cBhvr>
                                        <p:cTn id="27" dur="500"/>
                                        <p:tgtEl>
                                          <p:spTgt spid="38918">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918">
                                            <p:txEl>
                                              <p:pRg st="2" end="2"/>
                                            </p:txEl>
                                          </p:spTgt>
                                        </p:tgtEl>
                                        <p:attrNameLst>
                                          <p:attrName>style.visibility</p:attrName>
                                        </p:attrNameLst>
                                      </p:cBhvr>
                                      <p:to>
                                        <p:strVal val="visible"/>
                                      </p:to>
                                    </p:set>
                                    <p:animEffect transition="in" filter="wipe(left)">
                                      <p:cBhvr>
                                        <p:cTn id="32" dur="500"/>
                                        <p:tgtEl>
                                          <p:spTgt spid="389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build="p"/>
      <p:bldP spid="38918"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cs-CZ" sz="2400">
                <a:latin typeface="Arial" charset="0"/>
              </a:rPr>
              <a:t>Mediální debata o nárůstu neplodnosti: </a:t>
            </a:r>
            <a:br>
              <a:rPr lang="cs-CZ" sz="2400">
                <a:latin typeface="Arial" charset="0"/>
              </a:rPr>
            </a:br>
            <a:r>
              <a:rPr lang="cs-CZ" sz="2400">
                <a:latin typeface="Arial" charset="0"/>
              </a:rPr>
              <a:t>Debata o zhoršující se kvalitě spermatu mužů a o odkládání rodičovství do vyššího věku ženami</a:t>
            </a:r>
          </a:p>
        </p:txBody>
      </p:sp>
      <p:sp>
        <p:nvSpPr>
          <p:cNvPr id="9219" name="Rectangle 3"/>
          <p:cNvSpPr>
            <a:spLocks noGrp="1" noChangeArrowheads="1"/>
          </p:cNvSpPr>
          <p:nvPr>
            <p:ph type="body" sz="half" idx="1"/>
          </p:nvPr>
        </p:nvSpPr>
        <p:spPr/>
        <p:txBody>
          <a:bodyPr/>
          <a:lstStyle/>
          <a:p>
            <a:pPr>
              <a:lnSpc>
                <a:spcPct val="80000"/>
              </a:lnSpc>
            </a:pPr>
            <a:r>
              <a:rPr lang="cs-CZ" sz="1400" b="1" i="1" u="sng">
                <a:latin typeface="Arial" charset="0"/>
              </a:rPr>
              <a:t>Muži jsou vystaveni</a:t>
            </a:r>
            <a:r>
              <a:rPr lang="cs-CZ" sz="1400" i="1">
                <a:latin typeface="Arial" charset="0"/>
              </a:rPr>
              <a:t> rostoucímu množství chemikálií, stresů, jejich spermie poškozuje užívání všech </a:t>
            </a:r>
            <a:r>
              <a:rPr lang="cs-CZ" sz="1400">
                <a:latin typeface="Arial" charset="0"/>
              </a:rPr>
              <a:t>druhů</a:t>
            </a:r>
            <a:r>
              <a:rPr lang="cs-CZ" sz="1400" i="1">
                <a:latin typeface="Arial" charset="0"/>
              </a:rPr>
              <a:t> drog, obezita, příliš těsné kalhoty.</a:t>
            </a:r>
            <a:r>
              <a:rPr lang="cs-CZ" sz="1400">
                <a:latin typeface="Arial" charset="0"/>
              </a:rPr>
              <a:t> </a:t>
            </a:r>
          </a:p>
          <a:p>
            <a:pPr>
              <a:lnSpc>
                <a:spcPct val="80000"/>
              </a:lnSpc>
              <a:buFont typeface="Wingdings" pitchFamily="2" charset="2"/>
              <a:buNone/>
            </a:pPr>
            <a:r>
              <a:rPr lang="cs-CZ" sz="1400">
                <a:latin typeface="Arial" charset="0"/>
              </a:rPr>
              <a:t>	</a:t>
            </a:r>
            <a:r>
              <a:rPr lang="cs-CZ" sz="1000">
                <a:latin typeface="Arial" charset="0"/>
              </a:rPr>
              <a:t>(Plodnost mužů je ohrožena, Dnes, 10. 1. 2004 cit. dle Zamykalová, 2006:114).</a:t>
            </a:r>
          </a:p>
          <a:p>
            <a:pPr>
              <a:lnSpc>
                <a:spcPct val="80000"/>
              </a:lnSpc>
            </a:pPr>
            <a:r>
              <a:rPr lang="cs-CZ" sz="1400" i="1">
                <a:latin typeface="Arial" charset="0"/>
              </a:rPr>
              <a:t>U mužů věk nehraje tak dramatickou roli, i když jejich plodnost také klesá. V posledních letech dokonce hlavní podíl na neplodnosti páru mají právě muži. Může být vrozená, častěji ale získaná, vedle úrazů a řady nemocí </a:t>
            </a:r>
            <a:r>
              <a:rPr lang="cs-CZ" sz="1400" b="1" i="1" u="sng">
                <a:latin typeface="Arial" charset="0"/>
              </a:rPr>
              <a:t>ji narušují</a:t>
            </a:r>
            <a:r>
              <a:rPr lang="cs-CZ" sz="1400" i="1">
                <a:latin typeface="Arial" charset="0"/>
              </a:rPr>
              <a:t> znečištěné životní prostředí, kouření, alkohol a stres.</a:t>
            </a:r>
            <a:br>
              <a:rPr lang="cs-CZ" sz="1400" i="1">
                <a:latin typeface="Arial" charset="0"/>
              </a:rPr>
            </a:br>
            <a:r>
              <a:rPr lang="cs-CZ" sz="1000">
                <a:latin typeface="Arial" charset="0"/>
              </a:rPr>
              <a:t>(Problémy s neplodností řeší stále starší ženy, přibývá i mužů, Svět zdravotnictví, online)</a:t>
            </a:r>
          </a:p>
          <a:p>
            <a:pPr>
              <a:lnSpc>
                <a:spcPct val="80000"/>
              </a:lnSpc>
            </a:pPr>
            <a:r>
              <a:rPr lang="cs-CZ" sz="1400" i="1">
                <a:latin typeface="Arial" charset="0"/>
              </a:rPr>
              <a:t>Může za to znečištěný vzduch, nezdravá strava, stres a také těsné oblečení, které je u mužů oblíbenější než v minulosti.</a:t>
            </a:r>
          </a:p>
          <a:p>
            <a:pPr>
              <a:lnSpc>
                <a:spcPct val="80000"/>
              </a:lnSpc>
              <a:buFont typeface="Wingdings" pitchFamily="2" charset="2"/>
              <a:buNone/>
            </a:pPr>
            <a:r>
              <a:rPr lang="cs-CZ" sz="1400" i="1">
                <a:latin typeface="Arial" charset="0"/>
              </a:rPr>
              <a:t>	</a:t>
            </a:r>
            <a:r>
              <a:rPr lang="cs-CZ" sz="1000">
                <a:latin typeface="Arial" charset="0"/>
              </a:rPr>
              <a:t>(Za neplodnost můžete i vy, dozvítá se od lékařů stále více mužů, Dnes, 27. 2. 2010)</a:t>
            </a:r>
          </a:p>
          <a:p>
            <a:pPr>
              <a:lnSpc>
                <a:spcPct val="80000"/>
              </a:lnSpc>
              <a:buFont typeface="Wingdings" pitchFamily="2" charset="2"/>
              <a:buNone/>
            </a:pPr>
            <a:endParaRPr lang="cs-CZ" sz="1000">
              <a:latin typeface="Arial" charset="0"/>
            </a:endParaRPr>
          </a:p>
          <a:p>
            <a:pPr>
              <a:lnSpc>
                <a:spcPct val="80000"/>
              </a:lnSpc>
            </a:pPr>
            <a:r>
              <a:rPr lang="cs-CZ" sz="1400" i="1">
                <a:latin typeface="Arial" charset="0"/>
              </a:rPr>
              <a:t>Zabijáky spermií jsou rovněž drogy, kouření a nadváha.</a:t>
            </a:r>
          </a:p>
          <a:p>
            <a:pPr>
              <a:lnSpc>
                <a:spcPct val="80000"/>
              </a:lnSpc>
              <a:buFont typeface="Wingdings" pitchFamily="2" charset="2"/>
              <a:buNone/>
            </a:pPr>
            <a:r>
              <a:rPr lang="cs-CZ" sz="1400" i="1">
                <a:latin typeface="Arial" charset="0"/>
              </a:rPr>
              <a:t>	</a:t>
            </a:r>
            <a:r>
              <a:rPr lang="cs-CZ" sz="1000">
                <a:latin typeface="Arial" charset="0"/>
              </a:rPr>
              <a:t>(Chcete mimčo? Zakažte partnerovi notebook! Zenyprozeny.cz, 17. 8. 2009, online)</a:t>
            </a:r>
          </a:p>
          <a:p>
            <a:pPr>
              <a:lnSpc>
                <a:spcPct val="80000"/>
              </a:lnSpc>
            </a:pPr>
            <a:endParaRPr lang="cs-CZ" sz="1000">
              <a:latin typeface="Arial" charset="0"/>
            </a:endParaRPr>
          </a:p>
          <a:p>
            <a:pPr>
              <a:lnSpc>
                <a:spcPct val="80000"/>
              </a:lnSpc>
            </a:pPr>
            <a:endParaRPr lang="cs-CZ" sz="1400"/>
          </a:p>
          <a:p>
            <a:pPr>
              <a:lnSpc>
                <a:spcPct val="80000"/>
              </a:lnSpc>
            </a:pPr>
            <a:endParaRPr lang="cs-CZ" sz="1400"/>
          </a:p>
          <a:p>
            <a:pPr>
              <a:lnSpc>
                <a:spcPct val="80000"/>
              </a:lnSpc>
            </a:pPr>
            <a:endParaRPr lang="cs-CZ" sz="1400"/>
          </a:p>
        </p:txBody>
      </p:sp>
      <p:sp>
        <p:nvSpPr>
          <p:cNvPr id="9220" name="Rectangle 4"/>
          <p:cNvSpPr>
            <a:spLocks noGrp="1" noChangeArrowheads="1"/>
          </p:cNvSpPr>
          <p:nvPr>
            <p:ph type="body" sz="half" idx="2"/>
          </p:nvPr>
        </p:nvSpPr>
        <p:spPr>
          <a:xfrm>
            <a:off x="4648200" y="1524000"/>
            <a:ext cx="4419600" cy="5181600"/>
          </a:xfrm>
        </p:spPr>
        <p:txBody>
          <a:bodyPr/>
          <a:lstStyle/>
          <a:p>
            <a:pPr>
              <a:lnSpc>
                <a:spcPct val="80000"/>
              </a:lnSpc>
            </a:pPr>
            <a:r>
              <a:rPr lang="cs-CZ" sz="1200" i="1"/>
              <a:t>Odkládání těhotenství nahrává podle něj dnešní uspěchaná doba i </a:t>
            </a:r>
            <a:r>
              <a:rPr lang="cs-CZ" sz="1200" b="1" i="1" u="sng"/>
              <a:t>touha něco si užít, dosáhnout postavení v zaměstnání i finanční nezávislosti.</a:t>
            </a:r>
            <a:r>
              <a:rPr lang="cs-CZ" sz="1200" i="1"/>
              <a:t> K tomu se přidává problém s hledáním vhodného partnera. "Mladé ženy těhotenství </a:t>
            </a:r>
            <a:r>
              <a:rPr lang="cs-CZ" sz="1200" b="1" i="1" u="sng"/>
              <a:t>oddalují</a:t>
            </a:r>
            <a:r>
              <a:rPr lang="cs-CZ" sz="1200" i="1"/>
              <a:t>, a tak se zjistí případné problémy s otěhotněním relativně pozdě. Na naši kliniku se obracejí stále starší pacientky, stále více jich je přes 35 let a dokonce i 40 let, což </a:t>
            </a:r>
            <a:r>
              <a:rPr lang="cs-CZ" sz="1200" b="1" i="1" u="sng"/>
              <a:t>ztěžuje</a:t>
            </a:r>
            <a:r>
              <a:rPr lang="cs-CZ" sz="1200" i="1"/>
              <a:t> další léčbu," uvedl. </a:t>
            </a:r>
            <a:br>
              <a:rPr lang="cs-CZ" sz="1200" i="1"/>
            </a:br>
            <a:r>
              <a:rPr lang="cs-CZ" sz="1200"/>
              <a:t>(Problémy s neplodností řeší stále starší ženy, přibývá i mužů, Svět zdravotnictví, online)</a:t>
            </a:r>
          </a:p>
          <a:p>
            <a:pPr>
              <a:lnSpc>
                <a:spcPct val="80000"/>
              </a:lnSpc>
            </a:pPr>
            <a:r>
              <a:rPr lang="cs-CZ" sz="1200" i="1"/>
              <a:t>Proč po třicátém roce života ženě prudce klesá šance na početí potomka? Protože naprostou většinu svých rezervoárů kvalitních vajíček </a:t>
            </a:r>
            <a:r>
              <a:rPr lang="cs-CZ" sz="1200" b="1" i="1" u="sng"/>
              <a:t>vyčerpala. </a:t>
            </a:r>
          </a:p>
          <a:p>
            <a:pPr>
              <a:lnSpc>
                <a:spcPct val="80000"/>
              </a:lnSpc>
              <a:buFont typeface="Wingdings" pitchFamily="2" charset="2"/>
              <a:buNone/>
            </a:pPr>
            <a:r>
              <a:rPr lang="cs-CZ" sz="1200" i="1"/>
              <a:t>	</a:t>
            </a:r>
            <a:r>
              <a:rPr lang="cs-CZ" sz="1200"/>
              <a:t>(Do třiceti let žena vyčerpá 90 % vajíček vhodných k oplodnění. Novinky.cz, 28. ledna 2010)</a:t>
            </a:r>
          </a:p>
          <a:p>
            <a:pPr>
              <a:lnSpc>
                <a:spcPct val="80000"/>
              </a:lnSpc>
            </a:pPr>
            <a:r>
              <a:rPr lang="cs-CZ" sz="1200" i="1"/>
              <a:t>„Milan Kučera se domnívá, že i u nás se ženy budou rozhodovat mezi dětmi a kariérou, dobře vybaveným bytem a dovolenou u moře. Dítě je totiž brzdí v </a:t>
            </a:r>
            <a:r>
              <a:rPr lang="cs-CZ" sz="1200" b="1" i="1" u="sng"/>
              <a:t>ambicích  a zájmech</a:t>
            </a:r>
            <a:r>
              <a:rPr lang="cs-CZ" sz="1200" i="1"/>
              <a:t>“ </a:t>
            </a:r>
          </a:p>
          <a:p>
            <a:pPr>
              <a:lnSpc>
                <a:spcPct val="80000"/>
              </a:lnSpc>
              <a:buFont typeface="Wingdings" pitchFamily="2" charset="2"/>
              <a:buNone/>
            </a:pPr>
            <a:r>
              <a:rPr lang="cs-CZ" sz="1200" i="1"/>
              <a:t>	</a:t>
            </a:r>
            <a:r>
              <a:rPr lang="cs-CZ" sz="1200"/>
              <a:t>(Prognóza pro příští století: Méně dětí, delší život. Potomci, nebo kariéra? LN, 16. 7. 1993, cit. dle Zamykalová 2006:132)</a:t>
            </a:r>
          </a:p>
          <a:p>
            <a:pPr>
              <a:lnSpc>
                <a:spcPct val="80000"/>
              </a:lnSpc>
            </a:pPr>
            <a:r>
              <a:rPr lang="cs-CZ" sz="1200" i="1"/>
              <a:t>„.. .Pro značný podíl žen (se mateřská kariéra) neotvírá vůbec: nahrazuje ji kariéra profesní nebo prostě </a:t>
            </a:r>
            <a:r>
              <a:rPr lang="cs-CZ" sz="1200" b="1" i="1" u="sng"/>
              <a:t>konzumní způsob života</a:t>
            </a:r>
            <a:r>
              <a:rPr lang="cs-CZ" sz="1200" i="1"/>
              <a:t>“</a:t>
            </a:r>
          </a:p>
          <a:p>
            <a:pPr>
              <a:lnSpc>
                <a:spcPct val="80000"/>
              </a:lnSpc>
              <a:buFont typeface="Wingdings" pitchFamily="2" charset="2"/>
              <a:buNone/>
            </a:pPr>
            <a:r>
              <a:rPr lang="cs-CZ" sz="1200" i="1"/>
              <a:t>	</a:t>
            </a:r>
            <a:r>
              <a:rPr lang="cs-CZ" sz="1200"/>
              <a:t>(Možný, I. 2004. Rodina potřebuje také peníze, HN, 15. 10. 2004, cit. dle Zamykalová 2006:132)</a:t>
            </a:r>
          </a:p>
          <a:p>
            <a:pPr>
              <a:lnSpc>
                <a:spcPct val="80000"/>
              </a:lnSpc>
              <a:buFont typeface="Wingdings" pitchFamily="2" charset="2"/>
              <a:buNone/>
            </a:pPr>
            <a:endParaRPr lang="cs-CZ" sz="1200"/>
          </a:p>
        </p:txBody>
      </p:sp>
    </p:spTree>
    <p:extLst>
      <p:ext uri="{BB962C8B-B14F-4D97-AF65-F5344CB8AC3E}">
        <p14:creationId xmlns:p14="http://schemas.microsoft.com/office/powerpoint/2010/main" val="1337721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wipe(left)">
                                      <p:cBhvr>
                                        <p:cTn id="12" dur="500"/>
                                        <p:tgtEl>
                                          <p:spTgt spid="9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wipe(left)">
                                      <p:cBhvr>
                                        <p:cTn id="17" dur="500"/>
                                        <p:tgtEl>
                                          <p:spTgt spid="92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wipe(left)">
                                      <p:cBhvr>
                                        <p:cTn id="22" dur="500"/>
                                        <p:tgtEl>
                                          <p:spTgt spid="92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wipe(left)">
                                      <p:cBhvr>
                                        <p:cTn id="27" dur="500"/>
                                        <p:tgtEl>
                                          <p:spTgt spid="92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Effect transition="in" filter="wipe(left)">
                                      <p:cBhvr>
                                        <p:cTn id="32" dur="500"/>
                                        <p:tgtEl>
                                          <p:spTgt spid="921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wipe(left)">
                                      <p:cBhvr>
                                        <p:cTn id="37" dur="500"/>
                                        <p:tgtEl>
                                          <p:spTgt spid="921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wipe(left)">
                                      <p:cBhvr>
                                        <p:cTn id="42" dur="500"/>
                                        <p:tgtEl>
                                          <p:spTgt spid="921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220">
                                            <p:txEl>
                                              <p:pRg st="0" end="0"/>
                                            </p:txEl>
                                          </p:spTgt>
                                        </p:tgtEl>
                                        <p:attrNameLst>
                                          <p:attrName>style.visibility</p:attrName>
                                        </p:attrNameLst>
                                      </p:cBhvr>
                                      <p:to>
                                        <p:strVal val="visible"/>
                                      </p:to>
                                    </p:set>
                                    <p:animEffect transition="in" filter="wipe(left)">
                                      <p:cBhvr>
                                        <p:cTn id="47" dur="500"/>
                                        <p:tgtEl>
                                          <p:spTgt spid="9220">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220">
                                            <p:txEl>
                                              <p:pRg st="1" end="1"/>
                                            </p:txEl>
                                          </p:spTgt>
                                        </p:tgtEl>
                                        <p:attrNameLst>
                                          <p:attrName>style.visibility</p:attrName>
                                        </p:attrNameLst>
                                      </p:cBhvr>
                                      <p:to>
                                        <p:strVal val="visible"/>
                                      </p:to>
                                    </p:set>
                                    <p:animEffect transition="in" filter="wipe(left)">
                                      <p:cBhvr>
                                        <p:cTn id="52" dur="500"/>
                                        <p:tgtEl>
                                          <p:spTgt spid="9220">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220">
                                            <p:txEl>
                                              <p:pRg st="2" end="2"/>
                                            </p:txEl>
                                          </p:spTgt>
                                        </p:tgtEl>
                                        <p:attrNameLst>
                                          <p:attrName>style.visibility</p:attrName>
                                        </p:attrNameLst>
                                      </p:cBhvr>
                                      <p:to>
                                        <p:strVal val="visible"/>
                                      </p:to>
                                    </p:set>
                                    <p:animEffect transition="in" filter="wipe(left)">
                                      <p:cBhvr>
                                        <p:cTn id="57" dur="500"/>
                                        <p:tgtEl>
                                          <p:spTgt spid="9220">
                                            <p:txEl>
                                              <p:pRg st="2" end="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220">
                                            <p:txEl>
                                              <p:pRg st="3" end="3"/>
                                            </p:txEl>
                                          </p:spTgt>
                                        </p:tgtEl>
                                        <p:attrNameLst>
                                          <p:attrName>style.visibility</p:attrName>
                                        </p:attrNameLst>
                                      </p:cBhvr>
                                      <p:to>
                                        <p:strVal val="visible"/>
                                      </p:to>
                                    </p:set>
                                    <p:animEffect transition="in" filter="wipe(left)">
                                      <p:cBhvr>
                                        <p:cTn id="62" dur="500"/>
                                        <p:tgtEl>
                                          <p:spTgt spid="9220">
                                            <p:txEl>
                                              <p:pRg st="3" end="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220">
                                            <p:txEl>
                                              <p:pRg st="4" end="4"/>
                                            </p:txEl>
                                          </p:spTgt>
                                        </p:tgtEl>
                                        <p:attrNameLst>
                                          <p:attrName>style.visibility</p:attrName>
                                        </p:attrNameLst>
                                      </p:cBhvr>
                                      <p:to>
                                        <p:strVal val="visible"/>
                                      </p:to>
                                    </p:set>
                                    <p:animEffect transition="in" filter="wipe(left)">
                                      <p:cBhvr>
                                        <p:cTn id="67" dur="500"/>
                                        <p:tgtEl>
                                          <p:spTgt spid="9220">
                                            <p:txEl>
                                              <p:pRg st="4" end="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220">
                                            <p:txEl>
                                              <p:pRg st="5" end="5"/>
                                            </p:txEl>
                                          </p:spTgt>
                                        </p:tgtEl>
                                        <p:attrNameLst>
                                          <p:attrName>style.visibility</p:attrName>
                                        </p:attrNameLst>
                                      </p:cBhvr>
                                      <p:to>
                                        <p:strVal val="visible"/>
                                      </p:to>
                                    </p:set>
                                    <p:animEffect transition="in" filter="wipe(left)">
                                      <p:cBhvr>
                                        <p:cTn id="72" dur="500"/>
                                        <p:tgtEl>
                                          <p:spTgt spid="9220">
                                            <p:txEl>
                                              <p:pRg st="5" end="5"/>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220">
                                            <p:txEl>
                                              <p:pRg st="6" end="6"/>
                                            </p:txEl>
                                          </p:spTgt>
                                        </p:tgtEl>
                                        <p:attrNameLst>
                                          <p:attrName>style.visibility</p:attrName>
                                        </p:attrNameLst>
                                      </p:cBhvr>
                                      <p:to>
                                        <p:strVal val="visible"/>
                                      </p:to>
                                    </p:set>
                                    <p:animEffect transition="in" filter="wipe(left)">
                                      <p:cBhvr>
                                        <p:cTn id="77" dur="500"/>
                                        <p:tgtEl>
                                          <p:spTgt spid="92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P spid="922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Gender ve sborovně</a:t>
            </a:r>
            <a:endParaRPr lang="cs-CZ" dirty="0"/>
          </a:p>
        </p:txBody>
      </p:sp>
      <p:sp>
        <p:nvSpPr>
          <p:cNvPr id="3" name="Zástupný symbol pro obsah 2"/>
          <p:cNvSpPr>
            <a:spLocks noGrp="1"/>
          </p:cNvSpPr>
          <p:nvPr>
            <p:ph idx="1"/>
          </p:nvPr>
        </p:nvSpPr>
        <p:spPr/>
        <p:txBody>
          <a:bodyPr/>
          <a:lstStyle/>
          <a:p>
            <a:pPr marL="0" indent="0">
              <a:buNone/>
            </a:pPr>
            <a:r>
              <a:rPr lang="cs-CZ" b="1" dirty="0" smtClean="0"/>
              <a:t>Analýza </a:t>
            </a:r>
            <a:r>
              <a:rPr lang="cs-CZ" b="1" dirty="0"/>
              <a:t>odměňování žen a mužů </a:t>
            </a:r>
            <a:r>
              <a:rPr lang="cs-CZ" b="1" dirty="0" smtClean="0"/>
              <a:t>ve </a:t>
            </a:r>
            <a:r>
              <a:rPr lang="cs-CZ" b="1" dirty="0"/>
              <a:t>školství </a:t>
            </a:r>
            <a:r>
              <a:rPr lang="cs-CZ" dirty="0" smtClean="0"/>
              <a:t>. </a:t>
            </a:r>
            <a:r>
              <a:rPr lang="pl-PL" dirty="0" smtClean="0"/>
              <a:t>Jak </a:t>
            </a:r>
            <a:r>
              <a:rPr lang="pl-PL" dirty="0"/>
              <a:t>vzniká odlišnost v platech </a:t>
            </a:r>
          </a:p>
          <a:p>
            <a:pPr marL="0" indent="0">
              <a:buNone/>
            </a:pPr>
            <a:r>
              <a:rPr lang="cs-CZ" dirty="0"/>
              <a:t> </a:t>
            </a:r>
            <a:r>
              <a:rPr lang="cs-CZ" dirty="0" smtClean="0"/>
              <a:t>   učitelek </a:t>
            </a:r>
            <a:r>
              <a:rPr lang="cs-CZ" dirty="0"/>
              <a:t>a učitelů? </a:t>
            </a:r>
            <a:r>
              <a:rPr lang="cs-CZ" dirty="0" smtClean="0"/>
              <a:t> (</a:t>
            </a:r>
            <a:r>
              <a:rPr lang="cs-CZ" dirty="0" err="1" smtClean="0"/>
              <a:t>Smetáčková</a:t>
            </a:r>
            <a:r>
              <a:rPr lang="cs-CZ" dirty="0" smtClean="0"/>
              <a:t>, Pavlík 2006)</a:t>
            </a:r>
            <a:endParaRPr lang="cs-CZ" dirty="0"/>
          </a:p>
        </p:txBody>
      </p:sp>
    </p:spTree>
    <p:extLst>
      <p:ext uri="{BB962C8B-B14F-4D97-AF65-F5344CB8AC3E}">
        <p14:creationId xmlns:p14="http://schemas.microsoft.com/office/powerpoint/2010/main" val="4052462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Dostávají muži a ženy ve školství jiný plat?</a:t>
            </a:r>
            <a:endParaRPr lang="cs-CZ" dirty="0"/>
          </a:p>
        </p:txBody>
      </p:sp>
      <p:sp>
        <p:nvSpPr>
          <p:cNvPr id="3" name="Zástupný symbol pro obsah 2"/>
          <p:cNvSpPr>
            <a:spLocks noGrp="1"/>
          </p:cNvSpPr>
          <p:nvPr>
            <p:ph idx="1"/>
          </p:nvPr>
        </p:nvSpPr>
        <p:spPr/>
        <p:txBody>
          <a:bodyPr>
            <a:normAutofit fontScale="77500" lnSpcReduction="20000"/>
          </a:bodyPr>
          <a:lstStyle/>
          <a:p>
            <a:r>
              <a:rPr lang="cs-CZ" i="1" dirty="0"/>
              <a:t>„Školství jako takové i v tom systému nedává příležitost, aby byly nějaký výrazný rozdíly mezi tím, jak bude odměňována žena a jak muž.“ (SŠ1), </a:t>
            </a:r>
            <a:endParaRPr lang="cs-CZ" i="1" dirty="0" smtClean="0"/>
          </a:p>
          <a:p>
            <a:r>
              <a:rPr lang="cs-CZ" i="1" dirty="0" smtClean="0"/>
              <a:t>„</a:t>
            </a:r>
            <a:r>
              <a:rPr lang="cs-CZ" i="1" dirty="0"/>
              <a:t>Ono to ani dost dobře nejde, buď má kvalifikaci takovou, mají odpracovaná stejná léta, musí být zařazeni do stejné třídy.“ (ZŠ3)</a:t>
            </a:r>
            <a:r>
              <a:rPr lang="cs-CZ" dirty="0"/>
              <a:t>, </a:t>
            </a:r>
            <a:endParaRPr lang="cs-CZ" dirty="0" smtClean="0"/>
          </a:p>
          <a:p>
            <a:r>
              <a:rPr lang="cs-CZ" i="1" dirty="0" smtClean="0"/>
              <a:t>„</a:t>
            </a:r>
            <a:r>
              <a:rPr lang="cs-CZ" i="1" dirty="0"/>
              <a:t>Já ale především nevidím vůbec prostředek k tomu rozlišovat z hlediska odměňování muže a ženy. Jestli tady mám kantorku, které je stejně a má stejný počet praxe jako muž, tak tarifní mzdu má stejnou a musel bych tedy provádět diskriminaci toho nebo onoho pohlaví, abych rozlišil osobní příplatky. Já nevidím vůbec mechanizmus, jak by k tomu došlo.“ (SŠ5) </a:t>
            </a:r>
            <a:endParaRPr lang="cs-CZ" dirty="0"/>
          </a:p>
        </p:txBody>
      </p:sp>
    </p:spTree>
    <p:extLst>
      <p:ext uri="{BB962C8B-B14F-4D97-AF65-F5344CB8AC3E}">
        <p14:creationId xmlns:p14="http://schemas.microsoft.com/office/powerpoint/2010/main" val="355294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649491"/>
          </a:xfrm>
        </p:spPr>
        <p:txBody>
          <a:bodyPr/>
          <a:lstStyle/>
          <a:p>
            <a:r>
              <a:rPr lang="cs-CZ" dirty="0" smtClean="0"/>
              <a:t>2003:  </a:t>
            </a:r>
            <a:r>
              <a:rPr lang="cs-CZ" b="1" dirty="0"/>
              <a:t>průměrná mzda mužů v oblasti vzdělávání 21 863 Kč a žen 16 754 </a:t>
            </a:r>
            <a:r>
              <a:rPr lang="cs-CZ" b="1" dirty="0" smtClean="0"/>
              <a:t>Kč – vysvětlení?</a:t>
            </a:r>
            <a:endParaRPr lang="cs-CZ" dirty="0"/>
          </a:p>
          <a:p>
            <a:pPr marL="0" indent="0">
              <a:buNone/>
            </a:pPr>
            <a:r>
              <a:rPr lang="cs-CZ" dirty="0" smtClean="0"/>
              <a:t>1. vyšší </a:t>
            </a:r>
            <a:r>
              <a:rPr lang="cs-CZ" dirty="0"/>
              <a:t>podíl mužů ve vedoucích funkcích, které jsou ohodnocovány výrazně více než běžné učitelské </a:t>
            </a:r>
            <a:r>
              <a:rPr lang="cs-CZ" dirty="0" smtClean="0"/>
              <a:t>pozice</a:t>
            </a:r>
          </a:p>
          <a:p>
            <a:pPr marL="0" indent="0">
              <a:buNone/>
            </a:pPr>
            <a:r>
              <a:rPr lang="cs-CZ" dirty="0" smtClean="0"/>
              <a:t>2. vliv </a:t>
            </a:r>
            <a:r>
              <a:rPr lang="cs-CZ" dirty="0"/>
              <a:t>genderových stereotypů na stanovování nenárokových složek platu. </a:t>
            </a:r>
            <a:r>
              <a:rPr lang="cs-CZ" dirty="0" smtClean="0"/>
              <a:t> </a:t>
            </a:r>
            <a:endParaRPr lang="cs-CZ" dirty="0"/>
          </a:p>
        </p:txBody>
      </p:sp>
    </p:spTree>
    <p:extLst>
      <p:ext uri="{BB962C8B-B14F-4D97-AF65-F5344CB8AC3E}">
        <p14:creationId xmlns:p14="http://schemas.microsoft.com/office/powerpoint/2010/main" val="313293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Přidělování pravidelných přesčasů</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a:t>
            </a:r>
            <a:r>
              <a:rPr lang="cs-CZ" i="1" dirty="0" smtClean="0"/>
              <a:t>Větší </a:t>
            </a:r>
            <a:r>
              <a:rPr lang="cs-CZ" i="1" dirty="0"/>
              <a:t>šanci [si přivydělat] mají proto, že všichni mají rodinu a že přece jenom si myslím, že by muž měl nějaký výdělek do rodiny přinést, takže se jim ta šance dává a myslím, že je to vyloženě důvod tradice a nikoli nějaký jiný. Racionální důvod proto jiný není, než že mám pocit, že ten muž by si měl vydělat a aby nám taky vydržel.“ (ZŠ2) </a:t>
            </a:r>
            <a:endParaRPr lang="cs-CZ" i="1" dirty="0" smtClean="0"/>
          </a:p>
          <a:p>
            <a:r>
              <a:rPr lang="cs-CZ" i="1" dirty="0" smtClean="0"/>
              <a:t>„</a:t>
            </a:r>
            <a:r>
              <a:rPr lang="cs-CZ" i="1" dirty="0"/>
              <a:t>V podstatě záleží na tom, kdo jak má postavený rozvrh, takže je pravda, že třeba muži, kteří učí informatiku, tak ti učí převážně v koncových hodinách a v odpoledních hodinách, aby se využila učebna informatiky na celý den, takže ti mají třeba víc okýnek během dopoledne, takže mají třeba i víc možností suplovat, než má třeba učitelka češtinářka, která má v podstatě všechnu výuku v ranních hodinách.“ (ZŠ2) </a:t>
            </a:r>
            <a:endParaRPr lang="cs-CZ" dirty="0"/>
          </a:p>
        </p:txBody>
      </p:sp>
    </p:spTree>
    <p:extLst>
      <p:ext uri="{BB962C8B-B14F-4D97-AF65-F5344CB8AC3E}">
        <p14:creationId xmlns:p14="http://schemas.microsoft.com/office/powerpoint/2010/main" val="400372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361459"/>
          </a:xfrm>
        </p:spPr>
        <p:txBody>
          <a:bodyPr>
            <a:normAutofit fontScale="92500" lnSpcReduction="10000"/>
          </a:bodyPr>
          <a:lstStyle/>
          <a:p>
            <a:r>
              <a:rPr lang="cs-CZ" i="1" dirty="0"/>
              <a:t>zase třeba spousta matek může říct: ‚už mi ten supl nedávej, já potřebuji do školky‘. A tomu mužskému je to zase víceméně jedno, jestli je tady do dvou, tří nebo do čtyř hodin, takže klidně to může být.“ (SŠ1) </a:t>
            </a:r>
            <a:endParaRPr lang="cs-CZ" i="1" dirty="0" smtClean="0"/>
          </a:p>
          <a:p>
            <a:r>
              <a:rPr lang="cs-CZ" i="1" dirty="0"/>
              <a:t>Jednak ty povinnosti mateřské, které ženy mají ..., ti muži nejsou svazováni. A je to jedna z cest, jak ten chlap si mohl nějaké peníze přivydělat. Takže hledisko první - aprobace. Ale pokud jsme se rozhodovali v takových jako sportovní výchovy, informatiky apod., tak v tom se snažíme dát těm mužům, ti domů tolik nechvátají.“ (ZŠ5) </a:t>
            </a:r>
          </a:p>
          <a:p>
            <a:endParaRPr lang="cs-CZ" dirty="0"/>
          </a:p>
        </p:txBody>
      </p:sp>
    </p:spTree>
    <p:extLst>
      <p:ext uri="{BB962C8B-B14F-4D97-AF65-F5344CB8AC3E}">
        <p14:creationId xmlns:p14="http://schemas.microsoft.com/office/powerpoint/2010/main" val="248711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Učí ženy jinak než muži?</a:t>
            </a:r>
            <a:endParaRPr lang="cs-CZ" dirty="0"/>
          </a:p>
        </p:txBody>
      </p:sp>
      <p:sp>
        <p:nvSpPr>
          <p:cNvPr id="3" name="Zástupný symbol pro obsah 2"/>
          <p:cNvSpPr>
            <a:spLocks noGrp="1"/>
          </p:cNvSpPr>
          <p:nvPr>
            <p:ph idx="1"/>
          </p:nvPr>
        </p:nvSpPr>
        <p:spPr/>
        <p:txBody>
          <a:bodyPr>
            <a:normAutofit fontScale="85000" lnSpcReduction="20000"/>
          </a:bodyPr>
          <a:lstStyle/>
          <a:p>
            <a:r>
              <a:rPr lang="cs-CZ" i="1" dirty="0"/>
              <a:t>„Žena se asi tam [na první stupeň] hodí víc, protože vystupuje i jako máma. Když si vezmu pozici muže, tak je to takový ten předpoklad, že by měl zajistit rodinu a sehnat peníze a o děti se stará žena.“ (</a:t>
            </a:r>
            <a:r>
              <a:rPr lang="cs-CZ" i="1" dirty="0" smtClean="0"/>
              <a:t>ZŠ1</a:t>
            </a:r>
          </a:p>
          <a:p>
            <a:r>
              <a:rPr lang="cs-CZ" i="1" dirty="0" smtClean="0"/>
              <a:t>„Zase </a:t>
            </a:r>
            <a:r>
              <a:rPr lang="cs-CZ" i="1" dirty="0"/>
              <a:t>žena bude mít výhodu, když bude mluvit s malými dětmi, protože ty děti mají bližší vztah k mamince doma, takže jsou schopný ji poslouchat možná víc než mužského, který přece jenom k nim má jiný přístup.“ (ZŠ4), </a:t>
            </a:r>
            <a:endParaRPr lang="cs-CZ" i="1" dirty="0" smtClean="0"/>
          </a:p>
          <a:p>
            <a:r>
              <a:rPr lang="cs-CZ" i="1" dirty="0" smtClean="0"/>
              <a:t>„</a:t>
            </a:r>
            <a:r>
              <a:rPr lang="cs-CZ" i="1" dirty="0"/>
              <a:t>Já myslím, že už od přírody ano. Např. pokud ta žena má své děti, tak se jinak dívá na takové ty problémy dětí, které mají mimo školu.“ (SŠ2) </a:t>
            </a:r>
            <a:endParaRPr lang="cs-CZ" dirty="0"/>
          </a:p>
        </p:txBody>
      </p:sp>
    </p:spTree>
    <p:extLst>
      <p:ext uri="{BB962C8B-B14F-4D97-AF65-F5344CB8AC3E}">
        <p14:creationId xmlns:p14="http://schemas.microsoft.com/office/powerpoint/2010/main" val="155641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0000" lnSpcReduction="20000"/>
          </a:bodyPr>
          <a:lstStyle/>
          <a:p>
            <a:r>
              <a:rPr lang="cs-CZ" i="1" dirty="0"/>
              <a:t>„Muž má snad jedině tu výhodu, že už sám o sobě tím, že je muž, má větší respekt a autoritu, že mu dá prostě méně potíží zvládat třeba rozverné kolektivy, takže ten muž si to už svojí vlastní osobností asi dovede zorganizovat lépe.“ (ZŠ2), </a:t>
            </a:r>
            <a:endParaRPr lang="cs-CZ" i="1" dirty="0" smtClean="0"/>
          </a:p>
          <a:p>
            <a:r>
              <a:rPr lang="cs-CZ" i="1" dirty="0" smtClean="0"/>
              <a:t>„[</a:t>
            </a:r>
            <a:r>
              <a:rPr lang="cs-CZ" i="1" dirty="0"/>
              <a:t>Muži] jsou mnohem racionálnější ve svém myšlení a opravdu jednají pragmatičtěji než ty ženy většinou a zejména, když jsou to </a:t>
            </a:r>
            <a:r>
              <a:rPr lang="cs-CZ" i="1" dirty="0" err="1"/>
              <a:t>matikáři</a:t>
            </a:r>
            <a:r>
              <a:rPr lang="cs-CZ" i="1" dirty="0"/>
              <a:t>, výpočetní technika, ale i tělocvikáři.“ (SŠ1), </a:t>
            </a:r>
            <a:endParaRPr lang="cs-CZ" i="1" dirty="0" smtClean="0"/>
          </a:p>
          <a:p>
            <a:r>
              <a:rPr lang="cs-CZ" i="1" dirty="0" smtClean="0"/>
              <a:t>„</a:t>
            </a:r>
            <a:r>
              <a:rPr lang="cs-CZ" i="1" dirty="0"/>
              <a:t>Já myslím, že v tomto směru jsou [muži] ambicióznější než ženský.“ (ZŠ4</a:t>
            </a:r>
            <a:r>
              <a:rPr lang="cs-CZ" i="1" dirty="0" smtClean="0"/>
              <a:t>)</a:t>
            </a:r>
          </a:p>
          <a:p>
            <a:r>
              <a:rPr lang="cs-CZ" i="1" dirty="0" smtClean="0"/>
              <a:t>„</a:t>
            </a:r>
            <a:r>
              <a:rPr lang="cs-CZ" i="1" dirty="0"/>
              <a:t>Já to nevidím jako problém muž – žena, ale jako že někdo je ochotný jít do toho risku a ti muži jsou víc ochotní riskovat.“ (ZŠ4) </a:t>
            </a:r>
            <a:endParaRPr lang="cs-CZ" dirty="0"/>
          </a:p>
        </p:txBody>
      </p:sp>
    </p:spTree>
    <p:extLst>
      <p:ext uri="{BB962C8B-B14F-4D97-AF65-F5344CB8AC3E}">
        <p14:creationId xmlns:p14="http://schemas.microsoft.com/office/powerpoint/2010/main" val="2280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je tak málo ředitelek?</a:t>
            </a:r>
            <a:endParaRPr lang="cs-CZ" dirty="0"/>
          </a:p>
        </p:txBody>
      </p:sp>
      <p:sp>
        <p:nvSpPr>
          <p:cNvPr id="3" name="Zástupný symbol pro obsah 2"/>
          <p:cNvSpPr>
            <a:spLocks noGrp="1"/>
          </p:cNvSpPr>
          <p:nvPr>
            <p:ph idx="1"/>
          </p:nvPr>
        </p:nvSpPr>
        <p:spPr/>
        <p:txBody>
          <a:bodyPr>
            <a:normAutofit fontScale="70000" lnSpcReduction="20000"/>
          </a:bodyPr>
          <a:lstStyle/>
          <a:p>
            <a:r>
              <a:rPr lang="cs-CZ" i="1" dirty="0"/>
              <a:t>„Jestli se ženám do těch funkcí nechce na těch větších školách? Protože do těch funkcích se dá vstoupit ve věku 30 let. To jsou u spousty žen ale ty děti ještě relativně malý, nemocný, tak se jim do toho třeba tolik nechce.“ (ZŠ3) </a:t>
            </a:r>
            <a:endParaRPr lang="cs-CZ" dirty="0"/>
          </a:p>
          <a:p>
            <a:r>
              <a:rPr lang="cs-CZ" i="1" dirty="0" smtClean="0"/>
              <a:t>„</a:t>
            </a:r>
            <a:r>
              <a:rPr lang="cs-CZ" i="1" dirty="0"/>
              <a:t>De facto </a:t>
            </a:r>
            <a:r>
              <a:rPr lang="cs-CZ" dirty="0" smtClean="0"/>
              <a:t> </a:t>
            </a:r>
            <a:r>
              <a:rPr lang="cs-CZ" i="1" dirty="0" smtClean="0"/>
              <a:t>to </a:t>
            </a:r>
            <a:r>
              <a:rPr lang="cs-CZ" i="1" dirty="0"/>
              <a:t>proběhlo takto. 20. listopadu </a:t>
            </a:r>
            <a:r>
              <a:rPr lang="cs-CZ" i="1" dirty="0" smtClean="0"/>
              <a:t>byl </a:t>
            </a:r>
            <a:r>
              <a:rPr lang="cs-CZ" i="1" dirty="0"/>
              <a:t>ředitelem pan kolega. Odpoledne přišel a řekl ´zítra to přebíráš´. Já jsem byl statutární zástupce, pro školu byl vypsán konkurz, který proběhl v březnu 1997 a od 1. května 1997 jsem oficiálně ředitel.“ </a:t>
            </a:r>
            <a:r>
              <a:rPr lang="cs-CZ" dirty="0"/>
              <a:t>(SŠ4) </a:t>
            </a:r>
            <a:endParaRPr lang="cs-CZ" dirty="0" smtClean="0"/>
          </a:p>
          <a:p>
            <a:r>
              <a:rPr lang="cs-CZ" dirty="0" smtClean="0"/>
              <a:t>čtyři </a:t>
            </a:r>
            <a:r>
              <a:rPr lang="cs-CZ" dirty="0"/>
              <a:t>ředitelé-muži byli </a:t>
            </a:r>
            <a:r>
              <a:rPr lang="cs-CZ" b="1" dirty="0"/>
              <a:t>vyzváni k účasti v konkurzu odcházejícím vedením školy</a:t>
            </a:r>
            <a:r>
              <a:rPr lang="cs-CZ" dirty="0"/>
              <a:t>, které bylo vesměs reprezentováno muži. </a:t>
            </a:r>
            <a:r>
              <a:rPr lang="cs-CZ" i="1" dirty="0"/>
              <a:t>„A já jsem byl zase přemluvený bývalým vedením, protože ty taky měli obavy, co bude se školou až odejde.“ (SŠ1) </a:t>
            </a:r>
            <a:endParaRPr lang="cs-CZ" i="1" dirty="0" smtClean="0"/>
          </a:p>
          <a:p>
            <a:r>
              <a:rPr lang="cs-CZ" i="1" dirty="0" smtClean="0"/>
              <a:t>+ napojení mužů na důležité osoby v obci</a:t>
            </a:r>
            <a:endParaRPr lang="cs-CZ" dirty="0"/>
          </a:p>
        </p:txBody>
      </p:sp>
    </p:spTree>
    <p:extLst>
      <p:ext uri="{BB962C8B-B14F-4D97-AF65-F5344CB8AC3E}">
        <p14:creationId xmlns:p14="http://schemas.microsoft.com/office/powerpoint/2010/main" val="282355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1623</Words>
  <Application>Microsoft Office PowerPoint</Application>
  <PresentationFormat>Předvádění na obrazovce (4:3)</PresentationFormat>
  <Paragraphs>136</Paragraphs>
  <Slides>18</Slides>
  <Notes>4</Notes>
  <HiddenSlides>0</HiddenSlides>
  <MMClips>0</MMClips>
  <ScaleCrop>false</ScaleCrop>
  <HeadingPairs>
    <vt:vector size="4" baseType="variant">
      <vt:variant>
        <vt:lpstr>Motiv</vt:lpstr>
      </vt:variant>
      <vt:variant>
        <vt:i4>1</vt:i4>
      </vt:variant>
      <vt:variant>
        <vt:lpstr>Nadpisy snímků</vt:lpstr>
      </vt:variant>
      <vt:variant>
        <vt:i4>18</vt:i4>
      </vt:variant>
    </vt:vector>
  </HeadingPairs>
  <TitlesOfParts>
    <vt:vector size="19" baseType="lpstr">
      <vt:lpstr>Motiv sady Office</vt:lpstr>
      <vt:lpstr>Gender v lavicích </vt:lpstr>
      <vt:lpstr>Gender ve sborovně</vt:lpstr>
      <vt:lpstr>Dostávají muži a ženy ve školství jiný plat?</vt:lpstr>
      <vt:lpstr>Prezentace aplikace PowerPoint</vt:lpstr>
      <vt:lpstr>Přidělování pravidelných přesčasů</vt:lpstr>
      <vt:lpstr>Prezentace aplikace PowerPoint</vt:lpstr>
      <vt:lpstr>Učí ženy jinak než muži?</vt:lpstr>
      <vt:lpstr>Prezentace aplikace PowerPoint</vt:lpstr>
      <vt:lpstr>Proč je tak málo ředitelek?</vt:lpstr>
      <vt:lpstr>Gender ve veřejném prostoru</vt:lpstr>
      <vt:lpstr>Gender ve veřejném prostoru</vt:lpstr>
      <vt:lpstr>Jedinečná knížka, která přibližuje základní povolání, je určena především pro žáky ZŠ, kteří stojí před rozhodnutím, co dál a jakou si vybrat školu. Kniha celkem představuje čtyřicet profesí. V příloze najdete informace o vybraných středních i některých vysokých školách v ČR. </vt:lpstr>
      <vt:lpstr>Gender ve veřejném prostoru: Případ neplodnost</vt:lpstr>
      <vt:lpstr>Debata o příčinách poklesu počtu spermií</vt:lpstr>
      <vt:lpstr>Americká mediální debata o poklesu mužské plodnosti (Daniels, 2006)</vt:lpstr>
      <vt:lpstr>Odborná debata o příčinách neplodnosti</vt:lpstr>
      <vt:lpstr>Karel Řežábek: Léčba neplodnosti  (GRADA, 1999)</vt:lpstr>
      <vt:lpstr>Mediální debata o nárůstu neplodnosti:  Debata o zhoršující se kvalitě spermatu mužů a o odkládání rodičovství do vyššího věku ženami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Lenka Slepičková</dc:creator>
  <cp:lastModifiedBy>Lenka Slepičková</cp:lastModifiedBy>
  <cp:revision>6</cp:revision>
  <dcterms:created xsi:type="dcterms:W3CDTF">2012-04-03T18:23:33Z</dcterms:created>
  <dcterms:modified xsi:type="dcterms:W3CDTF">2012-04-03T19:17:19Z</dcterms:modified>
</cp:coreProperties>
</file>